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72" r:id="rId3"/>
    <p:sldId id="292" r:id="rId4"/>
    <p:sldId id="293" r:id="rId5"/>
    <p:sldId id="286" r:id="rId6"/>
    <p:sldId id="287" r:id="rId7"/>
    <p:sldId id="288" r:id="rId8"/>
    <p:sldId id="289" r:id="rId9"/>
    <p:sldId id="290" r:id="rId10"/>
    <p:sldId id="291" r:id="rId11"/>
    <p:sldId id="275" r:id="rId12"/>
    <p:sldId id="276" r:id="rId13"/>
    <p:sldId id="277" r:id="rId14"/>
    <p:sldId id="278" r:id="rId15"/>
    <p:sldId id="279" r:id="rId16"/>
    <p:sldId id="280" r:id="rId17"/>
    <p:sldId id="28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4.5.2015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4.5.2015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1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2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3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microsoft.com/office/2007/relationships/hdphoto" Target="../media/hdphoto5.wdp"/><Relationship Id="rId2" Type="http://schemas.openxmlformats.org/officeDocument/2006/relationships/image" Target="../media/image4.jpeg"/><Relationship Id="rId16" Type="http://schemas.microsoft.com/office/2007/relationships/hdphoto" Target="../media/hdphoto1.wdp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11" Type="http://schemas.openxmlformats.org/officeDocument/2006/relationships/image" Target="../media/image19.png"/><Relationship Id="rId5" Type="http://schemas.openxmlformats.org/officeDocument/2006/relationships/image" Target="../media/image16.png"/><Relationship Id="rId15" Type="http://schemas.openxmlformats.org/officeDocument/2006/relationships/image" Target="../media/image21.png"/><Relationship Id="rId10" Type="http://schemas.microsoft.com/office/2007/relationships/hdphoto" Target="../media/hdphoto7.wdp"/><Relationship Id="rId4" Type="http://schemas.microsoft.com/office/2007/relationships/hdphoto" Target="../media/hdphoto3.wdp"/><Relationship Id="rId9" Type="http://schemas.openxmlformats.org/officeDocument/2006/relationships/image" Target="../media/image18.png"/><Relationship Id="rId1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Poznej houbu</a:t>
            </a:r>
            <a:b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</a:b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Jazyk a </a:t>
            </a:r>
            <a:r>
              <a:rPr lang="cs-CZ" dirty="0" err="1" smtClean="0"/>
              <a:t>ŘeČ</a:t>
            </a:r>
            <a:r>
              <a:rPr lang="cs-CZ" smtClean="0"/>
              <a:t>, Poznání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-52055"/>
            <a:ext cx="12192000" cy="7070035"/>
            <a:chOff x="0" y="-52055"/>
            <a:chExt cx="8897227" cy="707003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33"/>
            <a:stretch/>
          </p:blipFill>
          <p:spPr>
            <a:xfrm>
              <a:off x="0" y="-32323"/>
              <a:ext cx="8839200" cy="6858000"/>
            </a:xfrm>
            <a:prstGeom prst="rect">
              <a:avLst/>
            </a:prstGeom>
          </p:spPr>
        </p:pic>
        <p:grpSp>
          <p:nvGrpSpPr>
            <p:cNvPr id="7" name="Skupina 6"/>
            <p:cNvGrpSpPr/>
            <p:nvPr/>
          </p:nvGrpSpPr>
          <p:grpSpPr>
            <a:xfrm>
              <a:off x="3141746" y="-52055"/>
              <a:ext cx="5755481" cy="7070035"/>
              <a:chOff x="3040223" y="-32323"/>
              <a:chExt cx="5755481" cy="7070035"/>
            </a:xfrm>
          </p:grpSpPr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3040223" y="179712"/>
                <a:ext cx="2293945" cy="6858000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10" name="Obrázek 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6501759" y="-32323"/>
                <a:ext cx="2293945" cy="6858000"/>
              </a:xfrm>
              <a:prstGeom prst="rect">
                <a:avLst/>
              </a:prstGeom>
              <a:effectLst>
                <a:softEdge rad="63500"/>
              </a:effectLst>
            </p:spPr>
          </p:pic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1549" t="68298" r="54780"/>
              <a:stretch/>
            </p:blipFill>
            <p:spPr>
              <a:xfrm>
                <a:off x="3403108" y="4690977"/>
                <a:ext cx="2164436" cy="2174164"/>
              </a:xfrm>
              <a:prstGeom prst="rect">
                <a:avLst/>
              </a:prstGeom>
              <a:effectLst>
                <a:softEdge rad="317500"/>
              </a:effectLst>
            </p:spPr>
          </p:pic>
        </p:grp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549" t="68298" r="54780"/>
            <a:stretch/>
          </p:blipFill>
          <p:spPr>
            <a:xfrm>
              <a:off x="5925039" y="4631781"/>
              <a:ext cx="2164436" cy="2174164"/>
            </a:xfrm>
            <a:prstGeom prst="rect">
              <a:avLst/>
            </a:prstGeom>
            <a:effectLst>
              <a:softEdge rad="317500"/>
            </a:effec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8882" y1="58066" x2="28882" y2="58066"/>
                        <a14:foregroundMark x1="29647" y1="57082" x2="29647" y2="57082"/>
                        <a14:foregroundMark x1="31765" y1="59435" x2="32824" y2="54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41" t="10338" r="6063" b="13333"/>
          <a:stretch/>
        </p:blipFill>
        <p:spPr>
          <a:xfrm rot="5400000">
            <a:off x="8169999" y="19244"/>
            <a:ext cx="3254807" cy="432878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1" y="-12591"/>
            <a:ext cx="4988703" cy="6858000"/>
          </a:xfrm>
          <a:prstGeom prst="rect">
            <a:avLst/>
          </a:prstGeom>
        </p:spPr>
      </p:pic>
      <p:sp>
        <p:nvSpPr>
          <p:cNvPr id="16" name="Zaoblený obdélník 15"/>
          <p:cNvSpPr/>
          <p:nvPr/>
        </p:nvSpPr>
        <p:spPr>
          <a:xfrm>
            <a:off x="4986851" y="3376945"/>
            <a:ext cx="4842487" cy="344831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>
                <a:solidFill>
                  <a:schemeClr val="tx1"/>
                </a:solidFill>
              </a:rPr>
              <a:t>Tvářím se hned kysele,</a:t>
            </a:r>
          </a:p>
          <a:p>
            <a:r>
              <a:rPr lang="cs-CZ">
                <a:solidFill>
                  <a:schemeClr val="tx1"/>
                </a:solidFill>
              </a:rPr>
              <a:t>musím pak do postele.</a:t>
            </a:r>
          </a:p>
          <a:p>
            <a:r>
              <a:rPr lang="cs-CZ">
                <a:solidFill>
                  <a:schemeClr val="tx1"/>
                </a:solidFill>
              </a:rPr>
              <a:t>Když sním houby jedovaté,</a:t>
            </a:r>
          </a:p>
          <a:p>
            <a:r>
              <a:rPr lang="cs-CZ">
                <a:solidFill>
                  <a:schemeClr val="tx1"/>
                </a:solidFill>
              </a:rPr>
              <a:t>zvracím, průjem, i to znáte.</a:t>
            </a:r>
          </a:p>
          <a:p>
            <a:r>
              <a:rPr lang="cs-CZ">
                <a:solidFill>
                  <a:schemeClr val="tx1"/>
                </a:solidFill>
              </a:rPr>
              <a:t>Záchranáři mají práci rychlou,</a:t>
            </a:r>
          </a:p>
          <a:p>
            <a:r>
              <a:rPr lang="cs-CZ">
                <a:solidFill>
                  <a:schemeClr val="tx1"/>
                </a:solidFill>
              </a:rPr>
              <a:t>jedovatým houbám se radši vyhnou.</a:t>
            </a:r>
          </a:p>
          <a:p>
            <a:r>
              <a:rPr lang="cs-CZ">
                <a:solidFill>
                  <a:schemeClr val="tx1"/>
                </a:solidFill>
              </a:rPr>
              <a:t>Když vidí mé bříško zkažené,</a:t>
            </a:r>
          </a:p>
          <a:p>
            <a:r>
              <a:rPr lang="cs-CZ">
                <a:solidFill>
                  <a:schemeClr val="tx1"/>
                </a:solidFill>
              </a:rPr>
              <a:t>sanitka kolečka prožene.</a:t>
            </a:r>
          </a:p>
          <a:p>
            <a:r>
              <a:rPr lang="cs-CZ">
                <a:solidFill>
                  <a:schemeClr val="tx1"/>
                </a:solidFill>
              </a:rPr>
              <a:t>Dovezou mne snad dnes včas,</a:t>
            </a:r>
          </a:p>
          <a:p>
            <a:r>
              <a:rPr lang="cs-CZ">
                <a:solidFill>
                  <a:schemeClr val="tx1"/>
                </a:solidFill>
              </a:rPr>
              <a:t>už Vás budu poslouchat.</a:t>
            </a:r>
          </a:p>
        </p:txBody>
      </p:sp>
    </p:spTree>
    <p:extLst>
      <p:ext uri="{BB962C8B-B14F-4D97-AF65-F5344CB8AC3E}">
        <p14:creationId xmlns:p14="http://schemas.microsoft.com/office/powerpoint/2010/main" xmlns="" val="329153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-52055"/>
            <a:ext cx="12192000" cy="7070035"/>
            <a:chOff x="0" y="-52055"/>
            <a:chExt cx="8897227" cy="707003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33"/>
            <a:stretch/>
          </p:blipFill>
          <p:spPr>
            <a:xfrm>
              <a:off x="0" y="-32323"/>
              <a:ext cx="8839200" cy="6858000"/>
            </a:xfrm>
            <a:prstGeom prst="rect">
              <a:avLst/>
            </a:prstGeom>
          </p:spPr>
        </p:pic>
        <p:grpSp>
          <p:nvGrpSpPr>
            <p:cNvPr id="7" name="Skupina 6"/>
            <p:cNvGrpSpPr/>
            <p:nvPr/>
          </p:nvGrpSpPr>
          <p:grpSpPr>
            <a:xfrm>
              <a:off x="3141746" y="-52055"/>
              <a:ext cx="5755481" cy="7070035"/>
              <a:chOff x="3040223" y="-32323"/>
              <a:chExt cx="5755481" cy="7070035"/>
            </a:xfrm>
          </p:grpSpPr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3040223" y="179712"/>
                <a:ext cx="2293945" cy="6858000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10" name="Obrázek 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6501759" y="-32323"/>
                <a:ext cx="2293945" cy="6858000"/>
              </a:xfrm>
              <a:prstGeom prst="rect">
                <a:avLst/>
              </a:prstGeom>
              <a:effectLst>
                <a:softEdge rad="63500"/>
              </a:effectLst>
            </p:spPr>
          </p:pic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1549" t="68298" r="54780"/>
              <a:stretch/>
            </p:blipFill>
            <p:spPr>
              <a:xfrm>
                <a:off x="3403108" y="4690977"/>
                <a:ext cx="2164436" cy="2174164"/>
              </a:xfrm>
              <a:prstGeom prst="rect">
                <a:avLst/>
              </a:prstGeom>
              <a:effectLst>
                <a:softEdge rad="317500"/>
              </a:effectLst>
            </p:spPr>
          </p:pic>
        </p:grp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549" t="68298" r="54780"/>
            <a:stretch/>
          </p:blipFill>
          <p:spPr>
            <a:xfrm>
              <a:off x="5925039" y="4631781"/>
              <a:ext cx="2164436" cy="2174164"/>
            </a:xfrm>
            <a:prstGeom prst="rect">
              <a:avLst/>
            </a:prstGeom>
            <a:effectLst>
              <a:softEdge rad="317500"/>
            </a:effectLst>
          </p:spPr>
        </p:pic>
      </p:grpSp>
      <p:sp>
        <p:nvSpPr>
          <p:cNvPr id="16" name="Zaoblený obdélník 15"/>
          <p:cNvSpPr/>
          <p:nvPr/>
        </p:nvSpPr>
        <p:spPr>
          <a:xfrm>
            <a:off x="4986851" y="3867497"/>
            <a:ext cx="4061723" cy="295776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Já jsem červík růžový,</a:t>
            </a:r>
          </a:p>
          <a:p>
            <a:r>
              <a:rPr lang="cs-CZ" dirty="0">
                <a:solidFill>
                  <a:schemeClr val="tx1"/>
                </a:solidFill>
              </a:rPr>
              <a:t>dobré věci mi chutnají.</a:t>
            </a:r>
          </a:p>
          <a:p>
            <a:r>
              <a:rPr lang="cs-CZ" dirty="0">
                <a:solidFill>
                  <a:schemeClr val="tx1"/>
                </a:solidFill>
              </a:rPr>
              <a:t>Jedlé </a:t>
            </a:r>
            <a:r>
              <a:rPr lang="cs-CZ" dirty="0" smtClean="0">
                <a:solidFill>
                  <a:schemeClr val="tx1"/>
                </a:solidFill>
              </a:rPr>
              <a:t>houby, </a:t>
            </a:r>
            <a:r>
              <a:rPr lang="cs-CZ" dirty="0">
                <a:solidFill>
                  <a:schemeClr val="tx1"/>
                </a:solidFill>
              </a:rPr>
              <a:t>ty mám rád,</a:t>
            </a:r>
          </a:p>
          <a:p>
            <a:r>
              <a:rPr lang="cs-CZ" dirty="0">
                <a:solidFill>
                  <a:schemeClr val="tx1"/>
                </a:solidFill>
              </a:rPr>
              <a:t>pak jsem s bříškem kamarád.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5425" y="-32737"/>
            <a:ext cx="4988703" cy="685800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7902344" y="-26761"/>
            <a:ext cx="3114257" cy="414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282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-52055"/>
            <a:ext cx="12192000" cy="7070035"/>
            <a:chOff x="0" y="-52055"/>
            <a:chExt cx="8897227" cy="707003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33"/>
            <a:stretch/>
          </p:blipFill>
          <p:spPr>
            <a:xfrm>
              <a:off x="0" y="-32323"/>
              <a:ext cx="8839200" cy="6858000"/>
            </a:xfrm>
            <a:prstGeom prst="rect">
              <a:avLst/>
            </a:prstGeom>
          </p:spPr>
        </p:pic>
        <p:grpSp>
          <p:nvGrpSpPr>
            <p:cNvPr id="7" name="Skupina 6"/>
            <p:cNvGrpSpPr/>
            <p:nvPr/>
          </p:nvGrpSpPr>
          <p:grpSpPr>
            <a:xfrm>
              <a:off x="3141746" y="-52055"/>
              <a:ext cx="5755481" cy="7070035"/>
              <a:chOff x="3040223" y="-32323"/>
              <a:chExt cx="5755481" cy="7070035"/>
            </a:xfrm>
          </p:grpSpPr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3040223" y="179712"/>
                <a:ext cx="2293945" cy="6858000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10" name="Obrázek 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6501759" y="-32323"/>
                <a:ext cx="2293945" cy="6858000"/>
              </a:xfrm>
              <a:prstGeom prst="rect">
                <a:avLst/>
              </a:prstGeom>
              <a:effectLst>
                <a:softEdge rad="63500"/>
              </a:effectLst>
            </p:spPr>
          </p:pic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1549" t="68298" r="54780"/>
              <a:stretch/>
            </p:blipFill>
            <p:spPr>
              <a:xfrm>
                <a:off x="3403108" y="4690977"/>
                <a:ext cx="2164436" cy="2174164"/>
              </a:xfrm>
              <a:prstGeom prst="rect">
                <a:avLst/>
              </a:prstGeom>
              <a:effectLst>
                <a:softEdge rad="317500"/>
              </a:effectLst>
            </p:spPr>
          </p:pic>
        </p:grp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549" t="68298" r="54780"/>
            <a:stretch/>
          </p:blipFill>
          <p:spPr>
            <a:xfrm>
              <a:off x="5925039" y="4631781"/>
              <a:ext cx="2164436" cy="2174164"/>
            </a:xfrm>
            <a:prstGeom prst="rect">
              <a:avLst/>
            </a:prstGeom>
            <a:effectLst>
              <a:softEdge rad="317500"/>
            </a:effec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498" b="89902" l="4235" r="93471">
                        <a14:foregroundMark x1="10412" y1="52846" x2="10412" y2="52846"/>
                        <a14:foregroundMark x1="12471" y1="52846" x2="28235" y2="56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V="1">
            <a:off x="2156029" y="420677"/>
            <a:ext cx="4491983" cy="617515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8882" y1="58066" x2="28882" y2="58066"/>
                        <a14:foregroundMark x1="29647" y1="57082" x2="29647" y2="57082"/>
                        <a14:foregroundMark x1="31765" y1="59435" x2="32824" y2="54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41" t="10338" r="6063" b="13333"/>
          <a:stretch/>
        </p:blipFill>
        <p:spPr>
          <a:xfrm rot="5400000">
            <a:off x="9465894" y="3442171"/>
            <a:ext cx="1743751" cy="231913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9387779" y="979915"/>
            <a:ext cx="1681122" cy="223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052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-52055"/>
            <a:ext cx="12192000" cy="7070035"/>
            <a:chOff x="0" y="-52055"/>
            <a:chExt cx="8897227" cy="707003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33"/>
            <a:stretch/>
          </p:blipFill>
          <p:spPr>
            <a:xfrm>
              <a:off x="0" y="-32323"/>
              <a:ext cx="8839200" cy="6858000"/>
            </a:xfrm>
            <a:prstGeom prst="rect">
              <a:avLst/>
            </a:prstGeom>
          </p:spPr>
        </p:pic>
        <p:grpSp>
          <p:nvGrpSpPr>
            <p:cNvPr id="7" name="Skupina 6"/>
            <p:cNvGrpSpPr/>
            <p:nvPr/>
          </p:nvGrpSpPr>
          <p:grpSpPr>
            <a:xfrm>
              <a:off x="3141746" y="-52055"/>
              <a:ext cx="5755481" cy="7070035"/>
              <a:chOff x="3040223" y="-32323"/>
              <a:chExt cx="5755481" cy="7070035"/>
            </a:xfrm>
          </p:grpSpPr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3040223" y="179712"/>
                <a:ext cx="2293945" cy="6858000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10" name="Obrázek 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6501759" y="-32323"/>
                <a:ext cx="2293945" cy="6858000"/>
              </a:xfrm>
              <a:prstGeom prst="rect">
                <a:avLst/>
              </a:prstGeom>
              <a:effectLst>
                <a:softEdge rad="63500"/>
              </a:effectLst>
            </p:spPr>
          </p:pic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1549" t="68298" r="54780"/>
              <a:stretch/>
            </p:blipFill>
            <p:spPr>
              <a:xfrm>
                <a:off x="3403108" y="4690977"/>
                <a:ext cx="2164436" cy="2174164"/>
              </a:xfrm>
              <a:prstGeom prst="rect">
                <a:avLst/>
              </a:prstGeom>
              <a:effectLst>
                <a:softEdge rad="317500"/>
              </a:effectLst>
            </p:spPr>
          </p:pic>
        </p:grp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549" t="68298" r="54780"/>
            <a:stretch/>
          </p:blipFill>
          <p:spPr>
            <a:xfrm>
              <a:off x="5925039" y="4631781"/>
              <a:ext cx="2164436" cy="2174164"/>
            </a:xfrm>
            <a:prstGeom prst="rect">
              <a:avLst/>
            </a:prstGeom>
            <a:effectLst>
              <a:softEdge rad="317500"/>
            </a:effec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84" b="94608" l="5529" r="971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95127" y="821243"/>
            <a:ext cx="4344080" cy="597183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8882" y1="58066" x2="28882" y2="58066"/>
                        <a14:foregroundMark x1="29647" y1="57082" x2="29647" y2="57082"/>
                        <a14:foregroundMark x1="31765" y1="59435" x2="32824" y2="54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41" t="10338" r="6063" b="13333"/>
          <a:stretch/>
        </p:blipFill>
        <p:spPr>
          <a:xfrm rot="5400000">
            <a:off x="9516329" y="3561441"/>
            <a:ext cx="1743751" cy="23191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9438214" y="1099185"/>
            <a:ext cx="1681122" cy="223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849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-52055"/>
            <a:ext cx="12192000" cy="7070035"/>
            <a:chOff x="0" y="-52055"/>
            <a:chExt cx="8897227" cy="707003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33"/>
            <a:stretch/>
          </p:blipFill>
          <p:spPr>
            <a:xfrm>
              <a:off x="0" y="-32323"/>
              <a:ext cx="8839200" cy="6858000"/>
            </a:xfrm>
            <a:prstGeom prst="rect">
              <a:avLst/>
            </a:prstGeom>
          </p:spPr>
        </p:pic>
        <p:grpSp>
          <p:nvGrpSpPr>
            <p:cNvPr id="7" name="Skupina 6"/>
            <p:cNvGrpSpPr/>
            <p:nvPr/>
          </p:nvGrpSpPr>
          <p:grpSpPr>
            <a:xfrm>
              <a:off x="3141746" y="-52055"/>
              <a:ext cx="5755481" cy="7070035"/>
              <a:chOff x="3040223" y="-32323"/>
              <a:chExt cx="5755481" cy="7070035"/>
            </a:xfrm>
          </p:grpSpPr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3040223" y="179712"/>
                <a:ext cx="2293945" cy="6858000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10" name="Obrázek 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6501759" y="-32323"/>
                <a:ext cx="2293945" cy="6858000"/>
              </a:xfrm>
              <a:prstGeom prst="rect">
                <a:avLst/>
              </a:prstGeom>
              <a:effectLst>
                <a:softEdge rad="63500"/>
              </a:effectLst>
            </p:spPr>
          </p:pic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1549" t="68298" r="54780"/>
              <a:stretch/>
            </p:blipFill>
            <p:spPr>
              <a:xfrm>
                <a:off x="3403108" y="4690977"/>
                <a:ext cx="2164436" cy="2174164"/>
              </a:xfrm>
              <a:prstGeom prst="rect">
                <a:avLst/>
              </a:prstGeom>
              <a:effectLst>
                <a:softEdge rad="317500"/>
              </a:effectLst>
            </p:spPr>
          </p:pic>
        </p:grp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549" t="68298" r="54780"/>
            <a:stretch/>
          </p:blipFill>
          <p:spPr>
            <a:xfrm>
              <a:off x="5925039" y="4631781"/>
              <a:ext cx="2164436" cy="2174164"/>
            </a:xfrm>
            <a:prstGeom prst="rect">
              <a:avLst/>
            </a:prstGeom>
            <a:effectLst>
              <a:softEdge rad="317500"/>
            </a:effec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>
                        <a14:foregroundMark x1="21000" y1="78134" x2="87588" y2="81686"/>
                        <a14:foregroundMark x1="67235" y1="70218" x2="65941" y2="78134"/>
                        <a14:foregroundMark x1="78059" y1="73984" x2="79353" y2="81130"/>
                        <a14:foregroundMark x1="24118" y1="65896" x2="25647" y2="78134"/>
                        <a14:foregroundMark x1="22529" y1="38297" x2="80353" y2="38511"/>
                        <a14:foregroundMark x1="53000" y1="20111" x2="52000" y2="85837"/>
                        <a14:foregroundMark x1="41412" y1="69277" x2="41412" y2="69277"/>
                        <a14:foregroundMark x1="50412" y1="55028" x2="44000" y2="681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02094" y="713221"/>
            <a:ext cx="5082828" cy="698739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8882" y1="58066" x2="28882" y2="58066"/>
                        <a14:foregroundMark x1="29647" y1="57082" x2="29647" y2="57082"/>
                        <a14:foregroundMark x1="31765" y1="59435" x2="32824" y2="54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41" t="10338" r="6063" b="13333"/>
          <a:stretch/>
        </p:blipFill>
        <p:spPr>
          <a:xfrm rot="5400000">
            <a:off x="9468473" y="3857137"/>
            <a:ext cx="1743751" cy="23191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9390358" y="1394881"/>
            <a:ext cx="1681122" cy="223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525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-52055"/>
            <a:ext cx="12192000" cy="7070035"/>
            <a:chOff x="0" y="-52055"/>
            <a:chExt cx="8897227" cy="707003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33"/>
            <a:stretch/>
          </p:blipFill>
          <p:spPr>
            <a:xfrm>
              <a:off x="0" y="-32323"/>
              <a:ext cx="8839200" cy="6858000"/>
            </a:xfrm>
            <a:prstGeom prst="rect">
              <a:avLst/>
            </a:prstGeom>
          </p:spPr>
        </p:pic>
        <p:grpSp>
          <p:nvGrpSpPr>
            <p:cNvPr id="7" name="Skupina 6"/>
            <p:cNvGrpSpPr/>
            <p:nvPr/>
          </p:nvGrpSpPr>
          <p:grpSpPr>
            <a:xfrm>
              <a:off x="3141746" y="-52055"/>
              <a:ext cx="5755481" cy="7070035"/>
              <a:chOff x="3040223" y="-32323"/>
              <a:chExt cx="5755481" cy="7070035"/>
            </a:xfrm>
          </p:grpSpPr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3040223" y="179712"/>
                <a:ext cx="2293945" cy="6858000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10" name="Obrázek 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6501759" y="-32323"/>
                <a:ext cx="2293945" cy="6858000"/>
              </a:xfrm>
              <a:prstGeom prst="rect">
                <a:avLst/>
              </a:prstGeom>
              <a:effectLst>
                <a:softEdge rad="63500"/>
              </a:effectLst>
            </p:spPr>
          </p:pic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1549" t="68298" r="54780"/>
              <a:stretch/>
            </p:blipFill>
            <p:spPr>
              <a:xfrm>
                <a:off x="3403108" y="4690977"/>
                <a:ext cx="2164436" cy="2174164"/>
              </a:xfrm>
              <a:prstGeom prst="rect">
                <a:avLst/>
              </a:prstGeom>
              <a:effectLst>
                <a:softEdge rad="317500"/>
              </a:effectLst>
            </p:spPr>
          </p:pic>
        </p:grp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549" t="68298" r="54780"/>
            <a:stretch/>
          </p:blipFill>
          <p:spPr>
            <a:xfrm>
              <a:off x="5925039" y="4631781"/>
              <a:ext cx="2164436" cy="2174164"/>
            </a:xfrm>
            <a:prstGeom prst="rect">
              <a:avLst/>
            </a:prstGeom>
            <a:effectLst>
              <a:softEdge rad="317500"/>
            </a:effec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927" b="96876" l="10000" r="96882">
                        <a14:foregroundMark x1="47059" y1="43175" x2="54059" y2="64998"/>
                        <a14:foregroundMark x1="74412" y1="83954" x2="95588" y2="94822"/>
                        <a14:foregroundMark x1="73412" y1="76423" x2="74706" y2="80359"/>
                        <a14:foregroundMark x1="80882" y1="79803" x2="79588" y2="84681"/>
                        <a14:foregroundMark x1="36765" y1="20282" x2="36765" y2="20282"/>
                        <a14:foregroundMark x1="40353" y1="19897" x2="51471" y2="24048"/>
                        <a14:foregroundMark x1="37000" y1="26872" x2="36471" y2="32306"/>
                        <a14:foregroundMark x1="25647" y1="38682" x2="58706" y2="32092"/>
                        <a14:foregroundMark x1="24882" y1="45828" x2="24882" y2="45828"/>
                        <a14:foregroundMark x1="26412" y1="44715" x2="38529" y2="41121"/>
                        <a14:foregroundMark x1="61294" y1="38511" x2="61294" y2="38511"/>
                        <a14:foregroundMark x1="61529" y1="58964" x2="61529" y2="58964"/>
                        <a14:foregroundMark x1="69294" y1="61232" x2="69294" y2="61232"/>
                        <a14:foregroundMark x1="69294" y1="61232" x2="69294" y2="61232"/>
                        <a14:foregroundMark x1="61000" y1="60676" x2="61000" y2="60676"/>
                        <a14:foregroundMark x1="65647" y1="62516" x2="65647" y2="62516"/>
                        <a14:foregroundMark x1="77529" y1="41891" x2="75235" y2="478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033" y="250102"/>
            <a:ext cx="4806774" cy="660789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8882" y1="58066" x2="28882" y2="58066"/>
                        <a14:foregroundMark x1="29647" y1="57082" x2="29647" y2="57082"/>
                        <a14:foregroundMark x1="31765" y1="59435" x2="32824" y2="54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41" t="10338" r="6063" b="13333"/>
          <a:stretch/>
        </p:blipFill>
        <p:spPr>
          <a:xfrm rot="5400000">
            <a:off x="9534119" y="3481927"/>
            <a:ext cx="1743751" cy="23191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9456004" y="1019671"/>
            <a:ext cx="1681122" cy="223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52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-52055"/>
            <a:ext cx="12192000" cy="7070035"/>
            <a:chOff x="0" y="-52055"/>
            <a:chExt cx="8897227" cy="707003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33"/>
            <a:stretch/>
          </p:blipFill>
          <p:spPr>
            <a:xfrm>
              <a:off x="0" y="-32323"/>
              <a:ext cx="8839200" cy="6858000"/>
            </a:xfrm>
            <a:prstGeom prst="rect">
              <a:avLst/>
            </a:prstGeom>
          </p:spPr>
        </p:pic>
        <p:grpSp>
          <p:nvGrpSpPr>
            <p:cNvPr id="7" name="Skupina 6"/>
            <p:cNvGrpSpPr/>
            <p:nvPr/>
          </p:nvGrpSpPr>
          <p:grpSpPr>
            <a:xfrm>
              <a:off x="3141746" y="-52055"/>
              <a:ext cx="5755481" cy="7070035"/>
              <a:chOff x="3040223" y="-32323"/>
              <a:chExt cx="5755481" cy="7070035"/>
            </a:xfrm>
          </p:grpSpPr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3040223" y="179712"/>
                <a:ext cx="2293945" cy="6858000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10" name="Obrázek 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6501759" y="-32323"/>
                <a:ext cx="2293945" cy="6858000"/>
              </a:xfrm>
              <a:prstGeom prst="rect">
                <a:avLst/>
              </a:prstGeom>
              <a:effectLst>
                <a:softEdge rad="63500"/>
              </a:effectLst>
            </p:spPr>
          </p:pic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1549" t="68298" r="54780"/>
              <a:stretch/>
            </p:blipFill>
            <p:spPr>
              <a:xfrm>
                <a:off x="3403108" y="4690977"/>
                <a:ext cx="2164436" cy="2174164"/>
              </a:xfrm>
              <a:prstGeom prst="rect">
                <a:avLst/>
              </a:prstGeom>
              <a:effectLst>
                <a:softEdge rad="317500"/>
              </a:effectLst>
            </p:spPr>
          </p:pic>
        </p:grp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549" t="68298" r="54780"/>
            <a:stretch/>
          </p:blipFill>
          <p:spPr>
            <a:xfrm>
              <a:off x="5925039" y="4631781"/>
              <a:ext cx="2164436" cy="2174164"/>
            </a:xfrm>
            <a:prstGeom prst="rect">
              <a:avLst/>
            </a:prstGeom>
            <a:effectLst>
              <a:softEdge rad="317500"/>
            </a:effec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189" b="89944" l="6000" r="94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V="1">
            <a:off x="2565340" y="312094"/>
            <a:ext cx="5089124" cy="699604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>
                        <a14:foregroundMark x1="28882" y1="58066" x2="28882" y2="58066"/>
                        <a14:foregroundMark x1="29647" y1="57082" x2="29647" y2="57082"/>
                        <a14:foregroundMark x1="31765" y1="59435" x2="32824" y2="54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41" t="10338" r="6063" b="13333"/>
          <a:stretch/>
        </p:blipFill>
        <p:spPr>
          <a:xfrm rot="5400000">
            <a:off x="9583702" y="3614450"/>
            <a:ext cx="1743751" cy="23191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9505587" y="1152194"/>
            <a:ext cx="1681122" cy="223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422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-52055"/>
            <a:ext cx="12192000" cy="7070035"/>
            <a:chOff x="0" y="-52055"/>
            <a:chExt cx="8897227" cy="7070035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3333"/>
            <a:stretch/>
          </p:blipFill>
          <p:spPr>
            <a:xfrm>
              <a:off x="0" y="-32323"/>
              <a:ext cx="8839200" cy="6858000"/>
            </a:xfrm>
            <a:prstGeom prst="rect">
              <a:avLst/>
            </a:prstGeom>
          </p:spPr>
        </p:pic>
        <p:grpSp>
          <p:nvGrpSpPr>
            <p:cNvPr id="7" name="Skupina 6"/>
            <p:cNvGrpSpPr/>
            <p:nvPr/>
          </p:nvGrpSpPr>
          <p:grpSpPr>
            <a:xfrm>
              <a:off x="3141746" y="-52055"/>
              <a:ext cx="5755481" cy="7070035"/>
              <a:chOff x="3040223" y="-32323"/>
              <a:chExt cx="5755481" cy="7070035"/>
            </a:xfrm>
          </p:grpSpPr>
          <p:pic>
            <p:nvPicPr>
              <p:cNvPr id="9" name="Obrázek 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3040223" y="179712"/>
                <a:ext cx="2293945" cy="6858000"/>
              </a:xfrm>
              <a:prstGeom prst="rect">
                <a:avLst/>
              </a:prstGeom>
              <a:effectLst>
                <a:softEdge rad="317500"/>
              </a:effectLst>
            </p:spPr>
          </p:pic>
          <p:pic>
            <p:nvPicPr>
              <p:cNvPr id="10" name="Obrázek 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56629" r="27033"/>
              <a:stretch/>
            </p:blipFill>
            <p:spPr>
              <a:xfrm>
                <a:off x="6501759" y="-32323"/>
                <a:ext cx="2293945" cy="6858000"/>
              </a:xfrm>
              <a:prstGeom prst="rect">
                <a:avLst/>
              </a:prstGeom>
              <a:effectLst>
                <a:softEdge rad="63500"/>
              </a:effectLst>
            </p:spPr>
          </p:pic>
          <p:pic>
            <p:nvPicPr>
              <p:cNvPr id="11" name="Obrázek 10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1549" t="68298" r="54780"/>
              <a:stretch/>
            </p:blipFill>
            <p:spPr>
              <a:xfrm>
                <a:off x="3403108" y="4690977"/>
                <a:ext cx="2164436" cy="2174164"/>
              </a:xfrm>
              <a:prstGeom prst="rect">
                <a:avLst/>
              </a:prstGeom>
              <a:effectLst>
                <a:softEdge rad="317500"/>
              </a:effectLst>
            </p:spPr>
          </p:pic>
        </p:grpSp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549" t="68298" r="54780"/>
            <a:stretch/>
          </p:blipFill>
          <p:spPr>
            <a:xfrm>
              <a:off x="5925039" y="4631781"/>
              <a:ext cx="2164436" cy="2174164"/>
            </a:xfrm>
            <a:prstGeom prst="rect">
              <a:avLst/>
            </a:prstGeom>
            <a:effectLst>
              <a:softEdge rad="317500"/>
            </a:effec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498" b="89902" l="4235" r="93471">
                        <a14:foregroundMark x1="10412" y1="52846" x2="10412" y2="52846"/>
                        <a14:foregroundMark x1="12471" y1="52846" x2="28235" y2="56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V="1">
            <a:off x="9905907" y="4988503"/>
            <a:ext cx="1013517" cy="139328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9884" b="94608" l="5529" r="971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727" y="4706709"/>
            <a:ext cx="1412386" cy="194161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927" b="96876" l="10000" r="96882">
                        <a14:foregroundMark x1="47059" y1="43175" x2="54059" y2="64998"/>
                        <a14:foregroundMark x1="74412" y1="83954" x2="95588" y2="94822"/>
                        <a14:foregroundMark x1="73412" y1="76423" x2="74706" y2="80359"/>
                        <a14:foregroundMark x1="80882" y1="79803" x2="79588" y2="84681"/>
                        <a14:foregroundMark x1="36765" y1="20282" x2="36765" y2="20282"/>
                        <a14:foregroundMark x1="40353" y1="19897" x2="51471" y2="24048"/>
                        <a14:foregroundMark x1="37000" y1="26872" x2="36471" y2="32306"/>
                        <a14:foregroundMark x1="25647" y1="38682" x2="58706" y2="32092"/>
                        <a14:foregroundMark x1="24882" y1="45828" x2="24882" y2="45828"/>
                        <a14:foregroundMark x1="26412" y1="44715" x2="38529" y2="41121"/>
                        <a14:foregroundMark x1="61294" y1="38511" x2="61294" y2="38511"/>
                        <a14:foregroundMark x1="61529" y1="58964" x2="61529" y2="58964"/>
                        <a14:foregroundMark x1="69294" y1="61232" x2="69294" y2="61232"/>
                        <a14:foregroundMark x1="69294" y1="61232" x2="69294" y2="61232"/>
                        <a14:foregroundMark x1="61000" y1="60676" x2="61000" y2="60676"/>
                        <a14:foregroundMark x1="65647" y1="62516" x2="65647" y2="62516"/>
                        <a14:foregroundMark x1="77529" y1="41891" x2="75235" y2="478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01965" y="4540911"/>
            <a:ext cx="1412387" cy="194161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7189" b="89944" l="6000" r="940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V="1">
            <a:off x="7675404" y="4568292"/>
            <a:ext cx="1213215" cy="109946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>
                        <a14:foregroundMark x1="21000" y1="78134" x2="87588" y2="81686"/>
                        <a14:foregroundMark x1="67235" y1="70218" x2="65941" y2="78134"/>
                        <a14:foregroundMark x1="78059" y1="73984" x2="79353" y2="81130"/>
                        <a14:foregroundMark x1="24118" y1="65896" x2="25647" y2="78134"/>
                        <a14:foregroundMark x1="22529" y1="38297" x2="80353" y2="38511"/>
                        <a14:foregroundMark x1="53000" y1="20111" x2="52000" y2="85837"/>
                        <a14:foregroundMark x1="41412" y1="69277" x2="41412" y2="69277"/>
                        <a14:foregroundMark x1="50412" y1="55028" x2="44000" y2="681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56637" y="3810173"/>
            <a:ext cx="1417143" cy="194815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10484424" y="5590452"/>
            <a:ext cx="515133" cy="68626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8299437" y="4441116"/>
            <a:ext cx="515133" cy="68626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3447271" y="4183549"/>
            <a:ext cx="515133" cy="68626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70" b="89987" l="10000" r="92059">
                        <a14:foregroundMark x1="30412" y1="55584" x2="38882" y2="53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4" t="8806" r="6904" b="14480"/>
          <a:stretch/>
        </p:blipFill>
        <p:spPr>
          <a:xfrm rot="5400000">
            <a:off x="824749" y="4612462"/>
            <a:ext cx="515133" cy="68626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10000" b="90000" l="10000" r="90000">
                        <a14:foregroundMark x1="28882" y1="58066" x2="28882" y2="58066"/>
                        <a14:foregroundMark x1="29647" y1="57082" x2="29647" y2="57082"/>
                        <a14:foregroundMark x1="31765" y1="59435" x2="32824" y2="54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41" t="10338" r="6063" b="13333"/>
          <a:stretch/>
        </p:blipFill>
        <p:spPr>
          <a:xfrm rot="5400000">
            <a:off x="6279993" y="5314219"/>
            <a:ext cx="531653" cy="70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0173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4" dur="25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6" presetClass="emph" presetSubtype="0" repeatCount="indefinite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10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</a:p>
          <a:p>
            <a:r>
              <a:rPr lang="cs-CZ" dirty="0" smtClean="0"/>
              <a:t>Vlastní fotografie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Příroda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Představujeme dětem různé druhy hub. Rozlišujeme jedlé x nejedlé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Bezpečnost a správné chování v lese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Na snímku č. 2 - 3 seznamujeme děti s významem pojmu nejedlé a jedlé a jejich následky</a:t>
            </a:r>
          </a:p>
          <a:p>
            <a:r>
              <a:rPr lang="cs-CZ" dirty="0" smtClean="0"/>
              <a:t>Na snímku 4 – 8 představujeme různé druhy hub. Rozpoznáváme jedlé x nejedlé. Nejedlé na snímku představuje zelený červík. Kliknutím na vybraného červíka se za pomocí animačních efektů a aktivační události dětem nabízí zpětná vazba.</a:t>
            </a:r>
          </a:p>
          <a:p>
            <a:r>
              <a:rPr lang="cs-CZ" dirty="0" smtClean="0"/>
              <a:t>Na snímku č. 9 děti vybírají pouze jedlé houby. Opět kliknutím na houbu mají možnost získat zpětnou </a:t>
            </a:r>
            <a:r>
              <a:rPr lang="cs-CZ" dirty="0" smtClean="0"/>
              <a:t>vazbu, </a:t>
            </a:r>
            <a:r>
              <a:rPr lang="cs-CZ" dirty="0" smtClean="0"/>
              <a:t>zda se jedná o houbu </a:t>
            </a:r>
            <a:r>
              <a:rPr lang="cs-CZ" dirty="0" smtClean="0"/>
              <a:t>jedlou </a:t>
            </a:r>
            <a:r>
              <a:rPr lang="cs-CZ" dirty="0" smtClean="0"/>
              <a:t>nebo nejedlou.</a:t>
            </a:r>
          </a:p>
          <a:p>
            <a:r>
              <a:rPr lang="cs-CZ" dirty="0" smtClean="0"/>
              <a:t>Vyprávíme si o chování v lese, bezpečnosti s houbařským nožíkem</a:t>
            </a:r>
          </a:p>
          <a:p>
            <a:r>
              <a:rPr lang="cs-CZ" dirty="0" smtClean="0"/>
              <a:t>V následném materiálu „Stará řemesla“ učíme děti plést košíky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Houby jsou vytištěny ve větším počtu. Na magnetické tabulce hledají děti stejné druhy a vkládají do košíčků.</a:t>
            </a:r>
          </a:p>
          <a:p>
            <a:r>
              <a:rPr lang="cs-CZ" dirty="0" smtClean="0"/>
              <a:t>K dispozici jsou opět PL k vybarvení a nůžky na vystřihování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Projevovat </a:t>
            </a:r>
            <a:r>
              <a:rPr lang="cs-CZ" dirty="0" smtClean="0"/>
              <a:t>zájem </a:t>
            </a:r>
            <a:r>
              <a:rPr lang="cs-CZ" dirty="0"/>
              <a:t>dozvídat se nové </a:t>
            </a:r>
            <a:r>
              <a:rPr lang="cs-CZ" dirty="0" smtClean="0"/>
              <a:t>věci</a:t>
            </a:r>
          </a:p>
          <a:p>
            <a:r>
              <a:rPr lang="cs-CZ" dirty="0"/>
              <a:t>Prožívat radost ze zvládnutého a poznaného</a:t>
            </a:r>
          </a:p>
          <a:p>
            <a:r>
              <a:rPr lang="cs-CZ" dirty="0"/>
              <a:t>Jednoduchý problém vyřešit samostatně i ve spolupráci s </a:t>
            </a:r>
            <a:r>
              <a:rPr lang="cs-CZ" dirty="0" smtClean="0"/>
              <a:t>kamarády</a:t>
            </a:r>
          </a:p>
          <a:p>
            <a:r>
              <a:rPr lang="cs-CZ" dirty="0"/>
              <a:t>prohlížet si knihy </a:t>
            </a:r>
            <a:r>
              <a:rPr lang="cs-CZ" dirty="0" smtClean="0"/>
              <a:t> - encyklopedie</a:t>
            </a:r>
          </a:p>
          <a:p>
            <a:r>
              <a:rPr lang="cs-CZ" dirty="0"/>
              <a:t>Vyjadřovat samostatně a smysluplně myšlenky, nápady, pocity, ve vhodně zformulovaných větách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558</Words>
  <Application>Microsoft Office PowerPoint</Application>
  <PresentationFormat>Vlastní</PresentationFormat>
  <Paragraphs>86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Sheer Green 16x9</vt:lpstr>
      <vt:lpstr>Poznej houbu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odkazy</vt:lpstr>
      <vt:lpstr>Metodický pokyn Integrovaný blok: Příroda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2015-05-04T17:47:01Z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