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75" r:id="rId10"/>
    <p:sldId id="277" r:id="rId11"/>
    <p:sldId id="276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4"/>
            <p14:sldId id="285"/>
            <p14:sldId id="286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CCFF"/>
    <a:srgbClr val="F1F1F1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094" autoAdjust="0"/>
    <p:restoredTop sz="94660"/>
  </p:normalViewPr>
  <p:slideViewPr>
    <p:cSldViewPr snapToGrid="0">
      <p:cViewPr varScale="1">
        <p:scale>
          <a:sx n="55" d="100"/>
          <a:sy n="55" d="100"/>
        </p:scale>
        <p:origin x="114" y="43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NAŠE ZEMĚ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SVĚTADÍLY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392" y="1386443"/>
            <a:ext cx="3124888" cy="31248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1027" y="671095"/>
            <a:ext cx="4994056" cy="499405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5390" y="3331105"/>
            <a:ext cx="3333085" cy="3333085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          </a:t>
            </a:r>
            <a:r>
              <a:rPr lang="cs-CZ" sz="4800" b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Naše Země</a:t>
            </a:r>
            <a:endParaRPr lang="cs-CZ" sz="48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21" y="605064"/>
            <a:ext cx="10933747" cy="560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80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5" name="mapa svět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9985" y="225781"/>
            <a:ext cx="5477593" cy="2773032"/>
          </a:xfrm>
          <a:prstGeom prst="rect">
            <a:avLst/>
          </a:prstGeom>
        </p:spPr>
      </p:pic>
      <p:pic>
        <p:nvPicPr>
          <p:cNvPr id="8" name="Evropa velká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7050" y="3790950"/>
            <a:ext cx="1485900" cy="1714500"/>
          </a:xfrm>
          <a:prstGeom prst="rect">
            <a:avLst/>
          </a:prstGeom>
        </p:spPr>
      </p:pic>
      <p:pic>
        <p:nvPicPr>
          <p:cNvPr id="9" name="Asie - velka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64889" y="754482"/>
            <a:ext cx="2707779" cy="2100863"/>
          </a:xfrm>
          <a:prstGeom prst="rect">
            <a:avLst/>
          </a:prstGeom>
        </p:spPr>
      </p:pic>
      <p:pic>
        <p:nvPicPr>
          <p:cNvPr id="11" name="Antarktida velká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5709" y="5959259"/>
            <a:ext cx="4761750" cy="551269"/>
          </a:xfrm>
          <a:prstGeom prst="rect">
            <a:avLst/>
          </a:prstGeom>
        </p:spPr>
      </p:pic>
      <p:pic>
        <p:nvPicPr>
          <p:cNvPr id="4" name="Afrika malá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403833">
            <a:off x="5527539" y="995651"/>
            <a:ext cx="1205885" cy="1233291"/>
          </a:xfrm>
          <a:prstGeom prst="rect">
            <a:avLst/>
          </a:prstGeom>
        </p:spPr>
      </p:pic>
      <p:pic>
        <p:nvPicPr>
          <p:cNvPr id="14" name="Afrika velká"/>
          <p:cNvPicPr>
            <a:picLocks noChangeAspect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21403833">
            <a:off x="447383" y="977754"/>
            <a:ext cx="1930965" cy="1974850"/>
          </a:xfrm>
          <a:prstGeom prst="rect">
            <a:avLst/>
          </a:prstGeom>
        </p:spPr>
      </p:pic>
      <p:pic>
        <p:nvPicPr>
          <p:cNvPr id="16" name="Sever.Amerika malá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5816" y="230256"/>
            <a:ext cx="2194832" cy="1301128"/>
          </a:xfrm>
          <a:prstGeom prst="rect">
            <a:avLst/>
          </a:prstGeom>
        </p:spPr>
      </p:pic>
      <p:pic>
        <p:nvPicPr>
          <p:cNvPr id="17" name="Jižní Amerika velká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39" y="3453317"/>
            <a:ext cx="1200150" cy="1714500"/>
          </a:xfrm>
          <a:prstGeom prst="rect">
            <a:avLst/>
          </a:prstGeom>
        </p:spPr>
      </p:pic>
      <p:pic>
        <p:nvPicPr>
          <p:cNvPr id="18" name="Jižní Amerika malá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37929" y="1282832"/>
            <a:ext cx="912547" cy="1312950"/>
          </a:xfrm>
          <a:prstGeom prst="rect">
            <a:avLst/>
          </a:prstGeom>
        </p:spPr>
      </p:pic>
      <p:pic>
        <p:nvPicPr>
          <p:cNvPr id="19" name="Evropa  malá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54728" y="225780"/>
            <a:ext cx="682860" cy="786408"/>
          </a:xfrm>
          <a:prstGeom prst="rect">
            <a:avLst/>
          </a:prstGeom>
        </p:spPr>
      </p:pic>
      <p:pic>
        <p:nvPicPr>
          <p:cNvPr id="20" name="Austrálie malá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624216">
            <a:off x="7483821" y="1743186"/>
            <a:ext cx="737354" cy="679333"/>
          </a:xfrm>
          <a:prstGeom prst="rect">
            <a:avLst/>
          </a:prstGeom>
        </p:spPr>
      </p:pic>
      <p:pic>
        <p:nvPicPr>
          <p:cNvPr id="21" name="Asie - malá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288520">
            <a:off x="6196564" y="279985"/>
            <a:ext cx="2050674" cy="1588811"/>
          </a:xfrm>
          <a:prstGeom prst="rect">
            <a:avLst/>
          </a:prstGeom>
        </p:spPr>
      </p:pic>
      <p:pic>
        <p:nvPicPr>
          <p:cNvPr id="22" name="Antarktida malá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02708" y="2583059"/>
            <a:ext cx="3432146" cy="395510"/>
          </a:xfrm>
          <a:prstGeom prst="rect">
            <a:avLst/>
          </a:prstGeom>
        </p:spPr>
      </p:pic>
      <p:pic>
        <p:nvPicPr>
          <p:cNvPr id="23" name="austrálie velká"/>
          <p:cNvPicPr>
            <a:picLocks noChangeAspect="1"/>
          </p:cNvPicPr>
          <p:nvPr/>
        </p:nvPicPr>
        <p:blipFill>
          <a:blip r:embed="rId14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754552" y="4207383"/>
            <a:ext cx="1857375" cy="1714500"/>
          </a:xfrm>
          <a:prstGeom prst="rect">
            <a:avLst/>
          </a:prstGeom>
        </p:spPr>
      </p:pic>
      <p:pic>
        <p:nvPicPr>
          <p:cNvPr id="24" name="Sever.Amerika velká"/>
          <p:cNvPicPr>
            <a:picLocks noChangeAspect="1"/>
          </p:cNvPicPr>
          <p:nvPr/>
        </p:nvPicPr>
        <p:blipFill>
          <a:blip r:embed="rId15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0311" y="4207383"/>
            <a:ext cx="3054417" cy="181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103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4.07407E-6 L 0.35312 -0.044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56" y="-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44444E-6 L -0.2789 -0.09305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45" y="-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4.07407E-6 L -0.23073 -0.40857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36" y="-2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2.22222E-6 L -0.12773 -0.5678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93" y="-2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1.85185E-6 L 0.04961 -0.61088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4" y="-3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L 0.29687 -0.33889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44" y="-1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2.22222E-6 L -0.05156 -0.5129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8" y="-2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6090" y="1015228"/>
            <a:ext cx="7305425" cy="3704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77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576" b="96848" l="0" r="100000">
                        <a14:foregroundMark x1="31909" y1="21030" x2="40364" y2="18727"/>
                        <a14:foregroundMark x1="37364" y1="17758" x2="39136" y2="19879"/>
                        <a14:foregroundMark x1="37545" y1="17758" x2="41227" y2="20606"/>
                        <a14:foregroundMark x1="54909" y1="18242" x2="64727" y2="19394"/>
                        <a14:foregroundMark x1="57000" y1="16121" x2="64045" y2="17091"/>
                        <a14:foregroundMark x1="30864" y1="92606" x2="64545" y2="93091"/>
                        <a14:foregroundMark x1="35636" y1="95697" x2="66318" y2="96364"/>
                        <a14:foregroundMark x1="63318" y1="75636" x2="63318" y2="82606"/>
                        <a14:backgroundMark x1="35273" y1="98303" x2="68545" y2="984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49963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152" b="95697" l="7955" r="95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156945"/>
            <a:ext cx="9680812" cy="7260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618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</a:t>
            </a:r>
            <a:r>
              <a:rPr lang="cs-CZ" sz="3200" b="1" dirty="0" smtClean="0"/>
              <a:t>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Vlastní </a:t>
            </a:r>
            <a:r>
              <a:rPr lang="cs-CZ" dirty="0" smtClean="0"/>
              <a:t>fotografie autorky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Prezentace „Náš svět „ v PowerPointu</a:t>
            </a:r>
          </a:p>
          <a:p>
            <a:pPr lvl="0"/>
            <a:r>
              <a:rPr lang="cs-CZ" dirty="0" smtClean="0"/>
              <a:t>Dřevěné puzzle „ Náš svět </a:t>
            </a:r>
            <a:r>
              <a:rPr lang="cs-CZ" dirty="0" smtClean="0"/>
              <a:t>„ (viz snímek č.7)</a:t>
            </a:r>
            <a:endParaRPr lang="cs-CZ" dirty="0" smtClean="0"/>
          </a:p>
          <a:p>
            <a:pPr lvl="0"/>
            <a:r>
              <a:rPr lang="cs-CZ" dirty="0" smtClean="0"/>
              <a:t>Víčka z plastových lahví, velký arch tvrdého kartonu, tavná pistole</a:t>
            </a:r>
          </a:p>
          <a:p>
            <a:pPr lvl="0"/>
            <a:r>
              <a:rPr lang="cs-CZ" dirty="0" smtClean="0"/>
              <a:t>Pracovní list, pastelky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 PowerPointu obsahující </a:t>
            </a:r>
            <a:r>
              <a:rPr lang="cs-CZ" dirty="0"/>
              <a:t>6</a:t>
            </a:r>
            <a:r>
              <a:rPr lang="cs-CZ" dirty="0" smtClean="0"/>
              <a:t> listů s jednoduchým interaktivním </a:t>
            </a:r>
            <a:r>
              <a:rPr lang="cs-CZ" dirty="0" smtClean="0"/>
              <a:t>úkolem.</a:t>
            </a:r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Seznámit děti s mapou světa, představit jednotlivé kontinenty</a:t>
            </a:r>
          </a:p>
          <a:p>
            <a:r>
              <a:rPr lang="cs-CZ" dirty="0" smtClean="0"/>
              <a:t>Kooperativní činnosti ve skupinách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/>
              <a:t>1. snímek : představení zeměkoule v různých provedeních, po dotyku </a:t>
            </a:r>
            <a:r>
              <a:rPr lang="cs-CZ" sz="1600" dirty="0" smtClean="0"/>
              <a:t>se obrázek zvětší</a:t>
            </a:r>
          </a:p>
          <a:p>
            <a:r>
              <a:rPr lang="cs-CZ" sz="1600" dirty="0" smtClean="0"/>
              <a:t>2</a:t>
            </a:r>
            <a:r>
              <a:rPr lang="cs-CZ" sz="1600" dirty="0" smtClean="0"/>
              <a:t>. snímek: bez animace, představení jednotlivých světadílů – </a:t>
            </a:r>
            <a:r>
              <a:rPr lang="cs-CZ" sz="1600" dirty="0" smtClean="0"/>
              <a:t>pojmenování</a:t>
            </a:r>
          </a:p>
          <a:p>
            <a:r>
              <a:rPr lang="cs-CZ" sz="1600" dirty="0" smtClean="0"/>
              <a:t>3</a:t>
            </a:r>
            <a:r>
              <a:rPr lang="cs-CZ" sz="1600" dirty="0" smtClean="0"/>
              <a:t>. snímek : přiřazování kontinentů do mapy světa. </a:t>
            </a:r>
            <a:endParaRPr lang="cs-CZ" sz="1600" dirty="0" smtClean="0"/>
          </a:p>
          <a:p>
            <a:pPr marL="45720" indent="0">
              <a:buNone/>
            </a:pPr>
            <a:r>
              <a:rPr lang="cs-CZ" sz="1600" dirty="0"/>
              <a:t>	 </a:t>
            </a:r>
            <a:r>
              <a:rPr lang="cs-CZ" sz="1600" dirty="0" smtClean="0"/>
              <a:t>       </a:t>
            </a:r>
            <a:r>
              <a:rPr lang="cs-CZ" sz="1600" dirty="0" smtClean="0"/>
              <a:t>Po </a:t>
            </a:r>
            <a:r>
              <a:rPr lang="cs-CZ" sz="1600" dirty="0" smtClean="0"/>
              <a:t>dotyku </a:t>
            </a:r>
            <a:r>
              <a:rPr lang="cs-CZ" sz="1600" dirty="0" smtClean="0"/>
              <a:t>se </a:t>
            </a:r>
            <a:r>
              <a:rPr lang="cs-CZ" sz="1600" dirty="0" smtClean="0"/>
              <a:t>kontinent přesune na správné místo na mapě a </a:t>
            </a:r>
            <a:r>
              <a:rPr lang="cs-CZ" sz="1600" dirty="0"/>
              <a:t>z</a:t>
            </a:r>
            <a:r>
              <a:rPr lang="cs-CZ" sz="1600" dirty="0" smtClean="0"/>
              <a:t>menší </a:t>
            </a:r>
            <a:r>
              <a:rPr lang="cs-CZ" sz="1600" dirty="0" smtClean="0"/>
              <a:t>se.</a:t>
            </a:r>
            <a:endParaRPr lang="cs-CZ" sz="1600" dirty="0" smtClean="0"/>
          </a:p>
          <a:p>
            <a:r>
              <a:rPr lang="cs-CZ" sz="1600" dirty="0" smtClean="0"/>
              <a:t>4.snímek : pracovní </a:t>
            </a:r>
            <a:r>
              <a:rPr lang="cs-CZ" sz="1600" dirty="0" smtClean="0"/>
              <a:t>list </a:t>
            </a:r>
            <a:endParaRPr lang="cs-CZ" sz="1600" dirty="0" smtClean="0"/>
          </a:p>
          <a:p>
            <a:r>
              <a:rPr lang="cs-CZ" sz="1600" dirty="0" smtClean="0"/>
              <a:t>5.snímek: ukázka kooperativní tvořivé činnosti</a:t>
            </a:r>
          </a:p>
          <a:p>
            <a:r>
              <a:rPr lang="cs-CZ" sz="1600" dirty="0" smtClean="0"/>
              <a:t>6. snímek : dřevěné </a:t>
            </a:r>
            <a:r>
              <a:rPr lang="cs-CZ" sz="1600" dirty="0" smtClean="0"/>
              <a:t>puzzle</a:t>
            </a:r>
            <a:endParaRPr lang="cs-CZ" sz="1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u="sng" dirty="0" smtClean="0"/>
              <a:t>Následná pracovní činnost</a:t>
            </a:r>
          </a:p>
          <a:p>
            <a:pPr marL="45720" indent="0">
              <a:buNone/>
            </a:pPr>
            <a:r>
              <a:rPr lang="cs-CZ" b="1" dirty="0" smtClean="0"/>
              <a:t>1.skupina – kooperativní činnost – lepení tavnou </a:t>
            </a:r>
            <a:r>
              <a:rPr lang="cs-CZ" b="1" dirty="0"/>
              <a:t>p</a:t>
            </a:r>
            <a:r>
              <a:rPr lang="cs-CZ" b="1" dirty="0" smtClean="0"/>
              <a:t>istolí víčka od </a:t>
            </a:r>
            <a:r>
              <a:rPr lang="cs-CZ" b="1" dirty="0" smtClean="0"/>
              <a:t>PET </a:t>
            </a:r>
            <a:r>
              <a:rPr lang="cs-CZ" b="1" dirty="0" smtClean="0"/>
              <a:t>lahví – 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tvoření mapy světa</a:t>
            </a:r>
          </a:p>
          <a:p>
            <a:pPr marL="45720" indent="0">
              <a:buNone/>
            </a:pPr>
            <a:r>
              <a:rPr lang="cs-CZ" b="1" dirty="0" smtClean="0"/>
              <a:t>2.skupina – dřevěné puzzle „Náš svět“</a:t>
            </a:r>
          </a:p>
          <a:p>
            <a:pPr marL="45720" indent="0">
              <a:buNone/>
            </a:pPr>
            <a:r>
              <a:rPr lang="cs-CZ" b="1" dirty="0" smtClean="0"/>
              <a:t>3.Skupina – pracovní list – vybarvování mapy světa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Vzdělávací oblast: </a:t>
            </a:r>
            <a:r>
              <a:rPr lang="cs-CZ" dirty="0" smtClean="0"/>
              <a:t>Dítě a jeho psychika</a:t>
            </a:r>
          </a:p>
          <a:p>
            <a:r>
              <a:rPr lang="cs-CZ" b="1" dirty="0" smtClean="0"/>
              <a:t>Podoblast:</a:t>
            </a:r>
            <a:r>
              <a:rPr lang="cs-CZ" b="1" dirty="0"/>
              <a:t> </a:t>
            </a:r>
            <a:r>
              <a:rPr lang="cs-CZ" dirty="0" smtClean="0"/>
              <a:t>Pozornost, soustředěnost, paměť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</a:t>
            </a:r>
            <a:r>
              <a:rPr lang="cs-CZ" dirty="0" smtClean="0"/>
              <a:t>jemná motorika, koordinace ruky a oka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</a:t>
            </a:r>
            <a:r>
              <a:rPr lang="cs-CZ" dirty="0"/>
              <a:t>z</a:t>
            </a:r>
            <a:r>
              <a:rPr lang="cs-CZ" dirty="0" smtClean="0"/>
              <a:t>apamatovat si umístění </a:t>
            </a:r>
            <a:r>
              <a:rPr lang="cs-CZ" dirty="0" smtClean="0"/>
              <a:t>obrázku, </a:t>
            </a:r>
            <a:r>
              <a:rPr lang="cs-CZ" dirty="0" smtClean="0"/>
              <a:t>provádět jednoduché úkony s technickými pomůckami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283</Words>
  <Application>Microsoft Office PowerPoint</Application>
  <PresentationFormat>Širokoúhlá obrazovka</PresentationFormat>
  <Paragraphs>62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Comic Sans MS</vt:lpstr>
      <vt:lpstr>Sheer Green 16x9</vt:lpstr>
      <vt:lpstr>NAŠE ZEMĚ</vt:lpstr>
      <vt:lpstr>                    Naše Země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2015-05-05T06:28:46Z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