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20"/>
  </p:notesMasterIdLst>
  <p:handoutMasterIdLst>
    <p:handoutMasterId r:id="rId21"/>
  </p:handoutMasterIdLst>
  <p:sldIdLst>
    <p:sldId id="272" r:id="rId3"/>
    <p:sldId id="273" r:id="rId4"/>
    <p:sldId id="282" r:id="rId5"/>
    <p:sldId id="283" r:id="rId6"/>
    <p:sldId id="284" r:id="rId7"/>
    <p:sldId id="285" r:id="rId8"/>
    <p:sldId id="295" r:id="rId9"/>
    <p:sldId id="293" r:id="rId10"/>
    <p:sldId id="294" r:id="rId11"/>
    <p:sldId id="296" r:id="rId12"/>
    <p:sldId id="292" r:id="rId13"/>
    <p:sldId id="298" r:id="rId14"/>
    <p:sldId id="299" r:id="rId15"/>
    <p:sldId id="300" r:id="rId16"/>
    <p:sldId id="301" r:id="rId17"/>
    <p:sldId id="303" r:id="rId18"/>
    <p:sldId id="304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úvod" id="{425EB4FB-E821-4B32-8ECA-EFEAA5D3F6A1}">
          <p14:sldIdLst>
            <p14:sldId id="272"/>
          </p14:sldIdLst>
        </p14:section>
        <p14:section name="obsah" id="{B6707796-E6B6-457E-A385-D5A3BB8693D5}">
          <p14:sldIdLst>
            <p14:sldId id="273"/>
            <p14:sldId id="282"/>
            <p14:sldId id="283"/>
            <p14:sldId id="284"/>
            <p14:sldId id="285"/>
            <p14:sldId id="295"/>
            <p14:sldId id="293"/>
            <p14:sldId id="294"/>
            <p14:sldId id="296"/>
          </p14:sldIdLst>
        </p14:section>
        <p14:section name="PL - k tisku" id="{28070794-6EE5-45A8-B5D3-0854880BE787}">
          <p14:sldIdLst>
            <p14:sldId id="292"/>
          </p14:sldIdLst>
        </p14:section>
        <p14:section name="popisy" id="{F29CE0F9-2C34-47F4-9A20-411BBC21C60A}">
          <p14:sldIdLst>
            <p14:sldId id="298"/>
            <p14:sldId id="299"/>
            <p14:sldId id="300"/>
            <p14:sldId id="301"/>
            <p14:sldId id="303"/>
            <p14:sldId id="304"/>
          </p14:sldIdLst>
        </p14:section>
      </p14:sectionLst>
    </p:ex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777" autoAdjust="0"/>
    <p:restoredTop sz="94660"/>
  </p:normalViewPr>
  <p:slideViewPr>
    <p:cSldViewPr snapToGrid="0">
      <p:cViewPr varScale="1">
        <p:scale>
          <a:sx n="72" d="100"/>
          <a:sy n="72" d="100"/>
        </p:scale>
        <p:origin x="330" y="54"/>
      </p:cViewPr>
      <p:guideLst>
        <p:guide pos="3840"/>
        <p:guide orient="horz" pos="216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3. 5. 2015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3. 5. 2015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0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6000" b="1" i="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GEOMETRICKÉ TVARY</a:t>
            </a:r>
            <a:endParaRPr lang="cs-CZ" sz="6000" b="1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b="1" dirty="0" smtClean="0"/>
              <a:t>Poznáš je?</a:t>
            </a:r>
            <a:endParaRPr lang="cs-CZ" sz="2400" b="1" i="0" baseline="0" dirty="0"/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6" name="Rovnoramenný trojúhelník 5"/>
          <p:cNvSpPr/>
          <p:nvPr/>
        </p:nvSpPr>
        <p:spPr>
          <a:xfrm>
            <a:off x="6061165" y="806415"/>
            <a:ext cx="2437093" cy="2100942"/>
          </a:xfrm>
          <a:prstGeom prst="triangl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090454" y="903950"/>
            <a:ext cx="2057400" cy="205740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324523" y="1095972"/>
            <a:ext cx="1852620" cy="1919944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9135162" y="1477517"/>
            <a:ext cx="2801167" cy="1483833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255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1789" y="3603734"/>
            <a:ext cx="2787922" cy="2787922"/>
          </a:xfrm>
          <a:prstGeom prst="rect">
            <a:avLst/>
          </a:prstGeom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6" name="Rovnoramenný trojúhelník 5"/>
          <p:cNvSpPr/>
          <p:nvPr/>
        </p:nvSpPr>
        <p:spPr>
          <a:xfrm>
            <a:off x="6061165" y="806415"/>
            <a:ext cx="2437093" cy="2100942"/>
          </a:xfrm>
          <a:prstGeom prst="triangl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090454" y="903950"/>
            <a:ext cx="2057400" cy="20574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324523" y="1095972"/>
            <a:ext cx="1852620" cy="190892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9135162" y="1477517"/>
            <a:ext cx="2801167" cy="1483833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576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-3.7037E-6 L -0.38008 -0.4293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010" y="-214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83752">
            <a:off x="4258409" y="3152014"/>
            <a:ext cx="4072275" cy="4149811"/>
          </a:xfrm>
          <a:prstGeom prst="rect">
            <a:avLst/>
          </a:prstGeom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6" name="Rovnoramenný trojúhelník 5"/>
          <p:cNvSpPr/>
          <p:nvPr/>
        </p:nvSpPr>
        <p:spPr>
          <a:xfrm>
            <a:off x="6061165" y="806415"/>
            <a:ext cx="2437093" cy="2100942"/>
          </a:xfrm>
          <a:prstGeom prst="triangl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090454" y="903950"/>
            <a:ext cx="2057400" cy="20574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324523" y="1095972"/>
            <a:ext cx="1852620" cy="190892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9135162" y="1477517"/>
            <a:ext cx="2801167" cy="1483833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1046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1.48148E-6 L 0.35208 -0.4236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604" y="-21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0967" y="3996547"/>
            <a:ext cx="2440875" cy="2395109"/>
          </a:xfrm>
          <a:prstGeom prst="rect">
            <a:avLst/>
          </a:prstGeom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6" name="Rovnoramenný trojúhelník 5"/>
          <p:cNvSpPr/>
          <p:nvPr/>
        </p:nvSpPr>
        <p:spPr>
          <a:xfrm>
            <a:off x="6061165" y="806415"/>
            <a:ext cx="2437093" cy="2100942"/>
          </a:xfrm>
          <a:prstGeom prst="triangl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090454" y="903950"/>
            <a:ext cx="2057400" cy="20574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324523" y="1095972"/>
            <a:ext cx="1852620" cy="190892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9135162" y="1477517"/>
            <a:ext cx="2801167" cy="1483833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8010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2.59259E-6 L -0.1711 -0.4650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555" y="-2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641558" y="3895613"/>
            <a:ext cx="5153393" cy="2576697"/>
          </a:xfrm>
          <a:prstGeom prst="rect">
            <a:avLst/>
          </a:prstGeom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6" name="Rovnoramenný trojúhelník 5"/>
          <p:cNvSpPr/>
          <p:nvPr/>
        </p:nvSpPr>
        <p:spPr>
          <a:xfrm>
            <a:off x="6061165" y="806415"/>
            <a:ext cx="2437093" cy="2100942"/>
          </a:xfrm>
          <a:prstGeom prst="triangl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090454" y="903950"/>
            <a:ext cx="2057400" cy="20574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324523" y="1095972"/>
            <a:ext cx="1852620" cy="190892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9135162" y="1477517"/>
            <a:ext cx="2801167" cy="1483833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0090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2.96296E-6 L 0.08737 -0.4844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62" y="-24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0436" y="3310346"/>
            <a:ext cx="4098373" cy="3547654"/>
          </a:xfrm>
          <a:prstGeom prst="rect">
            <a:avLst/>
          </a:prstGeom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6" name="Rovnoramenný trojúhelník 5"/>
          <p:cNvSpPr/>
          <p:nvPr/>
        </p:nvSpPr>
        <p:spPr>
          <a:xfrm>
            <a:off x="6061165" y="806415"/>
            <a:ext cx="2437093" cy="2100942"/>
          </a:xfrm>
          <a:prstGeom prst="triangl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090454" y="903950"/>
            <a:ext cx="2057400" cy="20574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324523" y="1095972"/>
            <a:ext cx="1852620" cy="190892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9135162" y="1477517"/>
            <a:ext cx="2801167" cy="1483833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6679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7037E-6 L -0.20039 -0.4685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26" y="-23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2445" y="3624023"/>
            <a:ext cx="2551810" cy="3233977"/>
          </a:xfrm>
          <a:prstGeom prst="rect">
            <a:avLst/>
          </a:prstGeom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6" name="Rovnoramenný trojúhelník 5"/>
          <p:cNvSpPr/>
          <p:nvPr/>
        </p:nvSpPr>
        <p:spPr>
          <a:xfrm>
            <a:off x="6061165" y="806415"/>
            <a:ext cx="2437093" cy="2100942"/>
          </a:xfrm>
          <a:prstGeom prst="triangl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090454" y="903950"/>
            <a:ext cx="2057400" cy="20574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324523" y="1095972"/>
            <a:ext cx="1852620" cy="190892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9135162" y="1477517"/>
            <a:ext cx="2801167" cy="1483833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1866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-3.7037E-7 L -0.36744 -0.5187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372" y="-25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5517" y="3278877"/>
            <a:ext cx="2392483" cy="3350523"/>
          </a:xfrm>
          <a:prstGeom prst="rect">
            <a:avLst/>
          </a:prstGeom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6" name="Rovnoramenný trojúhelník 5"/>
          <p:cNvSpPr/>
          <p:nvPr/>
        </p:nvSpPr>
        <p:spPr>
          <a:xfrm>
            <a:off x="6061165" y="806415"/>
            <a:ext cx="2437093" cy="2100942"/>
          </a:xfrm>
          <a:prstGeom prst="triangl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090454" y="903950"/>
            <a:ext cx="2057400" cy="20574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324523" y="1095972"/>
            <a:ext cx="1852620" cy="190892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9135162" y="1477517"/>
            <a:ext cx="2801167" cy="1483833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0596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-2.22222E-6 L 0.13229 -0.5372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15" y="-26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342" y="3957436"/>
            <a:ext cx="3413287" cy="2671964"/>
          </a:xfrm>
          <a:prstGeom prst="rect">
            <a:avLst/>
          </a:prstGeom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6" name="Rovnoramenný trojúhelník 5"/>
          <p:cNvSpPr/>
          <p:nvPr/>
        </p:nvSpPr>
        <p:spPr>
          <a:xfrm>
            <a:off x="6061165" y="806415"/>
            <a:ext cx="2437093" cy="2100942"/>
          </a:xfrm>
          <a:prstGeom prst="triangl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090454" y="903950"/>
            <a:ext cx="2057400" cy="20574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324523" y="1095972"/>
            <a:ext cx="1852620" cy="190892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9135162" y="1477517"/>
            <a:ext cx="2801167" cy="1483833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3688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7.40741E-7 L 0.34896 -0.4122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48" y="-20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962526" y="882316"/>
            <a:ext cx="914400" cy="9144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5438273" y="5008185"/>
            <a:ext cx="914400" cy="9144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4052233" y="968462"/>
            <a:ext cx="914400" cy="914400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10530840" y="5008185"/>
            <a:ext cx="914400" cy="914400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ovnoramenný trojúhelník 8"/>
          <p:cNvSpPr/>
          <p:nvPr/>
        </p:nvSpPr>
        <p:spPr>
          <a:xfrm>
            <a:off x="6737683" y="747482"/>
            <a:ext cx="1060704" cy="914400"/>
          </a:xfrm>
          <a:prstGeom prst="triangl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Rovnoramenný trojúhelník 9"/>
          <p:cNvSpPr/>
          <p:nvPr/>
        </p:nvSpPr>
        <p:spPr>
          <a:xfrm>
            <a:off x="8118589" y="5008185"/>
            <a:ext cx="1060704" cy="914400"/>
          </a:xfrm>
          <a:prstGeom prst="triangl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9569437" y="968462"/>
            <a:ext cx="1514375" cy="9144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1341120" y="5008185"/>
            <a:ext cx="1514375" cy="9144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1376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Použitý zdroj obrázků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www.pixabay.com</a:t>
            </a:r>
          </a:p>
        </p:txBody>
      </p:sp>
    </p:spTree>
    <p:extLst>
      <p:ext uri="{BB962C8B-B14F-4D97-AF65-F5344CB8AC3E}">
        <p14:creationId xmlns:p14="http://schemas.microsoft.com/office/powerpoint/2010/main" val="3611877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Materiály, pomůcky a technické vybavení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/>
              <a:t>Dotyková </a:t>
            </a:r>
            <a:r>
              <a:rPr lang="cs-CZ" dirty="0"/>
              <a:t>obrazovka, připojená k PC</a:t>
            </a:r>
          </a:p>
          <a:p>
            <a:r>
              <a:rPr lang="cs-CZ" dirty="0" smtClean="0"/>
              <a:t>Didaktický </a:t>
            </a:r>
            <a:r>
              <a:rPr lang="cs-CZ" dirty="0"/>
              <a:t>kufřík - KUMUČ </a:t>
            </a:r>
            <a:r>
              <a:rPr lang="cs-CZ" dirty="0" smtClean="0"/>
              <a:t>(plastové či papírové geometrické tvary)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28324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Metodický postup</a:t>
            </a:r>
            <a:endParaRPr lang="cs-CZ" sz="3200" strike="sngStrik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První snímek slouží ke zopakování základních geometrických tvarů – kruh, čtverec, trojúhelník, obdélník. Na dalších snímcích děti určují, ke kterému geometrickému tvaru patří obrázek. Zpětnou vazbu získají děti dotykem na obrázek.</a:t>
            </a:r>
          </a:p>
          <a:p>
            <a:r>
              <a:rPr lang="cs-CZ" dirty="0" smtClean="0"/>
              <a:t>Na pracovním listu mají děti za úkol pospojovat stejné geometrické tvary. Případně je mohou i vybarvit a vystřihnout. Vzniklé kartičky mohou používat jako odpověď na otázky při prezentaci.</a:t>
            </a:r>
          </a:p>
          <a:p>
            <a:pPr marL="45720" indent="0">
              <a:buNone/>
            </a:pPr>
            <a:r>
              <a:rPr lang="cs-CZ" b="1" dirty="0" smtClean="0"/>
              <a:t>Očekávání </a:t>
            </a:r>
            <a:r>
              <a:rPr lang="cs-CZ" b="1" dirty="0"/>
              <a:t>a cíle</a:t>
            </a:r>
          </a:p>
          <a:p>
            <a:r>
              <a:rPr lang="cs-CZ" dirty="0" smtClean="0"/>
              <a:t>Dítě se naučí pojmenovávat základní geometrické tvary.</a:t>
            </a:r>
            <a:endParaRPr lang="cs-CZ" dirty="0" smtClean="0">
              <a:solidFill>
                <a:srgbClr val="FF0000"/>
              </a:solidFill>
            </a:endParaRPr>
          </a:p>
          <a:p>
            <a:pPr marL="45720" indent="0">
              <a:buNone/>
            </a:pPr>
            <a:endParaRPr lang="cs-CZ" dirty="0">
              <a:solidFill>
                <a:srgbClr val="FF0000"/>
              </a:solidFill>
            </a:endParaRPr>
          </a:p>
          <a:p>
            <a:endParaRPr lang="cs-CZ" dirty="0">
              <a:solidFill>
                <a:srgbClr val="FF0000"/>
              </a:solidFill>
            </a:endParaRPr>
          </a:p>
          <a:p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46792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Práce </a:t>
            </a:r>
            <a:r>
              <a:rPr lang="cs-CZ" sz="3200" b="1" dirty="0"/>
              <a:t>s interaktivním výukovým </a:t>
            </a:r>
            <a:r>
              <a:rPr lang="cs-CZ" sz="3200" b="1" dirty="0" smtClean="0"/>
              <a:t>materiálem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První snímek je bez animací.</a:t>
            </a:r>
          </a:p>
          <a:p>
            <a:r>
              <a:rPr lang="cs-CZ" dirty="0" smtClean="0"/>
              <a:t>Na dalších snímcích obrázek po dotyku odputuje ke správnému geometrickému tvaru.</a:t>
            </a:r>
          </a:p>
          <a:p>
            <a:r>
              <a:rPr lang="cs-CZ" dirty="0"/>
              <a:t>Pracovní list je určený k tisku, při prezentaci se nezobrazuje</a:t>
            </a:r>
          </a:p>
          <a:p>
            <a:endParaRPr lang="cs-CZ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2365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r>
              <a:rPr lang="cs-CZ" dirty="0" smtClean="0"/>
              <a:t>Vzdělávací oblast: </a:t>
            </a:r>
            <a:r>
              <a:rPr lang="cs-CZ" b="1" dirty="0" smtClean="0"/>
              <a:t>Dítě a jeho psychika (PSYCHOLOGICKÁ)</a:t>
            </a:r>
          </a:p>
          <a:p>
            <a:pPr marL="45720" indent="0">
              <a:buNone/>
            </a:pPr>
            <a:r>
              <a:rPr lang="cs-CZ" dirty="0" smtClean="0"/>
              <a:t>Podoblast: </a:t>
            </a:r>
            <a:r>
              <a:rPr lang="cs-CZ" b="1" dirty="0" smtClean="0"/>
              <a:t>Poznávací schopnosti – základní matematické, početní a číselné pojmy a operace.</a:t>
            </a:r>
          </a:p>
          <a:p>
            <a:pPr marL="45720" indent="0">
              <a:buNone/>
            </a:pPr>
            <a:r>
              <a:rPr lang="cs-CZ" b="1" dirty="0" smtClean="0"/>
              <a:t>Dosažené konkretizované výstupy</a:t>
            </a:r>
            <a:r>
              <a:rPr lang="cs-CZ" dirty="0" smtClean="0"/>
              <a:t>: rozpoznat geometrické tvary – čtverec, kruh, trojúhelník, obdélník </a:t>
            </a:r>
            <a:endParaRPr lang="cs-CZ" dirty="0"/>
          </a:p>
          <a:p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9671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17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087399"/>
            <a:ext cx="7513903" cy="4097665"/>
            <a:chOff x="3057284" y="724271"/>
            <a:chExt cx="4242876" cy="3527549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24271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75498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potenciálu dětí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3333470" y="394396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Cíle polytechnické výchovy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252254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305</Words>
  <Application>Microsoft Office PowerPoint</Application>
  <PresentationFormat>Širokoúhlá obrazovka</PresentationFormat>
  <Paragraphs>49</Paragraphs>
  <Slides>17</Slides>
  <Notes>1</Notes>
  <HiddenSlides>1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20" baseType="lpstr">
      <vt:lpstr>Arial</vt:lpstr>
      <vt:lpstr>Century Gothic</vt:lpstr>
      <vt:lpstr>Sheer Green 16x9</vt:lpstr>
      <vt:lpstr>GEOMETRICKÉ TVARY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Použitý zdroj obrázků</vt:lpstr>
      <vt:lpstr>Materiály, pomůcky a technické vybavení</vt:lpstr>
      <vt:lpstr>Metodický postup</vt:lpstr>
      <vt:lpstr>Práce s interaktivním výukovým materiálem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2015-05-03T16:08:28Z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