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97" r:id="rId3"/>
    <p:sldId id="287" r:id="rId4"/>
    <p:sldId id="288" r:id="rId5"/>
    <p:sldId id="289" r:id="rId6"/>
    <p:sldId id="286" r:id="rId7"/>
    <p:sldId id="290" r:id="rId8"/>
    <p:sldId id="291" r:id="rId9"/>
    <p:sldId id="307" r:id="rId10"/>
    <p:sldId id="306" r:id="rId11"/>
    <p:sldId id="275" r:id="rId12"/>
    <p:sldId id="276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D70AC57B-0275-47DD-82A8-2D2C0A2F7F44}">
          <p14:sldIdLst>
            <p14:sldId id="297"/>
          </p14:sldIdLst>
        </p14:section>
        <p14:section name="obsah -  zadání" id="{292A29AE-1B8C-45C1-8A59-2839637E98ED}">
          <p14:sldIdLst>
            <p14:sldId id="287"/>
            <p14:sldId id="288"/>
            <p14:sldId id="289"/>
            <p14:sldId id="286"/>
            <p14:sldId id="290"/>
            <p14:sldId id="291"/>
          </p14:sldIdLst>
        </p14:section>
        <p14:section name="PL - k tisku" id="{F6705954-5F5C-4012-BF15-FBCC17B6E28C}">
          <p14:sldIdLst>
            <p14:sldId id="307"/>
            <p14:sldId id="306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7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8" y="34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393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STAVBY PODLE PŘEDLOHY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SESTAV DÍLKY</a:t>
            </a:r>
            <a:r>
              <a:rPr lang="cs-CZ" sz="2400" b="1" i="0" dirty="0" smtClean="0"/>
              <a:t> PODLE OBRÁZKU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val="49647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801979" y="3041102"/>
            <a:ext cx="3625516" cy="3350554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801978" y="304801"/>
            <a:ext cx="3625517" cy="2502568"/>
          </a:xfrm>
          <a:prstGeom prst="triangle">
            <a:avLst>
              <a:gd name="adj" fmla="val 51211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8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441028" y="5185610"/>
            <a:ext cx="1588169" cy="144379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33936" y="5185610"/>
            <a:ext cx="1588169" cy="144379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823409" y="3449053"/>
            <a:ext cx="6272464" cy="158816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6545179" y="1086853"/>
            <a:ext cx="2550694" cy="2213811"/>
          </a:xfrm>
          <a:prstGeom prst="triangle">
            <a:avLst>
              <a:gd name="adj" fmla="val 4807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335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5133472" y="272716"/>
            <a:ext cx="2502569" cy="1732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213681" y="2069430"/>
            <a:ext cx="2502569" cy="1732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213681" y="3866144"/>
            <a:ext cx="2502569" cy="1732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56421" y="5662859"/>
            <a:ext cx="449179" cy="96654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57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315325" y="2342148"/>
            <a:ext cx="1668380" cy="14397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47404" y="3909141"/>
            <a:ext cx="609601" cy="2482515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374104" y="3909141"/>
            <a:ext cx="609601" cy="2482515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315324" y="609600"/>
            <a:ext cx="1668381" cy="160533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5400000">
            <a:off x="6577262" y="2311070"/>
            <a:ext cx="609601" cy="150193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5400000">
            <a:off x="3056020" y="2254922"/>
            <a:ext cx="609601" cy="1614231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21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10765536" y="-707136"/>
            <a:ext cx="768096" cy="487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70021" y="4010525"/>
            <a:ext cx="3336758" cy="155608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75221" y="4010525"/>
            <a:ext cx="3336758" cy="155608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12826" y="4010525"/>
            <a:ext cx="3336758" cy="155608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122947" y="1379622"/>
            <a:ext cx="2662990" cy="2374232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20127" y="1379622"/>
            <a:ext cx="2534652" cy="2374231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405260" y="1379622"/>
            <a:ext cx="2360276" cy="237423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62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246670" y="4711406"/>
            <a:ext cx="1604210" cy="1488868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80147" y="4711406"/>
            <a:ext cx="1604210" cy="1488868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7178" y="4711406"/>
            <a:ext cx="1604210" cy="1488868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27845" y="4711406"/>
            <a:ext cx="1604210" cy="1488868"/>
          </a:xfrm>
          <a:prstGeom prst="rect">
            <a:avLst/>
          </a:prstGeom>
          <a:solidFill>
            <a:srgbClr val="0070C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58513" y="4711406"/>
            <a:ext cx="1604210" cy="1488868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502568" y="2919663"/>
            <a:ext cx="1828800" cy="1600361"/>
          </a:xfrm>
          <a:prstGeom prst="triangle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8219975" y="2919663"/>
            <a:ext cx="1828800" cy="1600361"/>
          </a:xfrm>
          <a:prstGeom prst="triangle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20996" y="3167113"/>
            <a:ext cx="2545081" cy="121695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211597" y="1323192"/>
            <a:ext cx="1820458" cy="1680251"/>
          </a:xfrm>
          <a:prstGeom prst="ellipse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3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8081" y="4029038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>
            <a:spLocks noChangeAspect="1"/>
          </p:cNvSpPr>
          <p:nvPr/>
        </p:nvSpPr>
        <p:spPr>
          <a:xfrm>
            <a:off x="538082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327393" y="4029038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>
            <a:spLocks noChangeAspect="1"/>
          </p:cNvSpPr>
          <p:nvPr/>
        </p:nvSpPr>
        <p:spPr>
          <a:xfrm rot="10800000">
            <a:off x="538082" y="535560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>
            <a:spLocks noChangeAspect="1"/>
          </p:cNvSpPr>
          <p:nvPr/>
        </p:nvSpPr>
        <p:spPr>
          <a:xfrm>
            <a:off x="2327393" y="535560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>
            <a:spLocks noChangeAspect="1"/>
          </p:cNvSpPr>
          <p:nvPr/>
        </p:nvSpPr>
        <p:spPr>
          <a:xfrm>
            <a:off x="2327393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>
            <a:spLocks noChangeAspect="1"/>
          </p:cNvSpPr>
          <p:nvPr/>
        </p:nvSpPr>
        <p:spPr>
          <a:xfrm>
            <a:off x="4116704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>
            <a:spLocks noChangeAspect="1"/>
          </p:cNvSpPr>
          <p:nvPr/>
        </p:nvSpPr>
        <p:spPr>
          <a:xfrm>
            <a:off x="5906015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>
            <a:spLocks noChangeAspect="1"/>
          </p:cNvSpPr>
          <p:nvPr/>
        </p:nvSpPr>
        <p:spPr>
          <a:xfrm>
            <a:off x="7695326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>
            <a:spLocks noChangeAspect="1"/>
          </p:cNvSpPr>
          <p:nvPr/>
        </p:nvSpPr>
        <p:spPr>
          <a:xfrm>
            <a:off x="9482644" y="2199460"/>
            <a:ext cx="1440000" cy="144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>
            <a:spLocks noChangeAspect="1"/>
          </p:cNvSpPr>
          <p:nvPr/>
        </p:nvSpPr>
        <p:spPr>
          <a:xfrm rot="10800000">
            <a:off x="4116704" y="618383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>
            <a:spLocks noChangeAspect="1"/>
          </p:cNvSpPr>
          <p:nvPr/>
        </p:nvSpPr>
        <p:spPr>
          <a:xfrm>
            <a:off x="5906015" y="618383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>
            <a:spLocks noChangeAspect="1"/>
          </p:cNvSpPr>
          <p:nvPr/>
        </p:nvSpPr>
        <p:spPr>
          <a:xfrm rot="10800000">
            <a:off x="7693333" y="585190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>
            <a:spLocks noChangeAspect="1"/>
          </p:cNvSpPr>
          <p:nvPr/>
        </p:nvSpPr>
        <p:spPr>
          <a:xfrm>
            <a:off x="9482644" y="585190"/>
            <a:ext cx="1440000" cy="1241379"/>
          </a:xfrm>
          <a:prstGeom prst="triangl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116704" y="4029038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906016" y="4029038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7701488" y="4012350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9490800" y="4012350"/>
            <a:ext cx="14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>
            <a:spLocks/>
          </p:cNvSpPr>
          <p:nvPr/>
        </p:nvSpPr>
        <p:spPr>
          <a:xfrm rot="16200000">
            <a:off x="988081" y="5520528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>
            <a:spLocks/>
          </p:cNvSpPr>
          <p:nvPr/>
        </p:nvSpPr>
        <p:spPr>
          <a:xfrm rot="16200000">
            <a:off x="2777393" y="5520527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>
            <a:spLocks/>
          </p:cNvSpPr>
          <p:nvPr/>
        </p:nvSpPr>
        <p:spPr>
          <a:xfrm rot="16200000">
            <a:off x="4566704" y="5520528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>
            <a:spLocks/>
          </p:cNvSpPr>
          <p:nvPr/>
        </p:nvSpPr>
        <p:spPr>
          <a:xfrm rot="16200000">
            <a:off x="6362177" y="5520527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>
            <a:spLocks/>
          </p:cNvSpPr>
          <p:nvPr/>
        </p:nvSpPr>
        <p:spPr>
          <a:xfrm rot="16200000">
            <a:off x="8151489" y="5520526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>
            <a:spLocks/>
          </p:cNvSpPr>
          <p:nvPr/>
        </p:nvSpPr>
        <p:spPr>
          <a:xfrm rot="16200000">
            <a:off x="9940800" y="5520527"/>
            <a:ext cx="54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289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5" name="Obdélník 24"/>
          <p:cNvSpPr>
            <a:spLocks/>
          </p:cNvSpPr>
          <p:nvPr/>
        </p:nvSpPr>
        <p:spPr>
          <a:xfrm>
            <a:off x="295976" y="5070528"/>
            <a:ext cx="576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>
            <a:spLocks/>
          </p:cNvSpPr>
          <p:nvPr/>
        </p:nvSpPr>
        <p:spPr>
          <a:xfrm rot="16200000">
            <a:off x="4621249" y="1513460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>
            <a:spLocks/>
          </p:cNvSpPr>
          <p:nvPr/>
        </p:nvSpPr>
        <p:spPr>
          <a:xfrm rot="16200000">
            <a:off x="1353890" y="1513460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95976" y="3673459"/>
            <a:ext cx="2160000" cy="108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703166" y="3673459"/>
            <a:ext cx="2160000" cy="108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>
            <a:spLocks/>
          </p:cNvSpPr>
          <p:nvPr/>
        </p:nvSpPr>
        <p:spPr>
          <a:xfrm>
            <a:off x="6343189" y="5070528"/>
            <a:ext cx="5760000" cy="144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97104" y="3673459"/>
            <a:ext cx="2160000" cy="108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491042" y="3673459"/>
            <a:ext cx="2160000" cy="108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9884980" y="3673459"/>
            <a:ext cx="2160000" cy="10800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>
            <a:spLocks/>
          </p:cNvSpPr>
          <p:nvPr/>
        </p:nvSpPr>
        <p:spPr>
          <a:xfrm rot="16200000">
            <a:off x="4621249" y="513313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>
            <a:spLocks/>
          </p:cNvSpPr>
          <p:nvPr/>
        </p:nvSpPr>
        <p:spPr>
          <a:xfrm rot="16200000">
            <a:off x="1353890" y="513313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>
            <a:spLocks/>
          </p:cNvSpPr>
          <p:nvPr/>
        </p:nvSpPr>
        <p:spPr>
          <a:xfrm rot="16200000">
            <a:off x="4643335" y="-603609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>
            <a:spLocks/>
          </p:cNvSpPr>
          <p:nvPr/>
        </p:nvSpPr>
        <p:spPr>
          <a:xfrm rot="16200000">
            <a:off x="1375976" y="-603609"/>
            <a:ext cx="720000" cy="288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>
            <a:spLocks noChangeAspect="1"/>
          </p:cNvSpPr>
          <p:nvPr/>
        </p:nvSpPr>
        <p:spPr>
          <a:xfrm>
            <a:off x="6830694" y="476390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>
            <a:spLocks noChangeAspect="1"/>
          </p:cNvSpPr>
          <p:nvPr/>
        </p:nvSpPr>
        <p:spPr>
          <a:xfrm>
            <a:off x="6830694" y="1953312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>
            <a:spLocks noChangeAspect="1"/>
          </p:cNvSpPr>
          <p:nvPr/>
        </p:nvSpPr>
        <p:spPr>
          <a:xfrm>
            <a:off x="8183750" y="476390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>
            <a:spLocks noChangeAspect="1"/>
          </p:cNvSpPr>
          <p:nvPr/>
        </p:nvSpPr>
        <p:spPr>
          <a:xfrm>
            <a:off x="8183750" y="1953312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>
            <a:spLocks noChangeAspect="1"/>
          </p:cNvSpPr>
          <p:nvPr/>
        </p:nvSpPr>
        <p:spPr>
          <a:xfrm>
            <a:off x="9536806" y="476390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>
            <a:spLocks noChangeAspect="1"/>
          </p:cNvSpPr>
          <p:nvPr/>
        </p:nvSpPr>
        <p:spPr>
          <a:xfrm>
            <a:off x="9536806" y="1953312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>
            <a:spLocks noChangeAspect="1"/>
          </p:cNvSpPr>
          <p:nvPr/>
        </p:nvSpPr>
        <p:spPr>
          <a:xfrm>
            <a:off x="10889862" y="476390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>
            <a:spLocks noChangeAspect="1"/>
          </p:cNvSpPr>
          <p:nvPr/>
        </p:nvSpPr>
        <p:spPr>
          <a:xfrm>
            <a:off x="10889862" y="1953312"/>
            <a:ext cx="1080000" cy="108000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77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Geometrické tvary a textury PowerPointu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167335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2907792"/>
            <a:ext cx="9509760" cy="3524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(plastové či papírové tvary základních barev – kruh, čtverec, trojúhelník, obdélník,  magnetické tabulky velikosti A4 )</a:t>
            </a:r>
          </a:p>
          <a:p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v obsahuje 6 úkolů. Jednotlivé obrázky jsou bez animace. Jednoduchým pohybem přes obrazovku učitelka posune na další úkol. 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naučí pojmenovávat základní geometrické tvary a základní barvy. Z jednotlivých tvarů, které si vyučující připraví předem (lze využít pracovní </a:t>
            </a:r>
            <a:r>
              <a:rPr lang="cs-CZ" dirty="0" smtClean="0"/>
              <a:t>listy </a:t>
            </a:r>
            <a:r>
              <a:rPr lang="cs-CZ" dirty="0" smtClean="0"/>
              <a:t>– vytisknout, vybarvit, rozstříhat),  budou podle vzoru na tabuli sestavovat různé obrázky. Ty jsou seřazeny podle obtížnosti od jednodušších až po ty složitější. </a:t>
            </a:r>
          </a:p>
          <a:p>
            <a:r>
              <a:rPr lang="cs-CZ" dirty="0" smtClean="0"/>
              <a:t>Děti pracují individuálně.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Vzdělávací oblast: Dítě a jeho psychika (PSYCHOLOGICKÁ)</a:t>
            </a:r>
          </a:p>
          <a:p>
            <a:pPr marL="45720" indent="0">
              <a:buNone/>
            </a:pPr>
            <a:r>
              <a:rPr lang="cs-CZ" dirty="0" smtClean="0"/>
              <a:t>Vzdělávací podoblasti: Poznávací schopnosti – základní matematické, početní a číselné pojmy a operace</a:t>
            </a:r>
          </a:p>
          <a:p>
            <a:r>
              <a:rPr lang="cs-CZ" b="1" dirty="0" smtClean="0"/>
              <a:t>Dosažené konkretizované výstupy</a:t>
            </a:r>
            <a:r>
              <a:rPr lang="cs-CZ" dirty="0" smtClean="0"/>
              <a:t>: rozpoznat geometrické tvary – čtverec, kruh, trojúhelník, obdélník; vytvořit jednoduchý model dle vzoru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259</Words>
  <Application>Microsoft Office PowerPoint</Application>
  <PresentationFormat>Širokoúhlá obrazovka</PresentationFormat>
  <Paragraphs>41</Paragraphs>
  <Slides>13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STAVBY PODLE PŘEDLOHY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Použité zdroje obrázků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2015-05-03T16:17:10Z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