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6" r:id="rId4"/>
    <p:sldId id="283" r:id="rId5"/>
    <p:sldId id="289" r:id="rId6"/>
    <p:sldId id="291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9FFCC"/>
    <a:srgbClr val="66FFCC"/>
    <a:srgbClr val="66FFFF"/>
    <a:srgbClr val="FEF144"/>
    <a:srgbClr val="20F216"/>
    <a:srgbClr val="FFFAEB"/>
    <a:srgbClr val="FFFDF7"/>
    <a:srgbClr val="FFFDFB"/>
    <a:srgbClr val="FFF9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78" d="100"/>
          <a:sy n="78" d="100"/>
        </p:scale>
        <p:origin x="-69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6. 5. 2015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6. 5. 2015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microsoft.com/office/2007/relationships/hdphoto" Target="../media/hdphoto4.wdp"/><Relationship Id="rId2" Type="http://schemas.openxmlformats.org/officeDocument/2006/relationships/image" Target="../media/image4.png"/><Relationship Id="rId16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microsoft.com/office/2007/relationships/hdphoto" Target="../media/hdphoto2.wdp"/><Relationship Id="rId1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3.wdp"/><Relationship Id="rId7" Type="http://schemas.microsoft.com/office/2007/relationships/hdphoto" Target="../media/hdphoto7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microsoft.com/office/2007/relationships/hdphoto" Target="../media/hdphoto4.wdp"/><Relationship Id="rId10" Type="http://schemas.openxmlformats.org/officeDocument/2006/relationships/comments" Target="../comments/comment1.xml"/><Relationship Id="rId4" Type="http://schemas.openxmlformats.org/officeDocument/2006/relationships/image" Target="../media/image10.png"/><Relationship Id="rId9" Type="http://schemas.microsoft.com/office/2007/relationships/hdphoto" Target="../media/hdphoto8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4.wdp"/><Relationship Id="rId3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openxmlformats.org/officeDocument/2006/relationships/image" Target="../media/image8.png"/><Relationship Id="rId5" Type="http://schemas.microsoft.com/office/2007/relationships/hdphoto" Target="../media/hdphoto10.wdp"/><Relationship Id="rId10" Type="http://schemas.openxmlformats.org/officeDocument/2006/relationships/image" Target="../media/image5.png"/><Relationship Id="rId4" Type="http://schemas.openxmlformats.org/officeDocument/2006/relationships/image" Target="../media/image16.png"/><Relationship Id="rId9" Type="http://schemas.openxmlformats.org/officeDocument/2006/relationships/image" Target="../media/image18.png"/><Relationship Id="rId14" Type="http://schemas.openxmlformats.org/officeDocument/2006/relationships/comments" Target="../comments/commen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microsoft.com/office/2007/relationships/hdphoto" Target="../media/hdphoto11.wdp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comments" Target="../comments/commen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>
              <a:spcBef>
                <a:spcPts val="0"/>
              </a:spcBef>
            </a:pPr>
            <a:r>
              <a:rPr lang="cs-CZ" b="1" dirty="0"/>
              <a:t>VESELÉ SPORTOVNÍ POČÍTÁNÍ</a:t>
            </a:r>
            <a:br>
              <a:rPr lang="cs-CZ" b="1" dirty="0"/>
            </a:br>
            <a:endParaRPr lang="cs-CZ" b="1" i="0" u="sng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4000" b="1" i="0" baseline="0" dirty="0" err="1" smtClean="0"/>
              <a:t>Předmatematická</a:t>
            </a:r>
            <a:r>
              <a:rPr lang="cs-CZ" sz="4000" b="1" i="0" baseline="0" dirty="0" smtClean="0"/>
              <a:t> gramotnost</a:t>
            </a:r>
            <a:endParaRPr lang="cs-CZ" sz="4000" b="1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ovéPole 18"/>
          <p:cNvSpPr txBox="1"/>
          <p:nvPr/>
        </p:nvSpPr>
        <p:spPr>
          <a:xfrm>
            <a:off x="10401064" y="3756631"/>
            <a:ext cx="930696" cy="369332"/>
          </a:xfrm>
          <a:prstGeom prst="rect">
            <a:avLst/>
          </a:prstGeom>
          <a:solidFill>
            <a:srgbClr val="FEF144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TENIS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661712" y="3941297"/>
            <a:ext cx="1350616" cy="369332"/>
          </a:xfrm>
          <a:prstGeom prst="rect">
            <a:avLst/>
          </a:prstGeom>
          <a:solidFill>
            <a:srgbClr val="66FFFF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VOLEJBAL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64074" y="3661113"/>
            <a:ext cx="94558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GOLF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826368" y="3861816"/>
            <a:ext cx="1232800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HÁZENÁ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38539" y="4026740"/>
            <a:ext cx="105672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FOTBAL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32278" y="3734033"/>
            <a:ext cx="142107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FLORBAL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8960" y="4103365"/>
            <a:ext cx="1421072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KOŠÍKOVÁ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9636369" y="82062"/>
            <a:ext cx="2403231" cy="996461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8513399" y="728940"/>
            <a:ext cx="1611121" cy="1531268"/>
          </a:xfrm>
          <a:prstGeom prst="rect">
            <a:avLst/>
          </a:prstGeom>
          <a:solidFill>
            <a:srgbClr val="FFC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328927" y="5230313"/>
            <a:ext cx="7156704" cy="142998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10107855" y="4607286"/>
            <a:ext cx="1626242" cy="1531268"/>
          </a:xfrm>
          <a:prstGeom prst="rect">
            <a:avLst/>
          </a:prstGeom>
          <a:solidFill>
            <a:srgbClr val="92D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8526595" y="4606114"/>
            <a:ext cx="1575463" cy="1544632"/>
          </a:xfrm>
          <a:prstGeom prst="rect">
            <a:avLst/>
          </a:prstGeom>
          <a:solidFill>
            <a:srgbClr val="92D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011405" y="4606114"/>
            <a:ext cx="1538570" cy="1544632"/>
          </a:xfrm>
          <a:prstGeom prst="rect">
            <a:avLst/>
          </a:prstGeom>
          <a:solidFill>
            <a:srgbClr val="92D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374743" y="4606114"/>
            <a:ext cx="1629376" cy="1544632"/>
          </a:xfrm>
          <a:prstGeom prst="rect">
            <a:avLst/>
          </a:prstGeom>
          <a:solidFill>
            <a:srgbClr val="92D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759055" y="4606114"/>
            <a:ext cx="1615688" cy="1531268"/>
          </a:xfrm>
          <a:prstGeom prst="rect">
            <a:avLst/>
          </a:prstGeom>
          <a:solidFill>
            <a:srgbClr val="92D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2134488" y="4606114"/>
            <a:ext cx="1624567" cy="1531268"/>
          </a:xfrm>
          <a:prstGeom prst="rect">
            <a:avLst/>
          </a:prstGeom>
          <a:solidFill>
            <a:srgbClr val="92D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3367" y="4596384"/>
            <a:ext cx="1611121" cy="1531268"/>
          </a:xfrm>
          <a:prstGeom prst="rect">
            <a:avLst/>
          </a:prstGeom>
          <a:solidFill>
            <a:srgbClr val="92D05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4061" b="86242" l="40471" r="564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07" t="74133" r="44019" b="13841"/>
          <a:stretch/>
        </p:blipFill>
        <p:spPr>
          <a:xfrm>
            <a:off x="10445788" y="2733027"/>
            <a:ext cx="841248" cy="82471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667" b="63273" l="5255" r="35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08" t="43333" r="65414" b="36356"/>
          <a:stretch/>
        </p:blipFill>
        <p:spPr>
          <a:xfrm>
            <a:off x="8673672" y="2458446"/>
            <a:ext cx="1450848" cy="139293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091" b="31576" l="43451" r="56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249" t="21778" r="44823" b="67733"/>
          <a:stretch/>
        </p:blipFill>
        <p:spPr>
          <a:xfrm>
            <a:off x="7491130" y="2787366"/>
            <a:ext cx="579120" cy="71932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091" b="92727" l="10824" r="342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774" t="74934" r="65300" b="7288"/>
          <a:stretch/>
        </p:blipFill>
        <p:spPr>
          <a:xfrm>
            <a:off x="5808784" y="2537430"/>
            <a:ext cx="1267968" cy="121920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455" b="38242" l="7608" r="38667">
                        <a14:foregroundMark x1="19373" y1="21879" x2="28863" y2="22424"/>
                        <a14:foregroundMark x1="12078" y1="25394" x2="11373" y2="29515"/>
                        <a14:foregroundMark x1="19608" y1="31455" x2="27216" y2="31636"/>
                        <a14:foregroundMark x1="33647" y1="25091" x2="34118" y2="29879"/>
                        <a14:foregroundMark x1="23529" y1="19394" x2="23529" y2="24545"/>
                        <a14:foregroundMark x1="19843" y1="20788" x2="22588" y2="20424"/>
                        <a14:foregroundMark x1="12078" y1="24182" x2="13882" y2="27212"/>
                        <a14:foregroundMark x1="23059" y1="30242" x2="18980" y2="32727"/>
                        <a14:foregroundMark x1="24706" y1="28606" x2="28392" y2="31636"/>
                        <a14:foregroundMark x1="18745" y1="33273" x2="26510" y2="3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8" t="15466" r="61503" b="61111"/>
          <a:stretch/>
        </p:blipFill>
        <p:spPr>
          <a:xfrm>
            <a:off x="3677647" y="2371555"/>
            <a:ext cx="1670304" cy="160629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788" b="62848" l="65804" r="85255">
                        <a14:foregroundMark x1="72235" y1="53091" x2="77569" y2="58909"/>
                        <a14:foregroundMark x1="71294" y1="59636" x2="80078" y2="53758"/>
                        <a14:foregroundMark x1="68784" y1="56788" x2="81412" y2="56424"/>
                        <a14:foregroundMark x1="75686" y1="51636" x2="75922" y2="60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180" t="50000" r="14800" b="37200"/>
          <a:stretch/>
        </p:blipFill>
        <p:spPr>
          <a:xfrm>
            <a:off x="2338855" y="2758905"/>
            <a:ext cx="1007918" cy="8778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4970" b="68848" l="33569" r="663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70" t="45556" r="34471" b="30932"/>
          <a:stretch/>
        </p:blipFill>
        <p:spPr>
          <a:xfrm>
            <a:off x="245426" y="2330174"/>
            <a:ext cx="1739432" cy="1703999"/>
          </a:xfrm>
          <a:prstGeom prst="rect">
            <a:avLst/>
          </a:prstGeom>
        </p:spPr>
      </p:pic>
      <p:sp>
        <p:nvSpPr>
          <p:cNvPr id="48" name="Obdélník 47"/>
          <p:cNvSpPr/>
          <p:nvPr/>
        </p:nvSpPr>
        <p:spPr>
          <a:xfrm>
            <a:off x="10124520" y="726522"/>
            <a:ext cx="1611121" cy="1531268"/>
          </a:xfrm>
          <a:prstGeom prst="rect">
            <a:avLst/>
          </a:prstGeom>
          <a:solidFill>
            <a:srgbClr val="FFC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895000" y="732501"/>
            <a:ext cx="1611121" cy="1531268"/>
          </a:xfrm>
          <a:prstGeom prst="rect">
            <a:avLst/>
          </a:prstGeom>
          <a:solidFill>
            <a:srgbClr val="FFC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5283879" y="737189"/>
            <a:ext cx="1611121" cy="1531268"/>
          </a:xfrm>
          <a:prstGeom prst="rect">
            <a:avLst/>
          </a:prstGeom>
          <a:solidFill>
            <a:srgbClr val="FFC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3672758" y="732501"/>
            <a:ext cx="1611121" cy="1531268"/>
          </a:xfrm>
          <a:prstGeom prst="rect">
            <a:avLst/>
          </a:prstGeom>
          <a:solidFill>
            <a:srgbClr val="FFC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2066526" y="726522"/>
            <a:ext cx="1611121" cy="1531268"/>
          </a:xfrm>
          <a:prstGeom prst="rect">
            <a:avLst/>
          </a:prstGeom>
          <a:solidFill>
            <a:srgbClr val="FFC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55405" y="726522"/>
            <a:ext cx="1611121" cy="1531268"/>
          </a:xfrm>
          <a:prstGeom prst="rect">
            <a:avLst/>
          </a:prstGeom>
          <a:solidFill>
            <a:srgbClr val="FFC0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23367" y="206036"/>
            <a:ext cx="5449824" cy="369332"/>
          </a:xfrm>
          <a:prstGeom prst="rect">
            <a:avLst/>
          </a:prstGeom>
          <a:solidFill>
            <a:srgbClr val="92D050"/>
          </a:solidFill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SEŘAĎTE MÍČE OD NEJVĚTŠÍHO DO NEJMENŠÍHO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48746" y="6254441"/>
            <a:ext cx="5478210" cy="369332"/>
          </a:xfrm>
          <a:prstGeom prst="rect">
            <a:avLst/>
          </a:prstGeom>
          <a:solidFill>
            <a:srgbClr val="FFC000"/>
          </a:solidFill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SEŘAĎTE MÍČE OD NEJMENŠÍHO DO NEJVĚTŠÍHO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4384" y="3024876"/>
            <a:ext cx="224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019854" y="3024876"/>
            <a:ext cx="224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384937" y="2987273"/>
            <a:ext cx="224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3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5498592" y="2987273"/>
            <a:ext cx="224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083764" y="2987273"/>
            <a:ext cx="224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8277979" y="2987273"/>
            <a:ext cx="224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0132237" y="2987273"/>
            <a:ext cx="28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7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189431" y="206036"/>
            <a:ext cx="4393225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KOLIK JE TEĎ NA OBRÁZKU MÍČŮ?</a:t>
            </a:r>
            <a:endParaRPr lang="cs-CZ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6289018" y="6254441"/>
            <a:ext cx="4393225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KOLIK JE TEĎ NA OBRÁZKU MÍČŮ?</a:t>
            </a:r>
            <a:endParaRPr lang="cs-CZ" b="1" dirty="0"/>
          </a:p>
        </p:txBody>
      </p:sp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4970" b="68848" l="33569" r="663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70" t="45556" r="34471" b="30932"/>
          <a:stretch/>
        </p:blipFill>
        <p:spPr>
          <a:xfrm>
            <a:off x="249232" y="2330174"/>
            <a:ext cx="1735626" cy="170027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8788" b="62848" l="65804" r="85255">
                        <a14:foregroundMark x1="72235" y1="53091" x2="77569" y2="58909"/>
                        <a14:foregroundMark x1="71294" y1="59636" x2="80078" y2="53758"/>
                        <a14:foregroundMark x1="68784" y1="56788" x2="81412" y2="56424"/>
                        <a14:foregroundMark x1="75686" y1="51636" x2="75922" y2="60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180" t="50000" r="14800" b="37200"/>
          <a:stretch/>
        </p:blipFill>
        <p:spPr>
          <a:xfrm>
            <a:off x="2314470" y="2733027"/>
            <a:ext cx="1056687" cy="92029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455" b="38242" l="7608" r="38667">
                        <a14:foregroundMark x1="19373" y1="21879" x2="28863" y2="22424"/>
                        <a14:foregroundMark x1="12078" y1="25394" x2="11373" y2="29515"/>
                        <a14:foregroundMark x1="19608" y1="31455" x2="27216" y2="31636"/>
                        <a14:foregroundMark x1="33647" y1="25091" x2="34118" y2="29879"/>
                        <a14:foregroundMark x1="23529" y1="19394" x2="23529" y2="24545"/>
                        <a14:foregroundMark x1="19843" y1="20788" x2="22588" y2="20424"/>
                        <a14:foregroundMark x1="12078" y1="24182" x2="13882" y2="27212"/>
                        <a14:foregroundMark x1="23059" y1="30242" x2="18980" y2="32727"/>
                        <a14:foregroundMark x1="24706" y1="28606" x2="28392" y2="31636"/>
                        <a14:foregroundMark x1="18745" y1="33273" x2="26510" y2="3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8" t="15466" r="61503" b="61111"/>
          <a:stretch/>
        </p:blipFill>
        <p:spPr>
          <a:xfrm>
            <a:off x="3680055" y="2377182"/>
            <a:ext cx="1670304" cy="1606296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091" b="92727" l="10824" r="342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774" t="74934" r="65300" b="7288"/>
          <a:stretch/>
        </p:blipFill>
        <p:spPr>
          <a:xfrm>
            <a:off x="5791200" y="2550146"/>
            <a:ext cx="1267968" cy="1219201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091" b="31576" l="43451" r="56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249" t="21778" r="44823" b="67733"/>
          <a:stretch/>
        </p:blipFill>
        <p:spPr>
          <a:xfrm>
            <a:off x="7488540" y="2787366"/>
            <a:ext cx="579120" cy="719328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667" b="63273" l="5255" r="35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08" t="43333" r="65414" b="36356"/>
          <a:stretch/>
        </p:blipFill>
        <p:spPr>
          <a:xfrm>
            <a:off x="8668835" y="2452843"/>
            <a:ext cx="1450848" cy="1392936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4061" b="86242" l="40471" r="564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07" t="74133" r="44019" b="13841"/>
          <a:stretch/>
        </p:blipFill>
        <p:spPr>
          <a:xfrm>
            <a:off x="10445788" y="2733027"/>
            <a:ext cx="841248" cy="82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01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1.50786E-6 L 0.01718 -0.2516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" y="-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2.08141E-6 L 0.39818 -0.2537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09" y="-126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50786E-6 L -0.13411 -0.24283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6" y="-12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2.01665E-6 L -0.02994 -0.24098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7" y="-120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1.87789E-6 L 0.25794 -0.24283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1" y="-12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41258E-6 L -0.40273 -0.24976 " pathEditMode="relative" rAng="0" ptsTypes="AA">
                                      <p:cBhvr>
                                        <p:cTn id="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3" y="-124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6.10546E-7 L -0.128 -0.24838 " pathEditMode="relative" rAng="0" ptsTypes="AA">
                                      <p:cBhvr>
                                        <p:cTn id="3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06" y="-124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2.40518E-7 L 0.80989 0.31614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95" y="15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30435E-6 L 0.14102 0.32493 " pathEditMode="relative" rAng="0" ptsTypes="AA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44" y="162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4.6901E-6 L 0.39597 0.31777 " pathEditMode="relative" rAng="0" ptsTypes="AA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158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11656E-6 L -0.01588 0.32632 " pathEditMode="relative" rAng="0" ptsTypes="AA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4" y="163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87789E-6 L -0.53802 0.33372 " pathEditMode="relative" rAng="0" ptsTypes="AA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01" y="166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30435E-6 L -0.13008 0.32123 " pathEditMode="relative" rAng="0" ptsTypes="AA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10" y="160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6.10546E-7 L -0.65521 0.32308 " pathEditMode="relative" rAng="0" ptsTypes="AA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60" y="16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Kosoúhelník 136"/>
          <p:cNvSpPr/>
          <p:nvPr/>
        </p:nvSpPr>
        <p:spPr>
          <a:xfrm>
            <a:off x="4307740" y="1670304"/>
            <a:ext cx="3624530" cy="1060704"/>
          </a:xfrm>
          <a:prstGeom prst="parallelogram">
            <a:avLst/>
          </a:prstGeom>
          <a:solidFill>
            <a:srgbClr val="20F2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4" name="Vývojový diagram: zpoždění 133"/>
          <p:cNvSpPr/>
          <p:nvPr/>
        </p:nvSpPr>
        <p:spPr>
          <a:xfrm rot="5400000">
            <a:off x="922388" y="2456688"/>
            <a:ext cx="719328" cy="1267968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Ovál 134"/>
          <p:cNvSpPr/>
          <p:nvPr/>
        </p:nvSpPr>
        <p:spPr>
          <a:xfrm>
            <a:off x="-10300" y="1948831"/>
            <a:ext cx="3180220" cy="1623425"/>
          </a:xfrm>
          <a:prstGeom prst="ellipse">
            <a:avLst/>
          </a:prstGeom>
          <a:solidFill>
            <a:srgbClr val="20F2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nice 40"/>
          <p:cNvCxnSpPr/>
          <p:nvPr/>
        </p:nvCxnSpPr>
        <p:spPr>
          <a:xfrm>
            <a:off x="5602223" y="1780032"/>
            <a:ext cx="233004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3233456" y="5167600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091" b="31576" l="43451" r="56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249" t="21778" r="44823" b="67733"/>
          <a:stretch/>
        </p:blipFill>
        <p:spPr>
          <a:xfrm>
            <a:off x="7642710" y="5681472"/>
            <a:ext cx="579120" cy="719328"/>
          </a:xfrm>
          <a:prstGeom prst="rect">
            <a:avLst/>
          </a:prstGeom>
        </p:spPr>
      </p:pic>
      <p:cxnSp>
        <p:nvCxnSpPr>
          <p:cNvPr id="16" name="Přímá spojnice 15"/>
          <p:cNvCxnSpPr/>
          <p:nvPr/>
        </p:nvCxnSpPr>
        <p:spPr>
          <a:xfrm flipV="1">
            <a:off x="4633955" y="483902"/>
            <a:ext cx="0" cy="16337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4608576" y="524256"/>
            <a:ext cx="223113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6839712" y="524256"/>
            <a:ext cx="165966" cy="16337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6839712" y="448056"/>
            <a:ext cx="707136" cy="7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5353662" y="483902"/>
            <a:ext cx="2145792" cy="381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7546848" y="448056"/>
            <a:ext cx="385422" cy="13319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5401056" y="524256"/>
            <a:ext cx="201167" cy="12557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633955" y="1780032"/>
            <a:ext cx="968268" cy="3375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7005678" y="1780032"/>
            <a:ext cx="926592" cy="3779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flipV="1">
            <a:off x="6839712" y="486156"/>
            <a:ext cx="707136" cy="381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4779264" y="524256"/>
            <a:ext cx="121920" cy="144475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4901184" y="524256"/>
            <a:ext cx="216905" cy="1424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5118089" y="524256"/>
            <a:ext cx="235573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5602223" y="524256"/>
            <a:ext cx="287508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5889731" y="524256"/>
            <a:ext cx="267229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6156960" y="524256"/>
            <a:ext cx="269598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6426558" y="524256"/>
            <a:ext cx="289560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6767246" y="524256"/>
            <a:ext cx="238432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>
            <a:off x="7005678" y="524256"/>
            <a:ext cx="309522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>
            <a:off x="7315200" y="486156"/>
            <a:ext cx="327510" cy="1293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7160439" y="505206"/>
            <a:ext cx="308535" cy="1443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>
            <a:off x="7468974" y="524256"/>
            <a:ext cx="270585" cy="1255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7005678" y="524256"/>
            <a:ext cx="187602" cy="15933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 flipV="1">
            <a:off x="4633955" y="743712"/>
            <a:ext cx="867684" cy="73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nice 104"/>
          <p:cNvCxnSpPr/>
          <p:nvPr/>
        </p:nvCxnSpPr>
        <p:spPr>
          <a:xfrm flipV="1">
            <a:off x="4633955" y="938784"/>
            <a:ext cx="867684" cy="17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nice 106"/>
          <p:cNvCxnSpPr/>
          <p:nvPr/>
        </p:nvCxnSpPr>
        <p:spPr>
          <a:xfrm flipV="1">
            <a:off x="4633955" y="1300766"/>
            <a:ext cx="867684" cy="1256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nice 108"/>
          <p:cNvCxnSpPr/>
          <p:nvPr/>
        </p:nvCxnSpPr>
        <p:spPr>
          <a:xfrm flipV="1">
            <a:off x="4608576" y="1560576"/>
            <a:ext cx="993647" cy="2194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110"/>
          <p:cNvCxnSpPr/>
          <p:nvPr/>
        </p:nvCxnSpPr>
        <p:spPr>
          <a:xfrm flipV="1">
            <a:off x="5501639" y="743712"/>
            <a:ext cx="2141071" cy="36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112"/>
          <p:cNvCxnSpPr/>
          <p:nvPr/>
        </p:nvCxnSpPr>
        <p:spPr>
          <a:xfrm>
            <a:off x="5501639" y="938784"/>
            <a:ext cx="214107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114"/>
          <p:cNvCxnSpPr/>
          <p:nvPr/>
        </p:nvCxnSpPr>
        <p:spPr>
          <a:xfrm flipV="1">
            <a:off x="5501639" y="1227018"/>
            <a:ext cx="2237920" cy="737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nice 116"/>
          <p:cNvCxnSpPr/>
          <p:nvPr/>
        </p:nvCxnSpPr>
        <p:spPr>
          <a:xfrm>
            <a:off x="5602223" y="1560576"/>
            <a:ext cx="22250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Přímá spojnice 118"/>
          <p:cNvCxnSpPr/>
          <p:nvPr/>
        </p:nvCxnSpPr>
        <p:spPr>
          <a:xfrm flipV="1">
            <a:off x="7005678" y="1560576"/>
            <a:ext cx="821586" cy="2194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nice 120"/>
          <p:cNvCxnSpPr/>
          <p:nvPr/>
        </p:nvCxnSpPr>
        <p:spPr>
          <a:xfrm flipV="1">
            <a:off x="7005678" y="1263892"/>
            <a:ext cx="821586" cy="2966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nice 122"/>
          <p:cNvCxnSpPr/>
          <p:nvPr/>
        </p:nvCxnSpPr>
        <p:spPr>
          <a:xfrm flipV="1">
            <a:off x="6922695" y="1026414"/>
            <a:ext cx="816864" cy="2006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124"/>
          <p:cNvCxnSpPr/>
          <p:nvPr/>
        </p:nvCxnSpPr>
        <p:spPr>
          <a:xfrm flipV="1">
            <a:off x="6886462" y="780288"/>
            <a:ext cx="756248" cy="1584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Obdélník 128"/>
          <p:cNvSpPr/>
          <p:nvPr/>
        </p:nvSpPr>
        <p:spPr>
          <a:xfrm>
            <a:off x="304800" y="231648"/>
            <a:ext cx="121920" cy="249936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Rovnoramenný trojúhelník 129"/>
          <p:cNvSpPr/>
          <p:nvPr/>
        </p:nvSpPr>
        <p:spPr>
          <a:xfrm rot="5400000">
            <a:off x="731520" y="-68945"/>
            <a:ext cx="829056" cy="143865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" name="Ovál 132"/>
          <p:cNvSpPr/>
          <p:nvPr/>
        </p:nvSpPr>
        <p:spPr>
          <a:xfrm>
            <a:off x="648068" y="2554224"/>
            <a:ext cx="1267968" cy="35356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1" name="Přímá spojnice 140"/>
          <p:cNvCxnSpPr>
            <a:stCxn id="138" idx="2"/>
          </p:cNvCxnSpPr>
          <p:nvPr/>
        </p:nvCxnSpPr>
        <p:spPr>
          <a:xfrm>
            <a:off x="9229344" y="1062808"/>
            <a:ext cx="585216" cy="15828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Přímá spojnice 142"/>
          <p:cNvCxnSpPr>
            <a:stCxn id="138" idx="6"/>
          </p:cNvCxnSpPr>
          <p:nvPr/>
        </p:nvCxnSpPr>
        <p:spPr>
          <a:xfrm flipH="1">
            <a:off x="10924032" y="1062808"/>
            <a:ext cx="448514" cy="15828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Přímá spojnice 144"/>
          <p:cNvCxnSpPr/>
          <p:nvPr/>
        </p:nvCxnSpPr>
        <p:spPr>
          <a:xfrm flipH="1">
            <a:off x="9814560" y="2645664"/>
            <a:ext cx="11094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Přímá spojnice 147"/>
          <p:cNvCxnSpPr/>
          <p:nvPr/>
        </p:nvCxnSpPr>
        <p:spPr>
          <a:xfrm>
            <a:off x="9350062" y="1481328"/>
            <a:ext cx="19275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Přímá spojnice 149"/>
          <p:cNvCxnSpPr/>
          <p:nvPr/>
        </p:nvCxnSpPr>
        <p:spPr>
          <a:xfrm>
            <a:off x="9521952" y="1854236"/>
            <a:ext cx="16263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Přímá spojnice 152"/>
          <p:cNvCxnSpPr/>
          <p:nvPr/>
        </p:nvCxnSpPr>
        <p:spPr>
          <a:xfrm flipV="1">
            <a:off x="9680002" y="2117630"/>
            <a:ext cx="1390792" cy="403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Přímá spojnice 156"/>
          <p:cNvCxnSpPr/>
          <p:nvPr/>
        </p:nvCxnSpPr>
        <p:spPr>
          <a:xfrm flipV="1">
            <a:off x="9748058" y="2426208"/>
            <a:ext cx="1268426" cy="12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Přímá spojnice 159"/>
          <p:cNvCxnSpPr>
            <a:stCxn id="138" idx="3"/>
          </p:cNvCxnSpPr>
          <p:nvPr/>
        </p:nvCxnSpPr>
        <p:spPr>
          <a:xfrm>
            <a:off x="9543209" y="1275511"/>
            <a:ext cx="478615" cy="13701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Přímá spojnice 162"/>
          <p:cNvCxnSpPr/>
          <p:nvPr/>
        </p:nvCxnSpPr>
        <p:spPr>
          <a:xfrm>
            <a:off x="10021824" y="1387850"/>
            <a:ext cx="146304" cy="1233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Přímá spojnice 165"/>
          <p:cNvCxnSpPr>
            <a:stCxn id="138" idx="4"/>
          </p:cNvCxnSpPr>
          <p:nvPr/>
        </p:nvCxnSpPr>
        <p:spPr>
          <a:xfrm>
            <a:off x="10300945" y="1363615"/>
            <a:ext cx="81326" cy="12820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Přímá spojnice 167"/>
          <p:cNvCxnSpPr/>
          <p:nvPr/>
        </p:nvCxnSpPr>
        <p:spPr>
          <a:xfrm flipH="1">
            <a:off x="10566000" y="1363615"/>
            <a:ext cx="130848" cy="12820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Přímá spojnice 169"/>
          <p:cNvCxnSpPr>
            <a:stCxn id="138" idx="5"/>
          </p:cNvCxnSpPr>
          <p:nvPr/>
        </p:nvCxnSpPr>
        <p:spPr>
          <a:xfrm flipH="1">
            <a:off x="10835424" y="1275511"/>
            <a:ext cx="223257" cy="13701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Obdélník 170"/>
          <p:cNvSpPr/>
          <p:nvPr/>
        </p:nvSpPr>
        <p:spPr>
          <a:xfrm>
            <a:off x="8459953" y="41212"/>
            <a:ext cx="3681983" cy="162909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4" name="Přímá spojnice 173"/>
          <p:cNvCxnSpPr>
            <a:stCxn id="138" idx="1"/>
          </p:cNvCxnSpPr>
          <p:nvPr/>
        </p:nvCxnSpPr>
        <p:spPr>
          <a:xfrm>
            <a:off x="9543209" y="850104"/>
            <a:ext cx="551767" cy="1771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Přímá spojnice 176"/>
          <p:cNvCxnSpPr/>
          <p:nvPr/>
        </p:nvCxnSpPr>
        <p:spPr>
          <a:xfrm>
            <a:off x="9350062" y="938784"/>
            <a:ext cx="586418" cy="1694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Přímá spojnice 178"/>
          <p:cNvCxnSpPr/>
          <p:nvPr/>
        </p:nvCxnSpPr>
        <p:spPr>
          <a:xfrm>
            <a:off x="9814560" y="816864"/>
            <a:ext cx="353568" cy="1737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Přímá spojnice 180"/>
          <p:cNvCxnSpPr/>
          <p:nvPr/>
        </p:nvCxnSpPr>
        <p:spPr>
          <a:xfrm>
            <a:off x="10168128" y="780288"/>
            <a:ext cx="145703" cy="1853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Přímá spojnice 182"/>
          <p:cNvCxnSpPr/>
          <p:nvPr/>
        </p:nvCxnSpPr>
        <p:spPr>
          <a:xfrm>
            <a:off x="10479807" y="780288"/>
            <a:ext cx="0" cy="1865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Přímá spojnice 184"/>
          <p:cNvCxnSpPr/>
          <p:nvPr/>
        </p:nvCxnSpPr>
        <p:spPr>
          <a:xfrm flipH="1">
            <a:off x="10631424" y="859536"/>
            <a:ext cx="204001" cy="1786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Přímá spojnice 186"/>
          <p:cNvCxnSpPr/>
          <p:nvPr/>
        </p:nvCxnSpPr>
        <p:spPr>
          <a:xfrm flipH="1">
            <a:off x="10733424" y="938784"/>
            <a:ext cx="337370" cy="16824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Přímá spojnice se šipkou 188"/>
          <p:cNvCxnSpPr/>
          <p:nvPr/>
        </p:nvCxnSpPr>
        <p:spPr>
          <a:xfrm flipH="1">
            <a:off x="10902109" y="938784"/>
            <a:ext cx="375491" cy="16154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Ovál 137"/>
          <p:cNvSpPr/>
          <p:nvPr/>
        </p:nvSpPr>
        <p:spPr>
          <a:xfrm>
            <a:off x="9229344" y="762000"/>
            <a:ext cx="2143202" cy="60161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1" name="Přímá spojnice 190"/>
          <p:cNvCxnSpPr>
            <a:stCxn id="138" idx="2"/>
          </p:cNvCxnSpPr>
          <p:nvPr/>
        </p:nvCxnSpPr>
        <p:spPr>
          <a:xfrm flipV="1">
            <a:off x="9229344" y="448056"/>
            <a:ext cx="0" cy="6147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Přímá spojnice 192"/>
          <p:cNvCxnSpPr/>
          <p:nvPr/>
        </p:nvCxnSpPr>
        <p:spPr>
          <a:xfrm>
            <a:off x="9229344" y="448056"/>
            <a:ext cx="2143202" cy="358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Přímá spojnice 194"/>
          <p:cNvCxnSpPr>
            <a:endCxn id="138" idx="6"/>
          </p:cNvCxnSpPr>
          <p:nvPr/>
        </p:nvCxnSpPr>
        <p:spPr>
          <a:xfrm>
            <a:off x="11372546" y="486156"/>
            <a:ext cx="0" cy="5766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970" b="68848" l="33569" r="663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70" t="45556" r="34471" b="30932"/>
          <a:stretch/>
        </p:blipFill>
        <p:spPr>
          <a:xfrm>
            <a:off x="1989188" y="4837417"/>
            <a:ext cx="1739432" cy="170399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091" b="31576" l="43451" r="56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249" t="21778" r="44823" b="67733"/>
          <a:stretch/>
        </p:blipFill>
        <p:spPr>
          <a:xfrm>
            <a:off x="3728620" y="5486814"/>
            <a:ext cx="579120" cy="71932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455" b="38242" l="7608" r="38667">
                        <a14:foregroundMark x1="19373" y1="21879" x2="28863" y2="22424"/>
                        <a14:foregroundMark x1="12078" y1="25394" x2="11373" y2="29515"/>
                        <a14:foregroundMark x1="19608" y1="31455" x2="27216" y2="31636"/>
                        <a14:foregroundMark x1="33647" y1="25091" x2="34118" y2="29879"/>
                        <a14:foregroundMark x1="23529" y1="19394" x2="23529" y2="24545"/>
                        <a14:foregroundMark x1="19843" y1="20788" x2="22588" y2="20424"/>
                        <a14:foregroundMark x1="12078" y1="24182" x2="13882" y2="27212"/>
                        <a14:foregroundMark x1="23059" y1="30242" x2="18980" y2="32727"/>
                        <a14:foregroundMark x1="24706" y1="28606" x2="28392" y2="31636"/>
                        <a14:foregroundMark x1="18745" y1="33273" x2="26510" y2="3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8" t="15466" r="61503" b="61111"/>
          <a:stretch/>
        </p:blipFill>
        <p:spPr>
          <a:xfrm>
            <a:off x="98531" y="4794504"/>
            <a:ext cx="1467889" cy="141163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455" b="38242" l="7608" r="38667">
                        <a14:foregroundMark x1="19373" y1="21879" x2="28863" y2="22424"/>
                        <a14:foregroundMark x1="12078" y1="25394" x2="11373" y2="29515"/>
                        <a14:foregroundMark x1="19608" y1="31455" x2="27216" y2="31636"/>
                        <a14:foregroundMark x1="33647" y1="25091" x2="34118" y2="29879"/>
                        <a14:foregroundMark x1="23529" y1="19394" x2="23529" y2="24545"/>
                        <a14:foregroundMark x1="19843" y1="20788" x2="22588" y2="20424"/>
                        <a14:foregroundMark x1="12078" y1="24182" x2="13882" y2="27212"/>
                        <a14:foregroundMark x1="23059" y1="30242" x2="18980" y2="32727"/>
                        <a14:foregroundMark x1="24706" y1="28606" x2="28392" y2="31636"/>
                        <a14:foregroundMark x1="18745" y1="33273" x2="26510" y2="3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8" t="15466" r="61503" b="61111"/>
          <a:stretch/>
        </p:blipFill>
        <p:spPr>
          <a:xfrm>
            <a:off x="4280184" y="4869499"/>
            <a:ext cx="1575225" cy="151486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455" b="38242" l="7608" r="38667">
                        <a14:foregroundMark x1="19373" y1="21879" x2="28863" y2="22424"/>
                        <a14:foregroundMark x1="12078" y1="25394" x2="11373" y2="29515"/>
                        <a14:foregroundMark x1="19608" y1="31455" x2="27216" y2="31636"/>
                        <a14:foregroundMark x1="33647" y1="25091" x2="34118" y2="29879"/>
                        <a14:foregroundMark x1="23529" y1="19394" x2="23529" y2="24545"/>
                        <a14:foregroundMark x1="19843" y1="20788" x2="22588" y2="20424"/>
                        <a14:foregroundMark x1="12078" y1="24182" x2="13882" y2="27212"/>
                        <a14:foregroundMark x1="23059" y1="30242" x2="18980" y2="32727"/>
                        <a14:foregroundMark x1="24706" y1="28606" x2="28392" y2="31636"/>
                        <a14:foregroundMark x1="18745" y1="33273" x2="26510" y2="3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8" t="15466" r="61503" b="61111"/>
          <a:stretch/>
        </p:blipFill>
        <p:spPr>
          <a:xfrm>
            <a:off x="8904582" y="4885939"/>
            <a:ext cx="1575225" cy="151486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091" b="31576" l="43451" r="56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249" t="21778" r="44823" b="67733"/>
          <a:stretch/>
        </p:blipFill>
        <p:spPr>
          <a:xfrm>
            <a:off x="6426558" y="5772907"/>
            <a:ext cx="579120" cy="71932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091" b="31576" l="43451" r="56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249" t="21778" r="44823" b="67733"/>
          <a:stretch/>
        </p:blipFill>
        <p:spPr>
          <a:xfrm>
            <a:off x="11136176" y="4311305"/>
            <a:ext cx="579120" cy="71932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091" b="31576" l="43451" r="56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249" t="21778" r="44823" b="67733"/>
          <a:stretch/>
        </p:blipFill>
        <p:spPr>
          <a:xfrm>
            <a:off x="11082986" y="5486814"/>
            <a:ext cx="579120" cy="719328"/>
          </a:xfrm>
          <a:prstGeom prst="rect">
            <a:avLst/>
          </a:prstGeom>
        </p:spPr>
      </p:pic>
      <p:sp>
        <p:nvSpPr>
          <p:cNvPr id="196" name="TextovéPole 195"/>
          <p:cNvSpPr txBox="1"/>
          <p:nvPr/>
        </p:nvSpPr>
        <p:spPr>
          <a:xfrm>
            <a:off x="832475" y="1066645"/>
            <a:ext cx="3481732" cy="646331"/>
          </a:xfrm>
          <a:prstGeom prst="rect">
            <a:avLst/>
          </a:prstGeom>
          <a:noFill/>
          <a:ln w="57150">
            <a:solidFill>
              <a:srgbClr val="20F216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KOLIK JE MÍČŮ NA FOTBAL, KOŠÍKOVOU A GOLF?</a:t>
            </a:r>
            <a:endParaRPr lang="cs-CZ" b="1" dirty="0"/>
          </a:p>
        </p:txBody>
      </p:sp>
      <p:sp>
        <p:nvSpPr>
          <p:cNvPr id="197" name="TextovéPole 196"/>
          <p:cNvSpPr txBox="1"/>
          <p:nvPr/>
        </p:nvSpPr>
        <p:spPr>
          <a:xfrm>
            <a:off x="5889731" y="3090672"/>
            <a:ext cx="5368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</a:t>
            </a:r>
            <a:endParaRPr lang="cs-CZ" sz="4000" b="1" dirty="0"/>
          </a:p>
        </p:txBody>
      </p:sp>
      <p:sp>
        <p:nvSpPr>
          <p:cNvPr id="198" name="TextovéPole 197"/>
          <p:cNvSpPr txBox="1"/>
          <p:nvPr/>
        </p:nvSpPr>
        <p:spPr>
          <a:xfrm>
            <a:off x="8644128" y="3090672"/>
            <a:ext cx="436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199" name="TextovéPole 198"/>
          <p:cNvSpPr txBox="1"/>
          <p:nvPr/>
        </p:nvSpPr>
        <p:spPr>
          <a:xfrm>
            <a:off x="745604" y="3730752"/>
            <a:ext cx="536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</a:t>
            </a:r>
            <a:endParaRPr lang="cs-CZ" sz="4000" b="1" dirty="0"/>
          </a:p>
        </p:txBody>
      </p:sp>
      <p:sp>
        <p:nvSpPr>
          <p:cNvPr id="203" name="TextovéPole 202"/>
          <p:cNvSpPr txBox="1"/>
          <p:nvPr/>
        </p:nvSpPr>
        <p:spPr>
          <a:xfrm>
            <a:off x="745604" y="3730752"/>
            <a:ext cx="585216" cy="1015663"/>
          </a:xfrm>
          <a:prstGeom prst="rect">
            <a:avLst/>
          </a:prstGeom>
          <a:solidFill>
            <a:schemeClr val="bg1"/>
          </a:solidFill>
          <a:ln>
            <a:solidFill>
              <a:srgbClr val="20F216"/>
            </a:solidFill>
          </a:ln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?</a:t>
            </a:r>
            <a:endParaRPr lang="cs-CZ" sz="6000" b="1" dirty="0"/>
          </a:p>
        </p:txBody>
      </p:sp>
      <p:sp>
        <p:nvSpPr>
          <p:cNvPr id="204" name="TextovéPole 203"/>
          <p:cNvSpPr txBox="1"/>
          <p:nvPr/>
        </p:nvSpPr>
        <p:spPr>
          <a:xfrm>
            <a:off x="5885009" y="2957220"/>
            <a:ext cx="585216" cy="1015663"/>
          </a:xfrm>
          <a:prstGeom prst="rect">
            <a:avLst/>
          </a:prstGeom>
          <a:solidFill>
            <a:schemeClr val="bg1"/>
          </a:solidFill>
          <a:ln>
            <a:solidFill>
              <a:srgbClr val="20F216"/>
            </a:solidFill>
          </a:ln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?</a:t>
            </a:r>
            <a:endParaRPr lang="cs-CZ" sz="6000" b="1" dirty="0"/>
          </a:p>
        </p:txBody>
      </p:sp>
      <p:sp>
        <p:nvSpPr>
          <p:cNvPr id="205" name="TextovéPole 204"/>
          <p:cNvSpPr txBox="1"/>
          <p:nvPr/>
        </p:nvSpPr>
        <p:spPr>
          <a:xfrm>
            <a:off x="8569688" y="2957220"/>
            <a:ext cx="585216" cy="1015663"/>
          </a:xfrm>
          <a:prstGeom prst="rect">
            <a:avLst/>
          </a:prstGeom>
          <a:solidFill>
            <a:schemeClr val="bg1"/>
          </a:solidFill>
          <a:ln>
            <a:solidFill>
              <a:srgbClr val="20F216"/>
            </a:solidFill>
          </a:ln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?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308757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89639E-6 C 0.00117 -0.00601 0.00195 -0.01064 0.00404 -0.01596 C 0.0043 -0.02243 0.00417 -0.02914 0.00495 -0.03539 C 0.00521 -0.03747 0.00651 -0.03885 0.00703 -0.0407 C 0.00742 -0.04209 0.00885 -0.0525 0.00898 -0.05319 C 0.00951 -0.06152 0.00911 -0.07054 0.01094 -0.07817 C 0.01172 -0.08164 0.01406 -0.08349 0.01497 -0.08696 C 0.0181 -0.09806 0.02109 -0.11194 0.02604 -0.12072 C 0.02826 -0.13344 0.02474 -0.11887 0.03099 -0.12789 C 0.03216 -0.12951 0.03216 -0.13252 0.03294 -0.13483 C 0.03503 -0.14107 0.03477 -0.13992 0.03802 -0.14385 C 0.03919 -0.15102 0.0405 -0.15379 0.04401 -0.15796 C 0.04518 -0.1649 0.04753 -0.1679 0.05 -0.17391 C 0.05286 -0.18085 0.05729 -0.19265 0.06198 -0.19519 C 0.06953 -0.20907 0.07943 -0.22317 0.08997 -0.22896 C 0.09232 -0.23196 0.09544 -0.23358 0.09701 -0.23798 C 0.09766 -0.23983 0.09805 -0.24191 0.09896 -0.2433 C 0.09974 -0.24445 0.10091 -0.24445 0.10195 -0.24491 C 0.10482 -0.24838 0.10716 -0.25231 0.11003 -0.25578 C 0.11406 -0.26688 0.10951 -0.25694 0.11497 -0.26272 C 0.11992 -0.26804 0.12318 -0.27544 0.12904 -0.27868 C 0.13307 -0.28354 0.13802 -0.28793 0.14193 -0.29302 C 0.1431 -0.29441 0.14362 -0.29718 0.14492 -0.29834 C 0.14531 -0.2988 0.15443 -0.30157 0.15495 -0.30181 C 0.15599 -0.30412 0.15651 -0.30736 0.15794 -0.30898 C 0.16198 -0.31337 0.17604 -0.32354 0.18099 -0.32678 C 0.18425 -0.32886 0.18789 -0.32933 0.19102 -0.3321 C 0.19505 -0.3358 0.19766 -0.3395 0.20195 -0.34274 C 0.2069 -0.35083 0.20052 -0.34158 0.20794 -0.34806 C 0.20885 -0.34875 0.20925 -0.3506 0.21003 -0.35153 C 0.21953 -0.36147 0.23021 -0.36887 0.24102 -0.37119 C 0.24766 -0.37442 0.25326 -0.38067 0.26003 -0.38344 C 0.26497 -0.38807 0.26966 -0.38992 0.275 -0.39246 C 0.27943 -0.39755 0.28385 -0.39963 0.28893 -0.40125 C 0.29466 -0.41143 0.30365 -0.41651 0.31094 -0.42253 C 0.31979 -0.4297 0.32813 -0.43872 0.33698 -0.44565 C 0.34388 -0.45097 0.34948 -0.45907 0.35599 -0.46531 C 0.36224 -0.47156 0.3694 -0.47688 0.37604 -0.48127 C 0.39063 -0.49098 0.36823 -0.47757 0.38398 -0.49006 C 0.38685 -0.49237 0.3901 -0.49191 0.39297 -0.49376 C 0.39661 -0.49607 0.39922 -0.50231 0.403 -0.5044 C 0.41276 -0.50972 0.42279 -0.51434 0.43294 -0.51665 C 0.4375 -0.52243 0.44349 -0.52544 0.44896 -0.52752 C 0.4569 -0.53677 0.46003 -0.54186 0.46992 -0.5451 C 0.47383 -0.54996 0.4763 -0.55319 0.48099 -0.55574 C 0.48203 -0.55689 0.48294 -0.55851 0.48398 -0.55944 C 0.4849 -0.56036 0.48607 -0.56013 0.48698 -0.56106 C 0.49414 -0.56961 0.48542 -0.56476 0.49401 -0.56823 C 0.49909 -0.57794 0.50664 -0.57447 0.51393 -0.5754 C 0.51667 -0.57655 0.5194 -0.57701 0.52201 -0.57886 C 0.53164 -0.58626 0.51745 -0.57956 0.52904 -0.58418 C 0.53125 -0.58835 0.53008 -0.58788 0.53203 -0.58788 " pathEditMode="relative" rAng="0" ptsTypes="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02" y="-29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1619E-6 C 0.00664 -0.03515 -0.00052 -0.00138 0.00599 -0.02474 C 0.00821 -0.0326 0.00834 -0.04186 0.01198 -0.04787 C 0.01407 -0.06036 0.01563 -0.06452 0.01992 -0.07446 C 0.0211 -0.09042 0.02227 -0.10222 0.02396 -0.11725 C 0.02474 -0.15957 0.02344 -0.2049 0.02696 -0.24676 C 0.02657 -0.34505 0.05352 -0.46091 0.02188 -0.54162 C 0.02162 -0.54579 0.02162 -0.55018 0.02097 -0.55411 C 0.02058 -0.55619 0.01914 -0.55735 0.01888 -0.55943 C 0.0181 -0.56452 0.01862 -0.57007 0.01797 -0.57539 C 0.01758 -0.57909 0.01589 -0.58603 0.01589 -0.58603 C 0.01628 -0.59019 0.01693 -0.59852 0.01693 -0.59852 " pathEditMode="relative" ptsTypes="fffffffffffA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40611E-6 C -0.00234 -0.01295 -0.00078 -0.00787 -0.00403 -0.01619 C -0.00585 -0.0266 -0.01289 -0.03354 -0.01705 -0.04094 C -0.01835 -0.04325 -0.01966 -0.04579 -0.02096 -0.04811 C -0.02161 -0.04926 -0.02304 -0.05158 -0.02304 -0.05158 C -0.02473 -0.06152 -0.02252 -0.05273 -0.02695 -0.0606 C -0.03294 -0.07123 -0.03815 -0.08349 -0.04505 -0.09251 C -0.04804 -0.10338 -0.05364 -0.10639 -0.05794 -0.11564 C -0.06002 -0.12026 -0.06106 -0.12674 -0.06393 -0.12974 C -0.06666 -0.13275 -0.06718 -0.13275 -0.06901 -0.13691 C -0.075 -0.15056 -0.08177 -0.16467 -0.08997 -0.17415 C -0.09296 -0.18455 -0.09661 -0.18941 -0.10104 -0.19727 C -0.10625 -0.21624 -0.0996 -0.19496 -0.10598 -0.20791 C -0.11054 -0.21693 -0.1125 -0.22572 -0.11796 -0.23289 C -0.12018 -0.24006 -0.12122 -0.2426 -0.125 -0.247 C -0.12747 -0.25602 -0.13046 -0.25995 -0.13398 -0.26827 C -0.13932 -0.28053 -0.1427 -0.29441 -0.14895 -0.30551 C -0.15416 -0.32447 -0.16393 -0.33511 -0.17096 -0.35176 C -0.19713 -0.41443 -0.23906 -0.44172 -0.275 -0.48312 C -0.29036 -0.5007 -0.3121 -0.52729 -0.325 -0.5525 C -0.32955 -0.56129 -0.33059 -0.57308 -0.33502 -0.58095 C -0.33684 -0.58765 -0.33763 -0.59413 -0.33997 -0.60037 C -0.33763 -0.60662 -0.33606 -0.61032 -0.33203 -0.61286 C -0.32239 -0.62882 -0.29804 -0.62003 -0.29101 -0.62003 " pathEditMode="relative" ptsTypes="fffffffffffffffffffffff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2.67345E-6 C 0.00898 -0.0104 0.00976 -0.03145 0.01705 -0.0444 C 0.01744 -0.04625 0.01757 -0.0481 0.01809 -0.04972 C 0.01887 -0.05226 0.02044 -0.05411 0.02109 -0.05689 C 0.02499 -0.07354 0.02382 -0.09158 0.03007 -0.10661 C 0.03137 -0.11725 0.03372 -0.12604 0.0371 -0.13482 C 0.0401 -0.15171 0.04179 -0.16119 0.04999 -0.17229 C 0.05221 -0.18385 0.04908 -0.1709 0.05507 -0.18293 C 0.06301 -0.19865 0.06705 -0.22016 0.07708 -0.23265 C 0.07773 -0.2345 0.07825 -0.23658 0.07903 -0.23797 C 0.07981 -0.23936 0.08124 -0.23982 0.08202 -0.24144 C 0.08788 -0.25439 0.07708 -0.23936 0.08606 -0.25046 C 0.08775 -0.25901 0.09283 -0.26457 0.09609 -0.27173 C 0.1009 -0.28214 0.10702 -0.29139 0.11301 -0.30018 C 0.11653 -0.30527 0.11978 -0.31151 0.12408 -0.31429 C 0.13189 -0.32816 0.14088 -0.34227 0.15103 -0.3499 C 0.15533 -0.3573 0.16015 -0.36655 0.1651 -0.37303 C 0.16991 -0.37927 0.17538 -0.3839 0.18007 -0.39061 C 0.18215 -0.39361 0.18398 -0.39685 0.18606 -0.39963 C 0.18866 -0.40286 0.194 -0.40841 0.194 -0.40841 C 0.19791 -0.41859 0.19374 -0.40957 0.20103 -0.41743 C 0.20859 -0.42553 0.21887 -0.44241 0.22708 -0.44565 C 0.22812 -0.4468 0.22903 -0.44819 0.23007 -0.44935 C 0.23268 -0.45189 0.23554 -0.45351 0.23801 -0.45652 C 0.24361 -0.46322 0.24309 -0.46646 0.24999 -0.46877 C 0.25286 -0.47386 0.25585 -0.47363 0.25911 -0.47779 C 0.26353 -0.48334 0.26653 -0.48913 0.272 -0.4919 C 0.27603 -0.49398 0.28411 -0.49722 0.28411 -0.49722 C 0.28775 -0.50161 0.29127 -0.50092 0.29504 -0.50439 C 0.30064 -0.50925 0.30351 -0.51179 0.31002 -0.51318 C 0.31952 -0.52497 0.33059 -0.53122 0.34101 -0.53977 C 0.35533 -0.55157 0.36926 -0.56591 0.38502 -0.57007 C 0.38827 -0.57215 0.39075 -0.57678 0.394 -0.57886 C 0.40129 -0.58325 0.39791 -0.58163 0.40403 -0.58418 C 0.40833 -0.58811 0.41236 -0.59111 0.41705 -0.5932 C 0.42669 -0.60453 0.43788 -0.61031 0.44908 -0.61447 C 0.4539 -0.62002 0.45859 -0.62095 0.46406 -0.62326 C 0.47109 -0.62604 0.47799 -0.62997 0.48502 -0.63228 C 0.48932 -0.63367 0.49374 -0.6339 0.49804 -0.63575 C 0.50728 -0.63991 0.51536 -0.64477 0.52499 -0.64639 C 0.52708 -0.64777 0.5289 -0.65055 0.53111 -0.65171 C 0.53775 -0.65494 0.54531 -0.6561 0.55208 -0.65888 C 0.56796 -0.66535 0.58372 -0.6753 0.59999 -0.67853 C 0.60273 -0.67784 0.60559 -0.67853 0.60807 -0.67668 C 0.60911 -0.67599 0.60924 -0.67298 0.61002 -0.67136 C 0.6121 -0.66766 0.6134 -0.66743 0.61601 -0.66605 C 0.61718 -0.66003 0.61848 -0.65772 0.62109 -0.65356 C 0.62226 -0.64939 0.62265 -0.64477 0.62408 -0.64107 C 0.62486 -0.63899 0.62616 -0.6376 0.62708 -0.63575 C 0.62786 -0.63413 0.62838 -0.63228 0.62903 -0.63043 C 0.63137 -0.61401 0.62799 -0.63089 0.63307 -0.61979 C 0.63372 -0.6184 0.63359 -0.61609 0.63411 -0.61447 C 0.63671 -0.60545 0.63801 -0.59505 0.64205 -0.58788 C 0.64413 -0.57724 0.64583 -0.56706 0.647 -0.55596 C 0.64674 -0.5222 0.64661 -0.48843 0.64609 -0.45467 C 0.6457 -0.42645 0.64387 -0.41558 0.63606 -0.39431 C 0.63476 -0.38136 0.63502 -0.38737 0.63502 -0.3765 " pathEditMode="relative" ptsTypes="ffffffffffffffffffffffffffffffffffffffffffffffffffffffffA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63552E-6 L -0.22904 -0.4532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58" y="-226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24607E-6 L -0.35794 -0.4428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04" y="-22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4792E-6 L -0.51094 -0.5580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47" y="-279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47086E-6 L -0.89492 -0.258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753" y="-129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63552E-6 L -0.84583 -0.5420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292" y="-27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"/>
                  </p:tgtEl>
                </p:cond>
              </p:nextCondLst>
            </p:seq>
          </p:childTnLst>
        </p:cTn>
      </p:par>
    </p:tnLst>
    <p:bldLst>
      <p:bldP spid="203" grpId="0" animBg="1"/>
      <p:bldP spid="204" grpId="0" animBg="1"/>
      <p:bldP spid="20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4051350" y="2447044"/>
            <a:ext cx="6428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2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185549" y="2711948"/>
            <a:ext cx="5821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2" name="Obdélník 1"/>
          <p:cNvSpPr/>
          <p:nvPr/>
        </p:nvSpPr>
        <p:spPr>
          <a:xfrm>
            <a:off x="3462795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061" b="90485" l="12000" r="73255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57" t="58518" r="23862" b="9664"/>
          <a:stretch/>
        </p:blipFill>
        <p:spPr>
          <a:xfrm rot="5400000">
            <a:off x="-284193" y="1304496"/>
            <a:ext cx="5447763" cy="381009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788" b="50364" l="13098" r="27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79" t="37606" r="70880" b="50188"/>
          <a:stretch/>
        </p:blipFill>
        <p:spPr>
          <a:xfrm rot="5400000">
            <a:off x="3032973" y="2647328"/>
            <a:ext cx="940161" cy="837127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32307" y="185166"/>
            <a:ext cx="3492323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KOLIK JE NA OBRÁZKU MÍČŮ?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36025" y="2128298"/>
            <a:ext cx="543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3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9478850" y="24384"/>
            <a:ext cx="2713149" cy="1300766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8788" b="62848" l="65804" r="85255">
                        <a14:foregroundMark x1="72235" y1="53091" x2="77569" y2="58909"/>
                        <a14:foregroundMark x1="71294" y1="59636" x2="80078" y2="53758"/>
                        <a14:foregroundMark x1="68784" y1="56788" x2="81412" y2="56424"/>
                        <a14:foregroundMark x1="75686" y1="51636" x2="75922" y2="60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180" t="50000" r="14800" b="37200"/>
          <a:stretch/>
        </p:blipFill>
        <p:spPr>
          <a:xfrm>
            <a:off x="4803596" y="2043329"/>
            <a:ext cx="1007918" cy="877824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7414237" y="1300766"/>
            <a:ext cx="7178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5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9082751" y="915743"/>
            <a:ext cx="723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6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0790521" y="554498"/>
            <a:ext cx="63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7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970" b="48848" l="51608" r="683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863" t="35681" r="33555" b="50798"/>
          <a:stretch/>
        </p:blipFill>
        <p:spPr>
          <a:xfrm>
            <a:off x="3991764" y="2320014"/>
            <a:ext cx="772732" cy="927279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6102460" y="1764730"/>
            <a:ext cx="648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4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182" b="30788" l="32863" r="54118"/>
                    </a14:imgEffect>
                    <a14:imgEffect>
                      <a14:colorTemperature colorTemp="7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191" t="12019" r="44451" b="68639"/>
          <a:stretch/>
        </p:blipFill>
        <p:spPr>
          <a:xfrm>
            <a:off x="5911479" y="1455411"/>
            <a:ext cx="1184857" cy="132652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2667" b="63273" l="5255" r="35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08" t="43333" r="65414" b="36356"/>
          <a:stretch/>
        </p:blipFill>
        <p:spPr>
          <a:xfrm>
            <a:off x="7155796" y="883247"/>
            <a:ext cx="1450848" cy="13929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455" b="38242" l="7608" r="38667">
                        <a14:foregroundMark x1="19373" y1="21879" x2="28863" y2="22424"/>
                        <a14:foregroundMark x1="12078" y1="25394" x2="11373" y2="29515"/>
                        <a14:foregroundMark x1="19608" y1="31455" x2="27216" y2="31636"/>
                        <a14:foregroundMark x1="33647" y1="25091" x2="34118" y2="29879"/>
                        <a14:foregroundMark x1="23529" y1="19394" x2="23529" y2="24545"/>
                        <a14:foregroundMark x1="19843" y1="20788" x2="22588" y2="20424"/>
                        <a14:foregroundMark x1="12078" y1="24182" x2="13882" y2="27212"/>
                        <a14:foregroundMark x1="23059" y1="30242" x2="18980" y2="32727"/>
                        <a14:foregroundMark x1="24706" y1="28606" x2="28392" y2="31636"/>
                        <a14:foregroundMark x1="18745" y1="33273" x2="26510" y2="33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8" t="15466" r="61503" b="61111"/>
          <a:stretch/>
        </p:blipFill>
        <p:spPr>
          <a:xfrm>
            <a:off x="8609134" y="522002"/>
            <a:ext cx="1670304" cy="1606296"/>
          </a:xfrm>
          <a:prstGeom prst="rect">
            <a:avLst/>
          </a:prstGeom>
        </p:spPr>
      </p:pic>
      <p:sp>
        <p:nvSpPr>
          <p:cNvPr id="24" name="TextovéPole 23"/>
          <p:cNvSpPr txBox="1"/>
          <p:nvPr/>
        </p:nvSpPr>
        <p:spPr>
          <a:xfrm>
            <a:off x="10642279" y="3729217"/>
            <a:ext cx="1165449" cy="1323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7</a:t>
            </a:r>
            <a:endParaRPr lang="cs-CZ" sz="8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461932" y="3648099"/>
            <a:ext cx="1526143" cy="1485674"/>
          </a:xfrm>
          <a:prstGeom prst="rect">
            <a:avLst/>
          </a:prstGeom>
          <a:solidFill>
            <a:srgbClr val="92D05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6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642278" y="3698207"/>
            <a:ext cx="1165449" cy="1323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/>
              <a:t>5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0461932" y="3684724"/>
            <a:ext cx="1526143" cy="1485674"/>
          </a:xfrm>
          <a:prstGeom prst="rect">
            <a:avLst/>
          </a:prstGeom>
          <a:solidFill>
            <a:srgbClr val="92D05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6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0524189" y="3729216"/>
            <a:ext cx="1165449" cy="1323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/>
              <a:t>3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10461930" y="3684724"/>
            <a:ext cx="1526143" cy="1485674"/>
          </a:xfrm>
          <a:prstGeom prst="rect">
            <a:avLst/>
          </a:prstGeom>
          <a:solidFill>
            <a:srgbClr val="92D05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6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546286" y="3765841"/>
            <a:ext cx="1165449" cy="1323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/>
              <a:t>1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10461932" y="3645737"/>
            <a:ext cx="1526143" cy="1485674"/>
          </a:xfrm>
          <a:prstGeom prst="rect">
            <a:avLst/>
          </a:prstGeom>
          <a:solidFill>
            <a:srgbClr val="92D05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6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767708" y="187881"/>
            <a:ext cx="6103212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NAPOČÍTEJ (KLIKNI NA MÍČ) SPRÁVNÝ POČET MÍČŮ</a:t>
            </a:r>
            <a:endParaRPr lang="cs-CZ" b="1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44970" b="68848" l="33569" r="663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70" t="45556" r="34471" b="30932"/>
          <a:stretch/>
        </p:blipFill>
        <p:spPr>
          <a:xfrm>
            <a:off x="10355288" y="31247"/>
            <a:ext cx="1739432" cy="170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71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2.75671E-6 L -0.21003 0.41697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8" y="208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003 0.41697 L 0.00703 0.00786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46" y="-204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65587E-6 L -0.18398 0.45768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6" y="228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398 0.45768 L -0.00208 0.0044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-226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8.60315E-7 L -0.16003 0.49861 " pathEditMode="relative" rAng="0" ptsTypes="AA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8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003 0.49861 L 0.00195 0.00093 " pathEditMode="relative" rAng="0" ptsTypes="AA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99" y="-2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6.38298E-7 L -0.14401 0.54834 " pathEditMode="relative" rAng="0" ptsTypes="AA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1" y="274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401 0.54834 L -0.00091 0.00809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48" y="-270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00833E-6 L -0.13489 0.61587 " pathEditMode="relative" rAng="0" ptsTypes="AA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45" y="30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489 0.61587 L 0.00013 0.00948 " pathEditMode="relative" rAng="0" ptsTypes="AA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45" y="-30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76688E-6 L -0.12904 0.66374 " pathEditMode="relative" rAng="0" ptsTypes="AA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331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04 0.66374 L 0.00182 0.00439 " pathEditMode="relative" rAng="0" ptsTypes="AA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36" y="-329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64385E-6 L -0.13203 0.71023 " pathEditMode="relative" rAng="0" ptsTypes="AA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2" y="3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203 0.71023 L -0.00507 0.00301 " pathEditMode="relative" rAng="0" ptsTypes="AA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41" y="-35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2" grpId="0" animBg="1"/>
      <p:bldP spid="23" grpId="0" animBg="1"/>
      <p:bldP spid="27" grpId="0" animBg="1"/>
      <p:bldP spid="25" grpId="0" animBg="1"/>
      <p:bldP spid="26" grpId="0" animBg="1"/>
      <p:bldP spid="13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545" b="73576" l="15529" r="60157">
                        <a14:foregroundMark x1="50510" y1="55212" x2="50510" y2="55212"/>
                        <a14:backgroundMark x1="51451" y1="51515" x2="51451" y2="51515"/>
                        <a14:backgroundMark x1="49255" y1="52303" x2="49255" y2="52303"/>
                        <a14:backgroundMark x1="50902" y1="53515" x2="50902" y2="53515"/>
                        <a14:backgroundMark x1="51451" y1="49818" x2="51451" y2="49818"/>
                      </a14:backgroundRemoval>
                    </a14:imgEffect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8" t="52218" r="43918" b="28860"/>
          <a:stretch/>
        </p:blipFill>
        <p:spPr>
          <a:xfrm rot="5400000">
            <a:off x="8488476" y="2097597"/>
            <a:ext cx="4275786" cy="283767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970" b="98424" l="13569" r="61804"/>
                    </a14:imgEffect>
                    <a14:imgEffect>
                      <a14:colorTemperature colorTemp="7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74663" r="43256" b="4183"/>
          <a:stretch/>
        </p:blipFill>
        <p:spPr>
          <a:xfrm rot="5400000">
            <a:off x="-721095" y="1929686"/>
            <a:ext cx="4478170" cy="307238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16237" y="430927"/>
            <a:ext cx="3090930" cy="707886"/>
          </a:xfrm>
          <a:prstGeom prst="rect">
            <a:avLst/>
          </a:prstGeom>
          <a:solidFill>
            <a:srgbClr val="FEF144"/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FLORBAL</a:t>
            </a:r>
            <a:endParaRPr lang="cs-CZ" sz="4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02090" y="6073092"/>
            <a:ext cx="5227105" cy="369332"/>
          </a:xfrm>
          <a:prstGeom prst="rect">
            <a:avLst/>
          </a:prstGeom>
          <a:solidFill>
            <a:srgbClr val="99FFCC"/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KLIKNI NA KAŽDÝ MÍČEK A PAK NA OTAZNÍKY</a:t>
            </a:r>
            <a:endParaRPr lang="cs-CZ" b="1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121" b="40606" l="9333" r="294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08" t="26559" r="68236" b="57798"/>
          <a:stretch/>
        </p:blipFill>
        <p:spPr>
          <a:xfrm rot="5400000">
            <a:off x="5107858" y="2919251"/>
            <a:ext cx="1215568" cy="1194362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4963518" y="2791905"/>
            <a:ext cx="1463040" cy="132343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sz="8000" dirty="0" smtClean="0"/>
              <a:t>?</a:t>
            </a:r>
            <a:endParaRPr lang="cs-CZ" sz="8000" dirty="0"/>
          </a:p>
        </p:txBody>
      </p:sp>
      <p:sp>
        <p:nvSpPr>
          <p:cNvPr id="21" name="Obdélník 20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896893" y="461704"/>
            <a:ext cx="3938532" cy="646331"/>
          </a:xfrm>
          <a:prstGeom prst="rect">
            <a:avLst/>
          </a:prstGeom>
          <a:solidFill>
            <a:srgbClr val="99FFCC"/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KTERÝ HRÁČ MÁ VÍCE MÍČŮ? </a:t>
            </a:r>
          </a:p>
          <a:p>
            <a:pPr algn="ctr"/>
            <a:r>
              <a:rPr lang="cs-CZ" b="1" dirty="0" smtClean="0"/>
              <a:t>VLEVO NEBO VPRAVO?</a:t>
            </a:r>
            <a:endParaRPr lang="cs-CZ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121" b="40606" l="9333" r="294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08" t="26559" r="68236" b="57798"/>
          <a:stretch/>
        </p:blipFill>
        <p:spPr>
          <a:xfrm rot="5400000">
            <a:off x="4973520" y="1599196"/>
            <a:ext cx="1215568" cy="119436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061" b="41030" l="9020" r="29412">
                        <a14:foregroundMark x1="12627" y1="34485" x2="27765" y2="34000"/>
                        <a14:foregroundMark x1="19451" y1="40242" x2="19451" y2="28727"/>
                        <a14:foregroundMark x1="14196" y1="37879" x2="19216" y2="35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08" t="26559" r="68236" b="57798"/>
          <a:stretch/>
        </p:blipFill>
        <p:spPr>
          <a:xfrm rot="5400000">
            <a:off x="4973520" y="4593005"/>
            <a:ext cx="1215568" cy="119436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061" b="41576" l="9176" r="29412">
                        <a14:foregroundMark x1="12157" y1="34303" x2="27059" y2="34303"/>
                        <a14:foregroundMark x1="20078" y1="40364" x2="20314" y2="28545"/>
                        <a14:foregroundMark x1="14902" y1="38303" x2="20549" y2="372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08" t="26559" r="68236" b="57798"/>
          <a:stretch/>
        </p:blipFill>
        <p:spPr>
          <a:xfrm rot="5400000">
            <a:off x="5134755" y="2900005"/>
            <a:ext cx="1215568" cy="119436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011019" y="2908648"/>
            <a:ext cx="1463040" cy="132343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sz="8000" dirty="0" smtClean="0"/>
              <a:t>?</a:t>
            </a:r>
            <a:endParaRPr lang="cs-CZ" sz="80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182" b="41879" l="8863" r="31686">
                        <a14:foregroundMark x1="12941" y1="34848" x2="27216" y2="34667"/>
                        <a14:foregroundMark x1="20157" y1="40727" x2="19922" y2="28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08" t="26559" r="68236" b="57798"/>
          <a:stretch/>
        </p:blipFill>
        <p:spPr>
          <a:xfrm rot="5400000">
            <a:off x="5138479" y="2973186"/>
            <a:ext cx="1215568" cy="1194362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4963518" y="2962583"/>
            <a:ext cx="1463040" cy="132343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sz="8000" dirty="0" smtClean="0"/>
              <a:t>?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8509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73821E-6 L 0.47188 0.5201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94" y="25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5097E-6 L -0.3862 0.0922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10" y="4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59019E-7 L 0.36407 0.30851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03" y="15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6.75301E-7 L 0.27682 0.28192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41" y="140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96115E-6 L -0.30026 0.36055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13" y="180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  <p:bldP spid="4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Děti se procvičují v </a:t>
            </a:r>
            <a:r>
              <a:rPr lang="cs-CZ" dirty="0" err="1" smtClean="0"/>
              <a:t>předmatematických</a:t>
            </a:r>
            <a:r>
              <a:rPr lang="cs-CZ" dirty="0" smtClean="0"/>
              <a:t> dovednostech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Chápat základní číselné a matematické pojmy, elementární matematické souvislosti a dle potřeby je využívat</a:t>
            </a:r>
            <a:endParaRPr lang="cs-CZ" dirty="0"/>
          </a:p>
          <a:p>
            <a:r>
              <a:rPr lang="cs-CZ" dirty="0" smtClean="0"/>
              <a:t>Dítě porozumí pojmům : větší – menší</a:t>
            </a:r>
          </a:p>
          <a:p>
            <a:pPr marL="45720" indent="0">
              <a:buNone/>
            </a:pPr>
            <a:r>
              <a:rPr lang="cs-CZ" dirty="0" smtClean="0"/>
              <a:t>                                               pravolevá orientace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více – méně - stejně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Na snímku č. 1 </a:t>
            </a:r>
            <a:r>
              <a:rPr lang="cs-CZ" dirty="0" smtClean="0"/>
              <a:t>mají děti za úkol seřadit míče podle velikosti, kliknutím se míč zařadí do rámečku na správné místo – horní řádek od největšího do nejmenšího, dolní řádek od nemenšího do největšího</a:t>
            </a:r>
          </a:p>
          <a:p>
            <a:r>
              <a:rPr lang="cs-CZ" b="1" dirty="0"/>
              <a:t>Na snímku č</a:t>
            </a:r>
            <a:r>
              <a:rPr lang="cs-CZ" b="1" dirty="0" smtClean="0"/>
              <a:t>. 2 </a:t>
            </a:r>
            <a:r>
              <a:rPr lang="cs-CZ" dirty="0" smtClean="0"/>
              <a:t>kliknutím na míč se zařadí do správné branky, úkolem dětí je každý druh míčů napočítat – kliknutím na otazník se odkryje číslo</a:t>
            </a:r>
          </a:p>
          <a:p>
            <a:r>
              <a:rPr lang="cs-CZ" b="1" dirty="0"/>
              <a:t>Na snímku č. </a:t>
            </a:r>
            <a:r>
              <a:rPr lang="cs-CZ" b="1" dirty="0" smtClean="0"/>
              <a:t>3 </a:t>
            </a:r>
            <a:r>
              <a:rPr lang="cs-CZ" dirty="0" smtClean="0"/>
              <a:t>kliknutím na míče se objevuje číselná řada od 1 – 7, druhým úkolem je klikat na zelený čtverec, kde se objeví číslo určující počet míčů, které se mají vrátit zpět do horní řady, je nutné děti upozornit, že správný počet tvoří v horní řadě – přičítají do určeného počtu</a:t>
            </a:r>
          </a:p>
          <a:p>
            <a:r>
              <a:rPr lang="cs-CZ" b="1" dirty="0"/>
              <a:t>Na snímku č. </a:t>
            </a:r>
            <a:r>
              <a:rPr lang="cs-CZ" b="1" dirty="0" smtClean="0"/>
              <a:t>4 </a:t>
            </a:r>
            <a:r>
              <a:rPr lang="cs-CZ" dirty="0"/>
              <a:t>ú</a:t>
            </a:r>
            <a:r>
              <a:rPr lang="cs-CZ" dirty="0" smtClean="0"/>
              <a:t>kolem dětí je klikat na míčky, které se automaticky přiřadí k modrému nebo zelen</a:t>
            </a:r>
            <a:r>
              <a:rPr lang="cs-CZ" dirty="0"/>
              <a:t>é</a:t>
            </a:r>
            <a:r>
              <a:rPr lang="cs-CZ" dirty="0" smtClean="0"/>
              <a:t>mu hráči – pracujeme s pojmy více – méně – stejně, klikáním na otazníky a se objevují nové míče, které se kliknutím na ně, opět přiřadí	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Orázky</a:t>
            </a:r>
            <a:r>
              <a:rPr lang="cs-CZ" dirty="0" smtClean="0"/>
              <a:t> i jiných míčových her – počty hráčů, pojmenování</a:t>
            </a:r>
          </a:p>
          <a:p>
            <a:r>
              <a:rPr lang="cs-CZ" dirty="0" smtClean="0"/>
              <a:t>Střílení na bránu, házení do koše – stolní hry</a:t>
            </a:r>
          </a:p>
          <a:p>
            <a:r>
              <a:rPr lang="cs-CZ" dirty="0" smtClean="0"/>
              <a:t>Využití v TV – střílení na bránu, počítání gólů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Rozumět a používat základní pojmy označující množství, velikost</a:t>
            </a:r>
          </a:p>
          <a:p>
            <a:r>
              <a:rPr lang="cs-CZ" dirty="0" smtClean="0"/>
              <a:t>Porovnat a uspořádat předměty dle stanoveného pravidla např. 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od největšího k nejmenšímu a opačně, třídit podle jednoho kritéria, podle dané strany, počtu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568</Words>
  <Application>Microsoft Office PowerPoint</Application>
  <PresentationFormat>Vlastní</PresentationFormat>
  <Paragraphs>102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VESELÉ SPORTOVNÍ POČÍTÁNÍ 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2015-05-06T09:20:09Z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