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2" r:id="rId4"/>
    <p:sldId id="285" r:id="rId5"/>
    <p:sldId id="286" r:id="rId6"/>
    <p:sldId id="287" r:id="rId7"/>
    <p:sldId id="288" r:id="rId8"/>
    <p:sldId id="289" r:id="rId9"/>
    <p:sldId id="283" r:id="rId10"/>
    <p:sldId id="290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E7FF"/>
    <a:srgbClr val="FFFFFF"/>
    <a:srgbClr val="FFE7E7"/>
    <a:srgbClr val="FFECE7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1" d="100"/>
          <a:sy n="81" d="100"/>
        </p:scale>
        <p:origin x="-576" y="-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6. 5. 2015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6. 5. 2015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comments" Target="../comments/comment1.xml"/><Relationship Id="rId5" Type="http://schemas.openxmlformats.org/officeDocument/2006/relationships/image" Target="../media/image6.jpeg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microsoft.com/office/2007/relationships/hdphoto" Target="../media/hdphoto1.wdp"/><Relationship Id="rId7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5.png"/><Relationship Id="rId5" Type="http://schemas.openxmlformats.org/officeDocument/2006/relationships/image" Target="../media/image12.png"/><Relationship Id="rId10" Type="http://schemas.microsoft.com/office/2007/relationships/hdphoto" Target="../media/hdphoto5.wdp"/><Relationship Id="rId4" Type="http://schemas.openxmlformats.org/officeDocument/2006/relationships/image" Target="../media/image11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microsoft.com/office/2007/relationships/hdphoto" Target="../media/hdphoto1.wdp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21.png"/><Relationship Id="rId5" Type="http://schemas.openxmlformats.org/officeDocument/2006/relationships/image" Target="../media/image18.png"/><Relationship Id="rId10" Type="http://schemas.microsoft.com/office/2007/relationships/hdphoto" Target="../media/hdphoto7.wdp"/><Relationship Id="rId4" Type="http://schemas.openxmlformats.org/officeDocument/2006/relationships/image" Target="../media/image17.png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LYŽOVÁNÍ</a:t>
            </a:r>
            <a:endParaRPr lang="cs-CZ" b="1" i="0" u="sng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0570" y="2755129"/>
            <a:ext cx="9601200" cy="914400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000" b="1" i="0" u="sng" baseline="0" dirty="0" smtClean="0"/>
              <a:t>Jazyk a řeč</a:t>
            </a:r>
            <a:endParaRPr lang="cs-CZ" sz="4000" b="1" i="0" u="sng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36000" l="2902" r="38431">
                        <a14:foregroundMark x1="4235" y1="17818" x2="4235" y2="17818"/>
                        <a14:foregroundMark x1="4471" y1="21212" x2="4471" y2="21212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03" r="61281" b="63761"/>
          <a:stretch/>
        </p:blipFill>
        <p:spPr>
          <a:xfrm>
            <a:off x="612312" y="1016997"/>
            <a:ext cx="4088642" cy="53838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364" b="67636" l="43059" r="58667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151" t="52308" r="39382" b="31453"/>
          <a:stretch/>
        </p:blipFill>
        <p:spPr>
          <a:xfrm>
            <a:off x="7702425" y="2365961"/>
            <a:ext cx="1776426" cy="19177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555" t="1364" r="7084" b="86670"/>
          <a:stretch/>
        </p:blipFill>
        <p:spPr>
          <a:xfrm>
            <a:off x="9806809" y="4611930"/>
            <a:ext cx="2385191" cy="201160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540" t="36537" r="36727" b="51264"/>
          <a:stretch/>
        </p:blipFill>
        <p:spPr>
          <a:xfrm>
            <a:off x="7513558" y="4755343"/>
            <a:ext cx="2618394" cy="16712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4900" b="38625" l="6153" r="41364">
                        <a14:foregroundMark x1="20830" y1="19370" x2="18087" y2="21318"/>
                        <a14:foregroundMark x1="18310" y1="22579" x2="22313" y2="24699"/>
                        <a14:foregroundMark x1="26686" y1="21318" x2="26686" y2="21318"/>
                        <a14:foregroundMark x1="25204" y1="23095" x2="25204" y2="23095"/>
                        <a14:foregroundMark x1="26093" y1="22235" x2="26093" y2="22235"/>
                        <a14:foregroundMark x1="10823" y1="23095" x2="14752" y2="24986"/>
                        <a14:foregroundMark x1="14752" y1="24986" x2="14159" y2="28424"/>
                        <a14:foregroundMark x1="18087" y1="30831" x2="25056" y2="28596"/>
                        <a14:foregroundMark x1="34618" y1="30029" x2="34025" y2="22751"/>
                        <a14:foregroundMark x1="24611" y1="30487" x2="24611" y2="30487"/>
                        <a14:foregroundMark x1="25426" y1="31633" x2="25426" y2="31633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35" t="15042" r="59513" b="60000"/>
          <a:stretch/>
        </p:blipFill>
        <p:spPr>
          <a:xfrm>
            <a:off x="9856859" y="2365961"/>
            <a:ext cx="1957755" cy="1809064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9249508" y="0"/>
            <a:ext cx="2942491" cy="1465385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79" b="51576" l="63216" r="90902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278" t="2050" r="8633" b="48035"/>
          <a:stretch/>
        </p:blipFill>
        <p:spPr>
          <a:xfrm rot="16380342">
            <a:off x="8568410" y="-1074701"/>
            <a:ext cx="1820880" cy="418734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12312" y="501859"/>
            <a:ext cx="3282461" cy="461665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SJEZDOVÉ LYŽOVÁNÍ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36369" y="82062"/>
            <a:ext cx="2403231" cy="996461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42646" y="5269614"/>
            <a:ext cx="7326923" cy="133047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9091" b="91576" l="82353" r="98275">
                        <a14:foregroundMark x1="92157" y1="87636" x2="92157" y2="87636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2961" t="49014" b="7692"/>
          <a:stretch/>
        </p:blipFill>
        <p:spPr>
          <a:xfrm rot="5783158">
            <a:off x="7919899" y="-1531175"/>
            <a:ext cx="1649341" cy="54234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2485" b="93455" l="71059" r="83608"/>
                    </a14:imgEffect>
                    <a14:imgEffect>
                      <a14:sharpenSoften amount="25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237" t="82029" r="16596" b="6154"/>
          <a:stretch/>
        </p:blipFill>
        <p:spPr>
          <a:xfrm>
            <a:off x="9140818" y="1336431"/>
            <a:ext cx="2552550" cy="32082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5818" b="47485" l="38235" r="60745"/>
                    </a14:imgEffect>
                    <a14:imgEffect>
                      <a14:sharpenSoften amount="25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540" t="36537" r="36727" b="51264"/>
          <a:stretch/>
        </p:blipFill>
        <p:spPr>
          <a:xfrm>
            <a:off x="9107896" y="4808496"/>
            <a:ext cx="2618394" cy="16712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8182" b="45697" l="28471" r="49569"/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547" t="26325" r="47788" b="54188"/>
          <a:stretch/>
        </p:blipFill>
        <p:spPr>
          <a:xfrm>
            <a:off x="6891091" y="1820987"/>
            <a:ext cx="2190006" cy="22391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6061" b="96000" l="14510" r="40863">
                        <a14:foregroundMark x1="19137" y1="92364" x2="23137" y2="91818"/>
                        <a14:foregroundMark x1="23451" y1="91697" x2="27843" y2="92545"/>
                        <a14:foregroundMark x1="18745" y1="88909" x2="18745" y2="88909"/>
                        <a14:foregroundMark x1="21176" y1="88545" x2="21176" y2="88545"/>
                        <a14:foregroundMark x1="22902" y1="88000" x2="22902" y2="88000"/>
                        <a14:foregroundMark x1="24627" y1="87636" x2="24627" y2="87636"/>
                        <a14:foregroundMark x1="25961" y1="87152" x2="25961" y2="87152"/>
                        <a14:foregroundMark x1="26353" y1="88606" x2="26353" y2="88606"/>
                        <a14:foregroundMark x1="25882" y1="89273" x2="25882" y2="89273"/>
                        <a14:foregroundMark x1="32078" y1="82606" x2="32078" y2="82606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711" t="78077" r="59733" b="4238"/>
          <a:stretch/>
        </p:blipFill>
        <p:spPr>
          <a:xfrm rot="5570692">
            <a:off x="6972300" y="4179819"/>
            <a:ext cx="2119028" cy="19749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6000" b="62182" l="392" r="29961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385" r="67476" b="36410"/>
          <a:stretch/>
        </p:blipFill>
        <p:spPr>
          <a:xfrm>
            <a:off x="597877" y="726758"/>
            <a:ext cx="5463221" cy="613124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86862" y="480644"/>
            <a:ext cx="3376246" cy="461665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BĚŽECKÉ LYŽOVÁNÍ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5118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42646" y="5269614"/>
            <a:ext cx="7326923" cy="133047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9758" b="99273" l="471" r="34039">
                        <a14:foregroundMark x1="17490" y1="92606" x2="17490" y2="92606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7521" r="64821"/>
          <a:stretch/>
        </p:blipFill>
        <p:spPr>
          <a:xfrm>
            <a:off x="480646" y="826556"/>
            <a:ext cx="5111796" cy="61075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2970" b="86182" l="38275" r="7702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718" t="63958" r="23012" b="13461"/>
          <a:stretch/>
        </p:blipFill>
        <p:spPr>
          <a:xfrm>
            <a:off x="8200904" y="2696308"/>
            <a:ext cx="3540370" cy="270333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182" b="46576" l="39451" r="58902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767" t="37463" r="41519" b="53210"/>
          <a:stretch/>
        </p:blipFill>
        <p:spPr>
          <a:xfrm>
            <a:off x="9627948" y="5269453"/>
            <a:ext cx="1981201" cy="127781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8298" l="610" r="100000">
                        <a14:foregroundMark x1="49593" y1="41915" x2="49593" y2="41915"/>
                        <a14:foregroundMark x1="60976" y1="50851" x2="60976" y2="50851"/>
                        <a14:foregroundMark x1="9350" y1="70000" x2="9350" y2="70000"/>
                        <a14:foregroundMark x1="13415" y1="73617" x2="13415" y2="73617"/>
                        <a14:foregroundMark x1="13415" y1="73617" x2="63211" y2="49574"/>
                        <a14:foregroundMark x1="50000" y1="43617" x2="9350" y2="67660"/>
                        <a14:foregroundMark x1="51220" y1="66383" x2="51220" y2="66383"/>
                        <a14:foregroundMark x1="74187" y1="17234" x2="66057" y2="26809"/>
                        <a14:foregroundMark x1="74187" y1="19787" x2="88415" y2="37660"/>
                        <a14:foregroundMark x1="76423" y1="14255" x2="76423" y2="14255"/>
                        <a14:foregroundMark x1="78659" y1="16170" x2="94106" y2="406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0831" y="739874"/>
            <a:ext cx="2045965" cy="195643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685" b="89831" l="1974" r="941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33132">
            <a:off x="5083360" y="4044830"/>
            <a:ext cx="3619577" cy="1475701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9249508" y="0"/>
            <a:ext cx="2942491" cy="1465385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364" b="32727" l="43373" r="64706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257" t="15897" r="34957" b="65983"/>
          <a:stretch/>
        </p:blipFill>
        <p:spPr>
          <a:xfrm>
            <a:off x="9627948" y="685551"/>
            <a:ext cx="2113326" cy="217487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26122" y="316523"/>
            <a:ext cx="2907323" cy="461665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SNOWBOARDISTA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35322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Výbuch 2 39"/>
          <p:cNvSpPr/>
          <p:nvPr/>
        </p:nvSpPr>
        <p:spPr>
          <a:xfrm>
            <a:off x="10917279" y="4307895"/>
            <a:ext cx="751022" cy="674531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10835425" y="42682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buch 2 38"/>
          <p:cNvSpPr/>
          <p:nvPr/>
        </p:nvSpPr>
        <p:spPr>
          <a:xfrm>
            <a:off x="9763461" y="4356159"/>
            <a:ext cx="751022" cy="674531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buch 2 37"/>
          <p:cNvSpPr/>
          <p:nvPr/>
        </p:nvSpPr>
        <p:spPr>
          <a:xfrm>
            <a:off x="8575058" y="4381790"/>
            <a:ext cx="751022" cy="674531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42646" y="5269614"/>
            <a:ext cx="7326923" cy="133047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E7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CC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00" b="99239" l="647" r="99784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563" y="650383"/>
            <a:ext cx="4836006" cy="547698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6400798" y="3388875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1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11" name="Ovál 10"/>
          <p:cNvSpPr/>
          <p:nvPr/>
        </p:nvSpPr>
        <p:spPr>
          <a:xfrm>
            <a:off x="6324600" y="4357406"/>
            <a:ext cx="832338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432429" y="4323056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385537" y="3408502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2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69569" y="3441174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3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41878" y="3408502"/>
            <a:ext cx="7502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741878" y="3441174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21" name="Obdélník 20"/>
          <p:cNvSpPr/>
          <p:nvPr/>
        </p:nvSpPr>
        <p:spPr>
          <a:xfrm>
            <a:off x="10984853" y="3441174"/>
            <a:ext cx="6158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5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9478851" y="0"/>
            <a:ext cx="2713149" cy="139504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6289430" y="423425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385537" y="42682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8527792" y="42682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9681772" y="426185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7231649" y="887214"/>
            <a:ext cx="2965938" cy="1015663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LYŽAŘ</a:t>
            </a:r>
            <a:endParaRPr lang="cs-CZ" sz="6000" b="1" dirty="0"/>
          </a:p>
        </p:txBody>
      </p:sp>
      <p:sp>
        <p:nvSpPr>
          <p:cNvPr id="29" name="Obdélník 28"/>
          <p:cNvSpPr/>
          <p:nvPr/>
        </p:nvSpPr>
        <p:spPr>
          <a:xfrm>
            <a:off x="5931877" y="4116388"/>
            <a:ext cx="6037385" cy="1153226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55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0"/>
                            </p:stCondLst>
                            <p:childTnLst>
                              <p:par>
                                <p:cTn id="8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6" grpId="0" animBg="1"/>
      <p:bldP spid="30" grpId="0" animBg="1"/>
      <p:bldP spid="32" grpId="0" animBg="1"/>
      <p:bldP spid="33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Výbuch 1 26"/>
          <p:cNvSpPr/>
          <p:nvPr/>
        </p:nvSpPr>
        <p:spPr>
          <a:xfrm>
            <a:off x="10545650" y="4342376"/>
            <a:ext cx="715108" cy="616320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779477" y="4051206"/>
            <a:ext cx="5720861" cy="1118671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42646" y="5269614"/>
            <a:ext cx="7326923" cy="133047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71748" y1="31277" x2="71748" y2="31277"/>
                        <a14:foregroundMark x1="71951" y1="16170" x2="67683" y2="23404"/>
                        <a14:foregroundMark x1="72358" y1="15532" x2="87195" y2="36596"/>
                        <a14:foregroundMark x1="67683" y1="21702" x2="67683" y2="21064"/>
                        <a14:foregroundMark x1="66463" y1="21915" x2="64431" y2="29362"/>
                        <a14:foregroundMark x1="64228" y1="29362" x2="69512" y2="28085"/>
                        <a14:foregroundMark x1="63618" y1="32128" x2="73984" y2="25319"/>
                        <a14:foregroundMark x1="63618" y1="32553" x2="64431" y2="35745"/>
                        <a14:foregroundMark x1="64228" y1="36596" x2="64228" y2="36596"/>
                        <a14:foregroundMark x1="64431" y1="37021" x2="73374" y2="46170"/>
                        <a14:foregroundMark x1="73984" y1="45745" x2="88618" y2="37021"/>
                        <a14:foregroundMark x1="6911" y1="70213" x2="51220" y2="39362"/>
                        <a14:foregroundMark x1="7927" y1="71489" x2="7927" y2="71489"/>
                        <a14:foregroundMark x1="8740" y1="73830" x2="8740" y2="73830"/>
                        <a14:foregroundMark x1="10163" y1="74681" x2="10163" y2="74681"/>
                        <a14:foregroundMark x1="11789" y1="74681" x2="11789" y2="74681"/>
                        <a14:foregroundMark x1="13008" y1="74043" x2="33943" y2="62340"/>
                        <a14:foregroundMark x1="34553" y1="64255" x2="61789" y2="50638"/>
                        <a14:foregroundMark x1="52439" y1="40000" x2="51220" y2="41277"/>
                        <a14:foregroundMark x1="53049" y1="41702" x2="55894" y2="41277"/>
                        <a14:foregroundMark x1="54065" y1="42128" x2="62398" y2="49362"/>
                        <a14:foregroundMark x1="47561" y1="70213" x2="47561" y2="70213"/>
                        <a14:foregroundMark x1="49593" y1="67660" x2="49593" y2="67660"/>
                        <a14:foregroundMark x1="49797" y1="66170" x2="49797" y2="66170"/>
                        <a14:foregroundMark x1="51829" y1="66809" x2="51829" y2="65319"/>
                        <a14:foregroundMark x1="77033" y1="14468" x2="77033" y2="14468"/>
                        <a14:foregroundMark x1="84350" y1="25745" x2="84350" y2="25745"/>
                        <a14:foregroundMark x1="94512" y1="41702" x2="94512" y2="41702"/>
                        <a14:foregroundMark x1="77846" y1="14894" x2="84959" y2="23617"/>
                        <a14:foregroundMark x1="84350" y1="25957" x2="94309" y2="393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630" y="1083694"/>
            <a:ext cx="4377477" cy="4185920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9385066" y="-6110"/>
            <a:ext cx="2806934" cy="1306875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955321" y="3388875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1 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462" y="3429451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2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17876" y="3388875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3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385066" y="3388875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4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533927" y="3343320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5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13" name="Ovál 12"/>
          <p:cNvSpPr/>
          <p:nvPr/>
        </p:nvSpPr>
        <p:spPr>
          <a:xfrm>
            <a:off x="7045569" y="4218489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170984" y="4218489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908430" y="4254536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9385066" y="4218489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849814" y="415728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986954" y="415334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8112368" y="416901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9326451" y="415334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428420" y="415728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236676" y="1056002"/>
            <a:ext cx="4543434" cy="1015663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RUKAVICE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124107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Výbuch 1 27"/>
          <p:cNvSpPr/>
          <p:nvPr/>
        </p:nvSpPr>
        <p:spPr>
          <a:xfrm>
            <a:off x="10453681" y="4212248"/>
            <a:ext cx="645513" cy="700895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buch 1 26"/>
          <p:cNvSpPr/>
          <p:nvPr/>
        </p:nvSpPr>
        <p:spPr>
          <a:xfrm>
            <a:off x="9419864" y="4249161"/>
            <a:ext cx="586526" cy="670536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buch 1 25"/>
          <p:cNvSpPr/>
          <p:nvPr/>
        </p:nvSpPr>
        <p:spPr>
          <a:xfrm>
            <a:off x="8264767" y="4241169"/>
            <a:ext cx="645513" cy="700895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83322" y="5269614"/>
            <a:ext cx="7326923" cy="133047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70" b="28788" l="57569" r="97333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858" b="69743"/>
          <a:stretch/>
        </p:blipFill>
        <p:spPr>
          <a:xfrm rot="5400000">
            <a:off x="507156" y="1464114"/>
            <a:ext cx="4375196" cy="3970869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9249508" y="0"/>
            <a:ext cx="2942491" cy="1465385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73969" y="3895218"/>
            <a:ext cx="5826369" cy="1227767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908430" y="4166696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010399" y="4150064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389077" y="3541275"/>
            <a:ext cx="7033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43246" y="3187332"/>
            <a:ext cx="5275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45215" y="3165231"/>
            <a:ext cx="5275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2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258907" y="3187332"/>
            <a:ext cx="5275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9478851" y="3187332"/>
            <a:ext cx="5275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0571656" y="3187332"/>
            <a:ext cx="5275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5</a:t>
            </a:r>
          </a:p>
        </p:txBody>
      </p:sp>
      <p:sp>
        <p:nvSpPr>
          <p:cNvPr id="21" name="Ovál 20"/>
          <p:cNvSpPr/>
          <p:nvPr/>
        </p:nvSpPr>
        <p:spPr>
          <a:xfrm>
            <a:off x="5849815" y="408886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951784" y="41054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8130323" y="41075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9285420" y="41054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0378225" y="408659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7019191" y="1300766"/>
            <a:ext cx="3006970" cy="1015663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HELMA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749038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0"/>
                            </p:stCondLst>
                            <p:childTnLst>
                              <p:par>
                                <p:cTn id="8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Výbuch 1 23"/>
          <p:cNvSpPr/>
          <p:nvPr/>
        </p:nvSpPr>
        <p:spPr>
          <a:xfrm>
            <a:off x="10564638" y="4224003"/>
            <a:ext cx="663512" cy="64412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buch 1 22"/>
          <p:cNvSpPr/>
          <p:nvPr/>
        </p:nvSpPr>
        <p:spPr>
          <a:xfrm>
            <a:off x="9478851" y="4261662"/>
            <a:ext cx="663512" cy="64412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buch 1 21"/>
          <p:cNvSpPr/>
          <p:nvPr/>
        </p:nvSpPr>
        <p:spPr>
          <a:xfrm>
            <a:off x="8366766" y="4215306"/>
            <a:ext cx="663512" cy="64412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333" b="46000" l="17569" r="42118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81" t="12137" r="56637" b="54017"/>
          <a:stretch/>
        </p:blipFill>
        <p:spPr>
          <a:xfrm rot="5400000">
            <a:off x="1922600" y="1616315"/>
            <a:ext cx="2289788" cy="3875027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9249508" y="0"/>
            <a:ext cx="2942491" cy="1465385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79477" y="3947956"/>
            <a:ext cx="5720861" cy="1242230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027973" y="4166696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162799" y="4166696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155771" y="3240070"/>
            <a:ext cx="5415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90597" y="3281984"/>
            <a:ext cx="5415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2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369120" y="3281984"/>
            <a:ext cx="5415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3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9478851" y="3240070"/>
            <a:ext cx="5415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0564638" y="3240070"/>
            <a:ext cx="5415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5</a:t>
            </a:r>
          </a:p>
        </p:txBody>
      </p:sp>
      <p:sp>
        <p:nvSpPr>
          <p:cNvPr id="17" name="Ovál 16"/>
          <p:cNvSpPr/>
          <p:nvPr/>
        </p:nvSpPr>
        <p:spPr>
          <a:xfrm>
            <a:off x="5969357" y="408886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104184" y="409977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9320549" y="412652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241322" y="41054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0439194" y="408016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7162799" y="1907959"/>
            <a:ext cx="3101664" cy="1015663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BRÝLE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0"/>
                            </p:stCondLst>
                            <p:childTnLst>
                              <p:par>
                                <p:cTn id="8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Výbuch 1 23"/>
          <p:cNvSpPr/>
          <p:nvPr/>
        </p:nvSpPr>
        <p:spPr>
          <a:xfrm>
            <a:off x="7214934" y="4216636"/>
            <a:ext cx="720969" cy="64412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118218" y="41054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buch 1 24"/>
          <p:cNvSpPr/>
          <p:nvPr/>
        </p:nvSpPr>
        <p:spPr>
          <a:xfrm>
            <a:off x="8344187" y="4254224"/>
            <a:ext cx="720969" cy="64412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buch 1 25"/>
          <p:cNvSpPr/>
          <p:nvPr/>
        </p:nvSpPr>
        <p:spPr>
          <a:xfrm>
            <a:off x="9478851" y="4254224"/>
            <a:ext cx="720969" cy="64412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buch 1 26"/>
          <p:cNvSpPr/>
          <p:nvPr/>
        </p:nvSpPr>
        <p:spPr>
          <a:xfrm>
            <a:off x="10571655" y="4240635"/>
            <a:ext cx="720969" cy="64412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249508" y="0"/>
            <a:ext cx="2942491" cy="1465385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59877" y="5190186"/>
            <a:ext cx="7990185" cy="14450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27973" y="4166696"/>
            <a:ext cx="797170" cy="792000"/>
          </a:xfrm>
          <a:prstGeom prst="ellipse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213229" y="3189246"/>
            <a:ext cx="386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43269" y="3172452"/>
            <a:ext cx="386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542573" y="3172452"/>
            <a:ext cx="386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3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9556124" y="3172452"/>
            <a:ext cx="386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4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0641993" y="3172452"/>
            <a:ext cx="3868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5</a:t>
            </a:r>
          </a:p>
        </p:txBody>
      </p:sp>
      <p:sp>
        <p:nvSpPr>
          <p:cNvPr id="19" name="Ovál 18"/>
          <p:cNvSpPr/>
          <p:nvPr/>
        </p:nvSpPr>
        <p:spPr>
          <a:xfrm>
            <a:off x="5969358" y="41054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247471" y="410549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9397862" y="408886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0474939" y="408886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79477" y="3880338"/>
            <a:ext cx="5720861" cy="1309848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7442874" y="1300765"/>
            <a:ext cx="2438400" cy="1015663"/>
          </a:xfrm>
          <a:prstGeom prst="rect">
            <a:avLst/>
          </a:prstGeom>
          <a:noFill/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MÍČ</a:t>
            </a:r>
            <a:endParaRPr lang="cs-CZ" sz="6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273" b="40121" l="5412" r="40706">
                        <a14:foregroundMark x1="14275" y1="18848" x2="14275" y2="18848"/>
                        <a14:foregroundMark x1="19529" y1="17455" x2="19529" y2="17455"/>
                        <a14:foregroundMark x1="25098" y1="17333" x2="25098" y2="17333"/>
                        <a14:foregroundMark x1="29569" y1="18727" x2="29569" y2="18727"/>
                        <a14:foregroundMark x1="32392" y1="20848" x2="32392" y2="20848"/>
                        <a14:foregroundMark x1="35137" y1="23394" x2="35137" y2="23394"/>
                        <a14:foregroundMark x1="36000" y1="25818" x2="36000" y2="25818"/>
                        <a14:foregroundMark x1="36157" y1="28970" x2="36157" y2="28970"/>
                        <a14:foregroundMark x1="34980" y1="31879" x2="34980" y2="31879"/>
                        <a14:foregroundMark x1="31765" y1="34242" x2="31765" y2="34242"/>
                        <a14:foregroundMark x1="25098" y1="36485" x2="25098" y2="36485"/>
                        <a14:foregroundMark x1="19294" y1="36545" x2="19294" y2="36545"/>
                        <a14:foregroundMark x1="15686" y1="35333" x2="15686" y2="35333"/>
                        <a14:foregroundMark x1="12627" y1="33515" x2="12627" y2="33515"/>
                        <a14:foregroundMark x1="10667" y1="31515" x2="10667" y2="31515"/>
                        <a14:foregroundMark x1="9412" y1="28727" x2="9412" y2="28727"/>
                        <a14:foregroundMark x1="9412" y1="25636" x2="9412" y2="25636"/>
                        <a14:foregroundMark x1="10039" y1="23273" x2="10039" y2="23273"/>
                        <a14:foregroundMark x1="11922" y1="20788" x2="11922" y2="20788"/>
                        <a14:foregroundMark x1="19294" y1="20848" x2="19294" y2="20848"/>
                        <a14:foregroundMark x1="19294" y1="20848" x2="20078" y2="23273"/>
                        <a14:foregroundMark x1="18510" y1="20303" x2="18275" y2="23273"/>
                        <a14:foregroundMark x1="18902" y1="23758" x2="23922" y2="25152"/>
                        <a14:foregroundMark x1="26039" y1="24667" x2="29961" y2="22182"/>
                        <a14:foregroundMark x1="26275" y1="21758" x2="26275" y2="21758"/>
                        <a14:foregroundMark x1="26275" y1="21455" x2="26275" y2="21455"/>
                        <a14:foregroundMark x1="10667" y1="23273" x2="10667" y2="23273"/>
                        <a14:foregroundMark x1="9882" y1="23273" x2="13569" y2="23818"/>
                        <a14:foregroundMark x1="13569" y1="23818" x2="15137" y2="26303"/>
                        <a14:foregroundMark x1="9882" y1="26061" x2="10118" y2="29879"/>
                        <a14:foregroundMark x1="18588" y1="30424" x2="24549" y2="28545"/>
                        <a14:foregroundMark x1="17804" y1="30788" x2="16863" y2="31758"/>
                        <a14:foregroundMark x1="33647" y1="23333" x2="33647" y2="23333"/>
                        <a14:foregroundMark x1="33647" y1="23333" x2="31843" y2="27636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14" t="13162" r="58627" b="59317"/>
          <a:stretch/>
        </p:blipFill>
        <p:spPr>
          <a:xfrm>
            <a:off x="844060" y="1300766"/>
            <a:ext cx="3950677" cy="3902203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8475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0"/>
                            </p:stCondLst>
                            <p:childTnLst>
                              <p:par>
                                <p:cTn id="8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50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6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20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 </a:t>
            </a:r>
            <a:r>
              <a:rPr lang="cs-CZ" sz="3600" b="1" dirty="0" smtClean="0"/>
              <a:t>JAZYK A ŘEČ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rozhodují, co patří k danému sportu a co ne</a:t>
            </a:r>
          </a:p>
          <a:p>
            <a:r>
              <a:rPr lang="cs-CZ" dirty="0" smtClean="0"/>
              <a:t>Určují počet slabik – rozklad slov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Vést rozhovor, formulovat otázky, odpovídat a slovně reagovat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b="1" dirty="0" smtClean="0"/>
              <a:t>Strany č. 1, 2, 3 </a:t>
            </a:r>
            <a:r>
              <a:rPr lang="cs-CZ" dirty="0" smtClean="0"/>
              <a:t>úkolem dětí je pojmenovat druh lyžařského sportu,  určit klikem,  co do sportu patří a nepatří se slovním doprovodem</a:t>
            </a:r>
          </a:p>
          <a:p>
            <a:r>
              <a:rPr lang="cs-CZ" b="1" dirty="0" smtClean="0"/>
              <a:t>Strany </a:t>
            </a:r>
            <a:r>
              <a:rPr lang="cs-CZ" b="1" dirty="0"/>
              <a:t>č</a:t>
            </a:r>
            <a:r>
              <a:rPr lang="cs-CZ" b="1" dirty="0" smtClean="0"/>
              <a:t>. 4 – 9 </a:t>
            </a:r>
            <a:r>
              <a:rPr lang="cs-CZ" dirty="0" smtClean="0"/>
              <a:t>úkolem dětí je slovo poznat, vytleskat , klikáním na puntíky, zjistit správnost svého rozhodnutí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Kresba zimních sportů</a:t>
            </a:r>
          </a:p>
          <a:p>
            <a:r>
              <a:rPr lang="cs-CZ" dirty="0" err="1" smtClean="0"/>
              <a:t>Kimovy</a:t>
            </a:r>
            <a:r>
              <a:rPr lang="cs-CZ" dirty="0" smtClean="0"/>
              <a:t> hry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Pojmenovat věci a jevy ve svém okolí</a:t>
            </a:r>
          </a:p>
          <a:p>
            <a:r>
              <a:rPr lang="cs-CZ" dirty="0" smtClean="0"/>
              <a:t>Používat jednoduchá souvětí, vyjádřit myšlenku, nápad, mínění, situaci, událost</a:t>
            </a:r>
          </a:p>
          <a:p>
            <a:r>
              <a:rPr lang="cs-CZ" dirty="0" smtClean="0"/>
              <a:t>Rozklad slov na slabiky, je možné využít i první a poslední </a:t>
            </a:r>
            <a:r>
              <a:rPr lang="cs-CZ" smtClean="0"/>
              <a:t>hlásku ve </a:t>
            </a:r>
            <a:r>
              <a:rPr lang="cs-CZ" dirty="0" smtClean="0"/>
              <a:t>slově </a:t>
            </a:r>
          </a:p>
          <a:p>
            <a:r>
              <a:rPr lang="cs-CZ" dirty="0" smtClean="0"/>
              <a:t>Nebo rozlišit krátké a dlouhé samohlásky ve slově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420</Words>
  <Application>Microsoft Office PowerPoint</Application>
  <PresentationFormat>Vlastní</PresentationFormat>
  <Paragraphs>99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LYŽOVÁNÍ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2015-05-06T09:39:43Z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