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wdp" ContentType="image/vnd.ms-photo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omments/comment1.xml" ContentType="application/vnd.openxmlformats-officedocument.presentationml.comment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6"/>
  </p:notesMasterIdLst>
  <p:handoutMasterIdLst>
    <p:handoutMasterId r:id="rId17"/>
  </p:handoutMasterIdLst>
  <p:sldIdLst>
    <p:sldId id="272" r:id="rId3"/>
    <p:sldId id="290" r:id="rId4"/>
    <p:sldId id="282" r:id="rId5"/>
    <p:sldId id="284" r:id="rId6"/>
    <p:sldId id="285" r:id="rId7"/>
    <p:sldId id="287" r:id="rId8"/>
    <p:sldId id="275" r:id="rId9"/>
    <p:sldId id="276" r:id="rId10"/>
    <p:sldId id="277" r:id="rId11"/>
    <p:sldId id="278" r:id="rId12"/>
    <p:sldId id="279" r:id="rId13"/>
    <p:sldId id="280" r:id="rId14"/>
    <p:sldId id="281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2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EF144"/>
    <a:srgbClr val="66FFFF"/>
    <a:srgbClr val="FFFAEB"/>
    <a:srgbClr val="FFFDF7"/>
    <a:srgbClr val="FFFDFB"/>
    <a:srgbClr val="FFF9F3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>
        <p:scale>
          <a:sx n="78" d="100"/>
          <a:sy n="78" d="100"/>
        </p:scale>
        <p:origin x="-120" y="-72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commentAuthors" Target="commentAuthors.xml"/><Relationship Id="rId3" Type="http://schemas.openxmlformats.org/officeDocument/2006/relationships/slide" Target="slides/slide1.xml"/><Relationship Id="rId21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handoutMaster" Target="handoutMasters/handoutMaster1.xml"/><Relationship Id="rId2" Type="http://schemas.openxmlformats.org/officeDocument/2006/relationships/slideMaster" Target="slideMasters/slideMaster1.xml"/><Relationship Id="rId16" Type="http://schemas.openxmlformats.org/officeDocument/2006/relationships/notesMaster" Target="notesMasters/notesMaster1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ableStyles" Target="tableStyle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t>6. 5. 2015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t>6. 5. 2015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 advTm="5000">
        <p:fade/>
      </p:transition>
    </mc:Choice>
    <mc:Fallback xmlns="">
      <p:transition spd="med" advClick="0" advTm="5000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9342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 advTm="5000">
        <p:fade/>
      </p:transition>
    </mc:Choice>
    <mc:Fallback xmlns="">
      <p:transition spd="med" advClick="0" advTm="5000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5843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 advTm="5000">
        <p:fade/>
      </p:transition>
    </mc:Choice>
    <mc:Fallback xmlns="">
      <p:transition spd="med" advClick="0" advTm="5000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3056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 advTm="5000">
        <p:fade/>
      </p:transition>
    </mc:Choice>
    <mc:Fallback xmlns="">
      <p:transition spd="med" advClick="0" advTm="5000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7080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 advTm="5000">
        <p:fade/>
      </p:transition>
    </mc:Choice>
    <mc:Fallback xmlns="">
      <p:transition spd="med" advClick="0" advTm="5000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2011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 advTm="5000">
        <p:fade/>
      </p:transition>
    </mc:Choice>
    <mc:Fallback xmlns="">
      <p:transition spd="med" advClick="0" advTm="5000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9003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 advTm="5000">
        <p:fade/>
      </p:transition>
    </mc:Choice>
    <mc:Fallback xmlns="">
      <p:transition spd="med" advClick="0" advTm="5000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5946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 advTm="5000">
        <p:fade/>
      </p:transition>
    </mc:Choice>
    <mc:Fallback xmlns="">
      <p:transition spd="med" advClick="0" advTm="5000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1734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 advTm="5000">
        <p:fade/>
      </p:transition>
    </mc:Choice>
    <mc:Fallback xmlns="">
      <p:transition spd="med" advClick="0" advTm="5000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 xmlns:p14="http://schemas.microsoft.com/office/powerpoint/2010/main">
    <mc:Choice Requires="p14">
      <p:transition spd="med" p14:dur="700" advClick="0" advTm="5000">
        <p:fade/>
      </p:transition>
    </mc:Choice>
    <mc:Fallback xmlns="">
      <p:transition spd="med" advClick="0" advTm="5000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4.jpeg"/><Relationship Id="rId3" Type="http://schemas.openxmlformats.org/officeDocument/2006/relationships/image" Target="../media/image5.png"/><Relationship Id="rId7" Type="http://schemas.openxmlformats.org/officeDocument/2006/relationships/image" Target="../media/image8.png"/><Relationship Id="rId12" Type="http://schemas.openxmlformats.org/officeDocument/2006/relationships/image" Target="../media/image13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png"/><Relationship Id="rId4" Type="http://schemas.microsoft.com/office/2007/relationships/hdphoto" Target="../media/hdphoto1.wdp"/><Relationship Id="rId9" Type="http://schemas.openxmlformats.org/officeDocument/2006/relationships/image" Target="../media/image10.png"/><Relationship Id="rId14" Type="http://schemas.openxmlformats.org/officeDocument/2006/relationships/image" Target="../media/image15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microsoft.com/office/2007/relationships/hdphoto" Target="../media/hdphoto2.wdp"/><Relationship Id="rId7" Type="http://schemas.openxmlformats.org/officeDocument/2006/relationships/image" Target="../media/image20.pn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9.png"/><Relationship Id="rId11" Type="http://schemas.openxmlformats.org/officeDocument/2006/relationships/comments" Target="../comments/comment1.xml"/><Relationship Id="rId5" Type="http://schemas.openxmlformats.org/officeDocument/2006/relationships/image" Target="../media/image18.png"/><Relationship Id="rId10" Type="http://schemas.openxmlformats.org/officeDocument/2006/relationships/image" Target="../media/image23.png"/><Relationship Id="rId4" Type="http://schemas.openxmlformats.org/officeDocument/2006/relationships/image" Target="../media/image17.png"/><Relationship Id="rId9" Type="http://schemas.openxmlformats.org/officeDocument/2006/relationships/image" Target="../media/image22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png"/><Relationship Id="rId3" Type="http://schemas.openxmlformats.org/officeDocument/2006/relationships/image" Target="../media/image25.png"/><Relationship Id="rId7" Type="http://schemas.microsoft.com/office/2007/relationships/hdphoto" Target="../media/hdphoto4.wdp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7.png"/><Relationship Id="rId5" Type="http://schemas.openxmlformats.org/officeDocument/2006/relationships/image" Target="../media/image26.png"/><Relationship Id="rId4" Type="http://schemas.microsoft.com/office/2007/relationships/hdphoto" Target="../media/hdphoto3.wdp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hdphoto" Target="../media/hdphoto7.wdp"/><Relationship Id="rId13" Type="http://schemas.openxmlformats.org/officeDocument/2006/relationships/image" Target="../media/image36.png"/><Relationship Id="rId3" Type="http://schemas.microsoft.com/office/2007/relationships/hdphoto" Target="../media/hdphoto5.wdp"/><Relationship Id="rId7" Type="http://schemas.openxmlformats.org/officeDocument/2006/relationships/image" Target="../media/image32.png"/><Relationship Id="rId12" Type="http://schemas.openxmlformats.org/officeDocument/2006/relationships/image" Target="../media/image35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1.jpeg"/><Relationship Id="rId11" Type="http://schemas.openxmlformats.org/officeDocument/2006/relationships/image" Target="../media/image34.png"/><Relationship Id="rId5" Type="http://schemas.microsoft.com/office/2007/relationships/hdphoto" Target="../media/hdphoto6.wdp"/><Relationship Id="rId10" Type="http://schemas.microsoft.com/office/2007/relationships/hdphoto" Target="../media/hdphoto8.wdp"/><Relationship Id="rId4" Type="http://schemas.openxmlformats.org/officeDocument/2006/relationships/image" Target="../media/image30.png"/><Relationship Id="rId9" Type="http://schemas.openxmlformats.org/officeDocument/2006/relationships/image" Target="../media/image33.png"/><Relationship Id="rId14" Type="http://schemas.openxmlformats.org/officeDocument/2006/relationships/image" Target="../media/image3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7" Type="http://schemas.openxmlformats.org/officeDocument/2006/relationships/image" Target="../media/image4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0.png"/><Relationship Id="rId5" Type="http://schemas.openxmlformats.org/officeDocument/2006/relationships/image" Target="../media/image39.png"/><Relationship Id="rId4" Type="http://schemas.microsoft.com/office/2007/relationships/hdphoto" Target="../media/hdphoto9.wdp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b="1" i="0" u="sng" dirty="0" smtClean="0">
                <a:solidFill>
                  <a:srgbClr val="624D38">
                    <a:lumMod val="75000"/>
                  </a:srgbClr>
                </a:solidFill>
                <a:latin typeface="Century Gothic"/>
                <a:ea typeface="+mj-ea"/>
                <a:cs typeface="+mj-cs"/>
              </a:rPr>
              <a:t>KOLEKTIVNÍ SPORTY</a:t>
            </a:r>
            <a:endParaRPr lang="cs-CZ" b="1" i="0" u="sng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4000" b="1" i="0" u="sng" baseline="0" dirty="0" smtClean="0"/>
              <a:t>MATEMATIKA</a:t>
            </a:r>
            <a:endParaRPr lang="cs-CZ" sz="4000" b="1" i="0" u="sng" baseline="0" dirty="0"/>
          </a:p>
        </p:txBody>
      </p:sp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>
        <p:fade/>
      </p:transition>
    </mc:Choice>
    <mc:Fallback xmlns="">
      <p:transition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2</a:t>
            </a:fld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9636369" y="82062"/>
            <a:ext cx="2403231" cy="996461"/>
          </a:xfrm>
          <a:prstGeom prst="rect">
            <a:avLst/>
          </a:prstGeom>
          <a:solidFill>
            <a:srgbClr val="FFF8E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328928" y="5193792"/>
            <a:ext cx="7156704" cy="1429981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347" t="66320" r="61744" b="4702"/>
          <a:stretch/>
        </p:blipFill>
        <p:spPr>
          <a:xfrm rot="5400000">
            <a:off x="812263" y="48561"/>
            <a:ext cx="3084576" cy="3867584"/>
          </a:xfrm>
          <a:prstGeom prst="rect">
            <a:avLst/>
          </a:prstGeom>
          <a:ln w="76200">
            <a:solidFill>
              <a:srgbClr val="00B050"/>
            </a:solidFill>
          </a:ln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51394" b="64364" l="9412" r="35765"/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9279" t="50666" r="63343" b="34934"/>
          <a:stretch/>
        </p:blipFill>
        <p:spPr>
          <a:xfrm rot="5400000">
            <a:off x="4324074" y="691410"/>
            <a:ext cx="2115556" cy="14400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3758" b="49273" l="9569" r="34196"/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9279" t="33244" r="64954" b="51111"/>
          <a:stretch/>
        </p:blipFill>
        <p:spPr>
          <a:xfrm rot="5400000">
            <a:off x="5569609" y="959730"/>
            <a:ext cx="1970181" cy="1548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2182" b="28485" l="8471" r="33804"/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8589" t="11734" r="65669" b="71822"/>
          <a:stretch/>
        </p:blipFill>
        <p:spPr>
          <a:xfrm rot="5400000">
            <a:off x="8678350" y="604201"/>
            <a:ext cx="1916037" cy="15840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77152" b="92364" l="61412" r="86824"/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1502" t="77156" r="12730" b="7200"/>
          <a:stretch/>
        </p:blipFill>
        <p:spPr>
          <a:xfrm rot="5400000">
            <a:off x="10039847" y="583410"/>
            <a:ext cx="2107633" cy="16560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3394" b="29758" l="34353" r="59216"/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4330" t="13155" r="40338" b="70400"/>
          <a:stretch/>
        </p:blipFill>
        <p:spPr>
          <a:xfrm rot="5400000">
            <a:off x="-154210" y="4300456"/>
            <a:ext cx="1928421" cy="162000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57879" b="72182" l="38902" r="61961"/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7462" t="56311" r="37232" b="26845"/>
          <a:stretch/>
        </p:blipFill>
        <p:spPr>
          <a:xfrm rot="5400000">
            <a:off x="7984518" y="4807767"/>
            <a:ext cx="2123903" cy="1829453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8000" b="33576" l="61961" r="89804"/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2288" t="17716" r="9317" b="66018"/>
          <a:stretch/>
        </p:blipFill>
        <p:spPr>
          <a:xfrm rot="5400000">
            <a:off x="4367833" y="4878555"/>
            <a:ext cx="2273465" cy="1685426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 rotWithShape="1">
          <a:blip r:embed="rId11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82364" b="96485" l="38118" r="61882"/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8497" t="81600" r="38037" b="2872"/>
          <a:stretch/>
        </p:blipFill>
        <p:spPr>
          <a:xfrm rot="5400000">
            <a:off x="1381766" y="4800298"/>
            <a:ext cx="1945568" cy="1666057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 rotWithShape="1">
          <a:blip r:embed="rId12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8485" b="51455" l="61569" r="87608"/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1503" t="37098" r="12040" b="47378"/>
          <a:stretch/>
        </p:blipFill>
        <p:spPr>
          <a:xfrm rot="5400000">
            <a:off x="6139568" y="4373278"/>
            <a:ext cx="2086028" cy="1584000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 rotWithShape="1">
          <a:blip r:embed="rId1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4330" t="34859" r="38497" b="50688"/>
          <a:stretch/>
        </p:blipFill>
        <p:spPr>
          <a:xfrm rot="5400000">
            <a:off x="9859463" y="4399112"/>
            <a:ext cx="2210745" cy="1521673"/>
          </a:xfrm>
          <a:prstGeom prst="rect">
            <a:avLst/>
          </a:prstGeom>
        </p:spPr>
      </p:pic>
      <p:sp>
        <p:nvSpPr>
          <p:cNvPr id="23" name="TextovéPole 22"/>
          <p:cNvSpPr txBox="1"/>
          <p:nvPr/>
        </p:nvSpPr>
        <p:spPr>
          <a:xfrm>
            <a:off x="4788164" y="2932717"/>
            <a:ext cx="2450592" cy="707886"/>
          </a:xfrm>
          <a:prstGeom prst="rect">
            <a:avLst/>
          </a:prstGeom>
          <a:noFill/>
          <a:ln w="7620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FOTBAL</a:t>
            </a:r>
            <a:endParaRPr lang="cs-CZ" sz="40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7574464" y="2866202"/>
            <a:ext cx="3654370" cy="369332"/>
          </a:xfrm>
          <a:prstGeom prst="rect">
            <a:avLst/>
          </a:prstGeom>
          <a:noFill/>
          <a:ln w="3810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URČI POČET HRÁČŮ V TÝMU</a:t>
            </a:r>
            <a:endParaRPr lang="cs-CZ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7574463" y="3504352"/>
            <a:ext cx="3654370" cy="369332"/>
          </a:xfrm>
          <a:prstGeom prst="rect">
            <a:avLst/>
          </a:prstGeom>
          <a:noFill/>
          <a:ln w="3810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KTERÝ HRÁČ DO TÝMU NEPATŘÍ</a:t>
            </a:r>
            <a:endParaRPr lang="cs-CZ" b="1" dirty="0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14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60364" b="72667" l="61020" r="85490"/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0051" t="59122" r="14550" b="27289"/>
          <a:stretch/>
        </p:blipFill>
        <p:spPr>
          <a:xfrm rot="5400000">
            <a:off x="2759799" y="4630563"/>
            <a:ext cx="2287648" cy="1584000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3758" b="49273" l="9569" r="34196"/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8266" t="33245" r="64953" b="51148"/>
          <a:stretch/>
        </p:blipFill>
        <p:spPr>
          <a:xfrm rot="5400000">
            <a:off x="7000213" y="858552"/>
            <a:ext cx="2047689" cy="1544190"/>
          </a:xfrm>
          <a:prstGeom prst="star8">
            <a:avLst>
              <a:gd name="adj" fmla="val 50000"/>
            </a:avLst>
          </a:prstGeom>
        </p:spPr>
      </p:pic>
      <p:sp>
        <p:nvSpPr>
          <p:cNvPr id="28" name="Obdélník 27"/>
          <p:cNvSpPr/>
          <p:nvPr/>
        </p:nvSpPr>
        <p:spPr>
          <a:xfrm>
            <a:off x="7828985" y="1176745"/>
            <a:ext cx="390144" cy="43891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ln w="28575">
                  <a:solidFill>
                    <a:schemeClr val="tx2"/>
                  </a:solidFill>
                </a:ln>
                <a:solidFill>
                  <a:schemeClr val="tx2"/>
                </a:solidFill>
              </a:rPr>
              <a:t>7</a:t>
            </a:r>
            <a:endParaRPr lang="cs-CZ" sz="1600" b="1" dirty="0">
              <a:ln w="28575">
                <a:solidFill>
                  <a:schemeClr val="tx2"/>
                </a:solidFill>
              </a:ln>
              <a:solidFill>
                <a:schemeClr val="tx2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7779511" y="1565741"/>
            <a:ext cx="390144" cy="43891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100" b="1" dirty="0" smtClean="0">
                <a:ln w="28575">
                  <a:solidFill>
                    <a:schemeClr val="tx2"/>
                  </a:solidFill>
                </a:ln>
                <a:solidFill>
                  <a:schemeClr val="tx2"/>
                </a:solidFill>
              </a:rPr>
              <a:t>7</a:t>
            </a:r>
            <a:endParaRPr lang="cs-CZ" sz="1100" b="1" dirty="0">
              <a:ln w="28575">
                <a:solidFill>
                  <a:schemeClr val="tx2"/>
                </a:solidFill>
              </a:ln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825598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>
        <p:fade/>
      </p:transition>
    </mc:Choice>
    <mc:Fallback xmlns="">
      <p:transition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3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3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3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3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3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3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3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3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3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3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xit" presetSubtype="0" fill="hold" nodeType="clickEffect">
                                  <p:stCondLst>
                                    <p:cond delay="640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3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3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3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/>
      <p:bldP spid="29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5731" y="5243247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9478851" y="0"/>
            <a:ext cx="2713149" cy="1389888"/>
          </a:xfrm>
          <a:prstGeom prst="rect">
            <a:avLst/>
          </a:prstGeom>
          <a:solidFill>
            <a:srgbClr val="FFF8E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9478851" y="861854"/>
            <a:ext cx="390144" cy="43891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600" b="1" dirty="0">
              <a:ln w="28575">
                <a:solidFill>
                  <a:schemeClr val="tx1"/>
                </a:solidFill>
              </a:ln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9157667" y="2923203"/>
            <a:ext cx="390144" cy="43891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100" b="1" dirty="0">
              <a:ln w="28575"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9681" t="58954" r="57880" b="5955"/>
          <a:stretch/>
        </p:blipFill>
        <p:spPr>
          <a:xfrm rot="5400000">
            <a:off x="1336528" y="-165967"/>
            <a:ext cx="2771362" cy="4284801"/>
          </a:xfrm>
          <a:prstGeom prst="rect">
            <a:avLst/>
          </a:prstGeom>
          <a:ln w="76200">
            <a:solidFill>
              <a:srgbClr val="FF0000"/>
            </a:solidFill>
          </a:ln>
        </p:spPr>
      </p:pic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62485" b="76061" l="47216" r="81804">
                        <a14:foregroundMark x1="49725" y1="67576" x2="51216" y2="69515"/>
                        <a14:foregroundMark x1="57333" y1="69273" x2="61569" y2="68909"/>
                        <a14:foregroundMark x1="66431" y1="67455" x2="64941" y2="70061"/>
                      </a14:backgroundRemoval>
                    </a14:imgEffect>
                    <a14:imgEffect>
                      <a14:sharpenSoften amount="25000"/>
                    </a14:imgEffect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7600" t="62602" r="19158" b="23867"/>
          <a:stretch/>
        </p:blipFill>
        <p:spPr>
          <a:xfrm rot="5400000">
            <a:off x="5638795" y="4479090"/>
            <a:ext cx="2157988" cy="1479545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45152" b="59879" l="51765" r="86039">
                        <a14:foregroundMark x1="54431" y1="50000" x2="55529" y2="51939"/>
                        <a14:foregroundMark x1="61725" y1="51697" x2="65725" y2="51030"/>
                        <a14:foregroundMark x1="70745" y1="50182" x2="68471" y2="52303"/>
                      </a14:backgroundRemoval>
                    </a14:imgEffect>
                    <a14:imgEffect>
                      <a14:sharpenSoften amount="25000"/>
                    </a14:imgEffect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2036" t="45387" r="13368" b="41681"/>
          <a:stretch/>
        </p:blipFill>
        <p:spPr>
          <a:xfrm rot="5400000">
            <a:off x="9707932" y="754073"/>
            <a:ext cx="2396888" cy="1620272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5057112" y="2998312"/>
            <a:ext cx="3072385" cy="707886"/>
          </a:xfrm>
          <a:prstGeom prst="rect">
            <a:avLst/>
          </a:prstGeom>
          <a:noFill/>
          <a:ln w="7620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KOŠÍKOVÁ</a:t>
            </a:r>
            <a:endParaRPr lang="cs-CZ" sz="4000" b="1" dirty="0"/>
          </a:p>
        </p:txBody>
      </p:sp>
      <p:pic>
        <p:nvPicPr>
          <p:cNvPr id="20" name="Obrázek 19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28061" b="41758" l="8000" r="47922">
                        <a14:foregroundMark x1="14039" y1="33515" x2="14039" y2="33515"/>
                        <a14:backgroundMark x1="40471" y1="40424" x2="40471" y2="40424"/>
                        <a14:backgroundMark x1="40000" y1="39818" x2="40000" y2="39818"/>
                        <a14:backgroundMark x1="39529" y1="39394" x2="39529" y2="3939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1954" t="28868" r="54349" b="58402"/>
          <a:stretch/>
        </p:blipFill>
        <p:spPr>
          <a:xfrm rot="5400000">
            <a:off x="1781068" y="4409983"/>
            <a:ext cx="2206758" cy="169676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28061" b="41758" l="8000" r="47922">
                        <a14:foregroundMark x1="14039" y1="33515" x2="14039" y2="33515"/>
                        <a14:backgroundMark x1="40471" y1="40424" x2="40471" y2="40424"/>
                        <a14:backgroundMark x1="40000" y1="39818" x2="40000" y2="39818"/>
                        <a14:backgroundMark x1="39529" y1="39394" x2="39529" y2="3939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1848" t="29170" r="54838" b="58780"/>
          <a:stretch/>
        </p:blipFill>
        <p:spPr>
          <a:xfrm rot="5400000">
            <a:off x="4759692" y="663182"/>
            <a:ext cx="2255515" cy="1660681"/>
          </a:xfrm>
          <a:prstGeom prst="rect">
            <a:avLst/>
          </a:prstGeom>
        </p:spPr>
      </p:pic>
      <p:sp>
        <p:nvSpPr>
          <p:cNvPr id="23" name="TextovéPole 22"/>
          <p:cNvSpPr txBox="1"/>
          <p:nvPr/>
        </p:nvSpPr>
        <p:spPr>
          <a:xfrm>
            <a:off x="8269055" y="2824918"/>
            <a:ext cx="3654370" cy="369332"/>
          </a:xfrm>
          <a:prstGeom prst="rect">
            <a:avLst/>
          </a:prstGeom>
          <a:noFill/>
          <a:ln w="7620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URČI POČET HRÁČŮ V TÝMU</a:t>
            </a:r>
            <a:endParaRPr lang="cs-CZ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8269055" y="3355719"/>
            <a:ext cx="3654370" cy="369332"/>
          </a:xfrm>
          <a:prstGeom prst="rect">
            <a:avLst/>
          </a:prstGeom>
          <a:noFill/>
          <a:ln w="7620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KLIKNI NA DVA STEJNÉ HRÁČE</a:t>
            </a:r>
            <a:endParaRPr lang="cs-CZ" b="1" dirty="0"/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80182" b="95152" l="45412" r="79529">
                        <a14:foregroundMark x1="55373" y1="87818" x2="59529" y2="87515"/>
                        <a14:foregroundMark x1="63216" y1="88061" x2="65490" y2="87515"/>
                        <a14:foregroundMark x1="65490" y1="86485" x2="65490" y2="86485"/>
                      </a14:backgroundRemoval>
                    </a14:imgEffect>
                    <a14:imgEffect>
                      <a14:sharpenSoften amount="25000"/>
                    </a14:imgEffect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6057" t="81102" r="19918" b="4845"/>
          <a:stretch/>
        </p:blipFill>
        <p:spPr>
          <a:xfrm rot="5400000">
            <a:off x="6372526" y="811688"/>
            <a:ext cx="2396887" cy="150503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2485" b="24667" l="11451" r="44784">
                        <a14:foregroundMark x1="21255" y1="18303" x2="21255" y2="18303"/>
                        <a14:foregroundMark x1="21412" y1="18364" x2="25725" y2="18182"/>
                        <a14:foregroundMark x1="29176" y1="18182" x2="29176" y2="18182"/>
                        <a14:foregroundMark x1="30510" y1="17030" x2="30510" y2="17030"/>
                      </a14:backgroundRemoval>
                    </a14:imgEffect>
                    <a14:imgEffect>
                      <a14:sharpenSoften amount="25000"/>
                    </a14:imgEffect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1721" t="12291" r="53943" b="75490"/>
          <a:stretch/>
        </p:blipFill>
        <p:spPr>
          <a:xfrm rot="5400000">
            <a:off x="9611594" y="4529328"/>
            <a:ext cx="2447661" cy="1511809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43455" b="58061" l="12471" r="47137"/>
                    </a14:imgEffect>
                    <a14:imgEffect>
                      <a14:sharpenSoften amount="25000"/>
                    </a14:imgEffect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3524" t="44181" r="53220" b="42570"/>
          <a:stretch/>
        </p:blipFill>
        <p:spPr>
          <a:xfrm rot="5400000">
            <a:off x="3712465" y="4539034"/>
            <a:ext cx="2304290" cy="1536194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43455" b="58061" l="12471" r="47137"/>
                    </a14:imgEffect>
                    <a14:imgEffect>
                      <a14:sharpenSoften amount="25000"/>
                    </a14:imgEffect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2360" t="43911" r="53011" b="42102"/>
          <a:stretch/>
        </p:blipFill>
        <p:spPr>
          <a:xfrm rot="5400000">
            <a:off x="7364922" y="4469256"/>
            <a:ext cx="2491459" cy="1675751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26485" b="45879" l="54510" r="90588">
                        <a14:foregroundMark x1="59529" y1="34364" x2="69490" y2="36182"/>
                        <a14:foregroundMark x1="66667" y1="37818" x2="67843" y2="38606"/>
                        <a14:foregroundMark x1="66980" y1="34545" x2="68706" y2="33394"/>
                        <a14:foregroundMark x1="70196" y1="36121" x2="77490" y2="37455"/>
                        <a14:foregroundMark x1="78745" y1="41273" x2="78745" y2="41273"/>
                        <a14:foregroundMark x1="74824" y1="34545" x2="84863" y2="32909"/>
                      </a14:backgroundRemoval>
                    </a14:imgEffect>
                    <a14:imgEffect>
                      <a14:sharpenSoften amount="25000"/>
                    </a14:imgEffect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4314" t="29422" r="11467" b="57312"/>
          <a:stretch/>
        </p:blipFill>
        <p:spPr>
          <a:xfrm rot="5400000">
            <a:off x="-185073" y="4417162"/>
            <a:ext cx="2345248" cy="1633728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26485" b="45879" l="54510" r="90588">
                        <a14:foregroundMark x1="59529" y1="34364" x2="69490" y2="36182"/>
                        <a14:foregroundMark x1="66667" y1="37818" x2="67843" y2="38606"/>
                        <a14:foregroundMark x1="66980" y1="34545" x2="68706" y2="33394"/>
                        <a14:foregroundMark x1="70196" y1="36121" x2="77490" y2="37455"/>
                        <a14:foregroundMark x1="78745" y1="41273" x2="78745" y2="41273"/>
                        <a14:foregroundMark x1="74824" y1="34545" x2="84863" y2="32909"/>
                      </a14:backgroundRemoval>
                    </a14:imgEffect>
                    <a14:imgEffect>
                      <a14:sharpenSoften amount="25000"/>
                    </a14:imgEffect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4314" t="29885" r="10856" b="57297"/>
          <a:stretch/>
        </p:blipFill>
        <p:spPr>
          <a:xfrm rot="5400000">
            <a:off x="8065687" y="719184"/>
            <a:ext cx="2396887" cy="1584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94213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>
        <p:fade/>
      </p:transition>
    </mc:Choice>
    <mc:Fallback xmlns="">
      <p:transition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25 E" pathEditMode="relative" ptsTypes="">
                                      <p:cBhvr>
                                        <p:cTn id="6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2.57169E-6 L -0.18099 0.31383 " pathEditMode="relative" rAng="0" ptsTypes="AA">
                                      <p:cBhvr>
                                        <p:cTn id="11" dur="3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049" y="1568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0.25 E" pathEditMode="relative" ptsTypes="">
                                      <p:cBhvr>
                                        <p:cTn id="16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794 0.01087 L -0.20013 -0.29602 " pathEditMode="relative" rAng="0" ptsTypes="AA">
                                      <p:cBhvr>
                                        <p:cTn id="21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404" y="-1535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3.26549E-6 L 0.1181 -0.30134 " pathEditMode="relative" rAng="0" ptsTypes="AA">
                                      <p:cBhvr>
                                        <p:cTn id="26" dur="3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898" y="-1507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3.26549E-6 L 0.50299 -0.29071 " pathEditMode="relative" rAng="0" ptsTypes="AA">
                                      <p:cBhvr>
                                        <p:cTn id="31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5143" y="-1454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7 1.56337E-6 L 0.37396 -0.25717 " pathEditMode="relative" rAng="0" ptsTypes="AA">
                                      <p:cBhvr>
                                        <p:cTn id="36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698" y="-1285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08333E-6 1.66512E-6 L -0.25104 0.28376 " pathEditMode="relative" rAng="0" ptsTypes="AA">
                                      <p:cBhvr>
                                        <p:cTn id="41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552" y="1417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45833E-6 4.23682E-6 L -0.41914 -0.24654 " pathEditMode="relative" rAng="0" ptsTypes="AA">
                                      <p:cBhvr>
                                        <p:cTn id="46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964" y="-1232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54167E-6 5.3654E-7 L -0.828 0.30319 " pathEditMode="relative" rAng="0" ptsTypes="AA">
                                      <p:cBhvr>
                                        <p:cTn id="51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1406" y="1514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vál 22"/>
          <p:cNvSpPr/>
          <p:nvPr/>
        </p:nvSpPr>
        <p:spPr>
          <a:xfrm>
            <a:off x="8420809" y="4639921"/>
            <a:ext cx="319448" cy="315759"/>
          </a:xfrm>
          <a:prstGeom prst="ellipse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11030075" y="1322025"/>
            <a:ext cx="319448" cy="315759"/>
          </a:xfrm>
          <a:prstGeom prst="ellipse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4</a:t>
            </a:fld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9636369" y="82062"/>
            <a:ext cx="2403231" cy="996461"/>
          </a:xfrm>
          <a:prstGeom prst="rect">
            <a:avLst/>
          </a:prstGeom>
          <a:solidFill>
            <a:srgbClr val="FFF8E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328928" y="5193792"/>
            <a:ext cx="7156704" cy="1429981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447" t="9822" r="14973" b="46267"/>
          <a:stretch/>
        </p:blipFill>
        <p:spPr>
          <a:xfrm rot="16200000">
            <a:off x="1237809" y="-299025"/>
            <a:ext cx="2754750" cy="4279392"/>
          </a:xfrm>
          <a:prstGeom prst="rect">
            <a:avLst/>
          </a:prstGeom>
          <a:ln w="76200">
            <a:solidFill>
              <a:srgbClr val="FFC000"/>
            </a:solidFill>
          </a:ln>
        </p:spPr>
      </p:pic>
      <p:sp>
        <p:nvSpPr>
          <p:cNvPr id="10" name="TextovéPole 9"/>
          <p:cNvSpPr txBox="1"/>
          <p:nvPr/>
        </p:nvSpPr>
        <p:spPr>
          <a:xfrm>
            <a:off x="7565136" y="682110"/>
            <a:ext cx="1572768" cy="707886"/>
          </a:xfrm>
          <a:prstGeom prst="rect">
            <a:avLst/>
          </a:prstGeom>
          <a:noFill/>
          <a:ln w="7620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GOLF</a:t>
            </a:r>
            <a:endParaRPr lang="cs-CZ" sz="4000" b="1" dirty="0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52970" b="70182" l="34824" r="69020">
                        <a14:foregroundMark x1="57647" y1="63576" x2="57647" y2="63576"/>
                        <a14:foregroundMark x1="49490" y1="61515" x2="49490" y2="61515"/>
                        <a14:foregroundMark x1="49647" y1="61515" x2="50196" y2="63455"/>
                        <a14:foregroundMark x1="52235" y1="63030" x2="52235" y2="63030"/>
                        <a14:foregroundMark x1="44235" y1="56061" x2="43137" y2="54848"/>
                        <a14:foregroundMark x1="37961" y1="65697" x2="36000" y2="66788"/>
                      </a14:backgroundRemoval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4655" t="53111" r="30691" b="29644"/>
          <a:stretch/>
        </p:blipFill>
        <p:spPr>
          <a:xfrm rot="16200000">
            <a:off x="557643" y="4144482"/>
            <a:ext cx="2962949" cy="1908044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70667" b="90364" l="17412" r="52863">
                        <a14:foregroundMark x1="41804" y1="79455" x2="31216" y2="79273"/>
                        <a14:foregroundMark x1="32627" y1="80667" x2="32627" y2="80667"/>
                        <a14:foregroundMark x1="27059" y1="72485" x2="27059" y2="72485"/>
                        <a14:foregroundMark x1="20392" y1="83152" x2="20392" y2="83152"/>
                      </a14:backgroundRemoval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7159" t="70444" r="47124" b="12667"/>
          <a:stretch/>
        </p:blipFill>
        <p:spPr>
          <a:xfrm rot="16200000">
            <a:off x="4610469" y="4156651"/>
            <a:ext cx="2910102" cy="1780732"/>
          </a:xfrm>
          <a:prstGeom prst="rect">
            <a:avLst/>
          </a:prstGeom>
        </p:spPr>
      </p:pic>
      <p:sp>
        <p:nvSpPr>
          <p:cNvPr id="15" name="TextovéPole 14"/>
          <p:cNvSpPr txBox="1"/>
          <p:nvPr/>
        </p:nvSpPr>
        <p:spPr>
          <a:xfrm>
            <a:off x="6461068" y="2480054"/>
            <a:ext cx="4267200" cy="369332"/>
          </a:xfrm>
          <a:prstGeom prst="rect">
            <a:avLst/>
          </a:prstGeom>
          <a:noFill/>
          <a:ln w="7620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PROČ GOLF NENÍ KOLEKTIVNÍ SPORT?</a:t>
            </a:r>
            <a:endParaRPr lang="cs-CZ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680172" y="1784713"/>
            <a:ext cx="3828992" cy="369332"/>
          </a:xfrm>
          <a:prstGeom prst="rect">
            <a:avLst/>
          </a:prstGeom>
          <a:noFill/>
          <a:ln w="7620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CO POTŘEBUJE HRÁČ KE HRANÍ ?</a:t>
            </a:r>
            <a:endParaRPr lang="cs-CZ" b="1" dirty="0"/>
          </a:p>
        </p:txBody>
      </p:sp>
      <p:pic>
        <p:nvPicPr>
          <p:cNvPr id="18" name="Obrázek 17"/>
          <p:cNvPicPr>
            <a:picLocks noChangeAspect="1"/>
          </p:cNvPicPr>
          <p:nvPr/>
        </p:nvPicPr>
        <p:blipFill rotWithShape="1">
          <a:blip r:embed="rId6" cstate="print">
            <a:biLevel thresh="75000"/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58182" b="80545" l="12157" r="27216">
                        <a14:foregroundMark x1="18039" y1="62061" x2="18039" y2="62061"/>
                        <a14:backgroundMark x1="23765" y1="72182" x2="24235" y2="7593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3420" t="58489" r="75307" b="22489"/>
          <a:stretch/>
        </p:blipFill>
        <p:spPr>
          <a:xfrm>
            <a:off x="5050542" y="675516"/>
            <a:ext cx="1164336" cy="2335908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5119940" y="566197"/>
            <a:ext cx="1039724" cy="2554545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8000" b="1" dirty="0" smtClean="0"/>
              <a:t>?</a:t>
            </a:r>
          </a:p>
          <a:p>
            <a:pPr algn="ctr"/>
            <a:r>
              <a:rPr lang="cs-CZ" sz="8000" b="1" dirty="0"/>
              <a:t>?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10688007" y="842798"/>
            <a:ext cx="1171124" cy="1323439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8000" b="1" dirty="0" smtClean="0"/>
              <a:t>?</a:t>
            </a:r>
            <a:endParaRPr lang="cs-CZ" sz="8000" b="1" dirty="0"/>
          </a:p>
        </p:txBody>
      </p:sp>
      <p:pic>
        <p:nvPicPr>
          <p:cNvPr id="22" name="Obrázek 21"/>
          <p:cNvPicPr>
            <a:picLocks noChangeAspect="1"/>
          </p:cNvPicPr>
          <p:nvPr/>
        </p:nvPicPr>
        <p:blipFill rotWithShape="1">
          <a:blip r:embed="rId6" cstate="print">
            <a:biLevel thresh="75000"/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58182" b="80545" l="12157" r="27216">
                        <a14:foregroundMark x1="18039" y1="62061" x2="18039" y2="62061"/>
                        <a14:backgroundMark x1="23765" y1="72182" x2="24235" y2="7593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3420" t="58489" r="75307" b="22489"/>
          <a:stretch/>
        </p:blipFill>
        <p:spPr>
          <a:xfrm>
            <a:off x="7321296" y="3879062"/>
            <a:ext cx="1164336" cy="2335908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8485" b="34364" l="14980" r="48000">
                        <a14:foregroundMark x1="32078" y1="25394" x2="30039" y2="28061"/>
                        <a14:foregroundMark x1="24549" y1="20545" x2="23529" y2="19394"/>
                        <a14:foregroundMark x1="18510" y1="30303" x2="16784" y2="31333"/>
                      </a14:backgroundRemoval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4857" t="18355" r="52013" b="65823"/>
          <a:stretch/>
        </p:blipFill>
        <p:spPr>
          <a:xfrm rot="16200000">
            <a:off x="9112213" y="4407693"/>
            <a:ext cx="2741967" cy="16946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63823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>
        <p:fade/>
      </p:transition>
    </mc:Choice>
    <mc:Fallback xmlns="">
      <p:transition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375E-6 -4.91212E-6 L -0.32214 -0.00693 " pathEditMode="relative" rAng="0" ptsTypes="AA">
                                      <p:cBhvr>
                                        <p:cTn id="26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107" y="-347"/>
                                    </p:animMotion>
                                  </p:childTnLst>
                                </p:cTn>
                              </p:par>
                              <p:par>
                                <p:cTn id="27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9" dur="1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0" dur="1000" fill="hold">
                                          <p:stCondLst>
                                            <p:cond delay="20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1" dur="1000" fill="hold">
                                          <p:stCondLst>
                                            <p:cond delay="30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2" dur="1000" fill="hold">
                                          <p:stCondLst>
                                            <p:cond delay="40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3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3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23" grpId="0" animBg="1"/>
      <p:bldP spid="6" grpId="0" animBg="1"/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472160" y="5215141"/>
            <a:ext cx="7156704" cy="1429981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0</a:t>
            </a:r>
            <a:endParaRPr lang="cs-CZ" dirty="0"/>
          </a:p>
        </p:txBody>
      </p:sp>
      <p:cxnSp>
        <p:nvCxnSpPr>
          <p:cNvPr id="28" name="Přímá spojnice 27"/>
          <p:cNvCxnSpPr/>
          <p:nvPr/>
        </p:nvCxnSpPr>
        <p:spPr>
          <a:xfrm flipV="1">
            <a:off x="6165520" y="3520269"/>
            <a:ext cx="5563184" cy="3334311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8239211" y="2849293"/>
            <a:ext cx="3489493" cy="670976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 flipV="1">
            <a:off x="731520" y="2849293"/>
            <a:ext cx="7532075" cy="3172621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 flipH="1">
            <a:off x="4851009" y="3770259"/>
            <a:ext cx="48768" cy="895412"/>
          </a:xfrm>
          <a:prstGeom prst="line">
            <a:avLst/>
          </a:prstGeom>
          <a:ln w="2857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5</a:t>
            </a:fld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9636369" y="82062"/>
            <a:ext cx="2403231" cy="996461"/>
          </a:xfrm>
          <a:prstGeom prst="rect">
            <a:avLst/>
          </a:prstGeom>
          <a:solidFill>
            <a:srgbClr val="FFF8E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79333" b="98000" l="48471" r="83451"/>
                    </a14:imgEffect>
                    <a14:imgEffect>
                      <a14:sharpenSoften amount="25000"/>
                    </a14:imgEffect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0000" t="79867" r="16928" b="5555"/>
          <a:stretch/>
        </p:blipFill>
        <p:spPr>
          <a:xfrm rot="5400000">
            <a:off x="6863039" y="3397881"/>
            <a:ext cx="1752600" cy="999744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2667" b="36061" l="11765" r="49569"/>
                    </a14:imgEffect>
                    <a14:imgEffect>
                      <a14:sharpenSoften amount="25000"/>
                    </a14:imgEffect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2327" t="20222" r="52876" b="65911"/>
          <a:stretch/>
        </p:blipFill>
        <p:spPr>
          <a:xfrm rot="5400000">
            <a:off x="5292588" y="3189615"/>
            <a:ext cx="1844040" cy="1054608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2787" t="64301" r="50402" b="6178"/>
          <a:stretch/>
        </p:blipFill>
        <p:spPr>
          <a:xfrm rot="5400000">
            <a:off x="855284" y="222684"/>
            <a:ext cx="2510912" cy="3069336"/>
          </a:xfrm>
          <a:prstGeom prst="rect">
            <a:avLst/>
          </a:prstGeom>
          <a:ln w="76200">
            <a:solidFill>
              <a:srgbClr val="0070C0"/>
            </a:solidFill>
          </a:ln>
        </p:spPr>
      </p:pic>
      <p:pic>
        <p:nvPicPr>
          <p:cNvPr id="15" name="Obrázek 14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2369" b="89848" l="1106" r="89926">
                        <a14:foregroundMark x1="61057" y1="62437" x2="61057" y2="62437"/>
                        <a14:foregroundMark x1="59951" y1="68020" x2="59951" y2="68020"/>
                      </a14:backgroundRemoval>
                    </a14:imgEffect>
                    <a14:imgEffect>
                      <a14:sharpenSoften amount="25000"/>
                    </a14:imgEffect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541" r="15976" b="14987"/>
          <a:stretch/>
        </p:blipFill>
        <p:spPr>
          <a:xfrm>
            <a:off x="4062988" y="1024128"/>
            <a:ext cx="2308977" cy="1770771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61030" b="94667" l="17804" r="85255">
                        <a14:foregroundMark x1="34431" y1="85939" x2="34431" y2="85939"/>
                        <a14:foregroundMark x1="40392" y1="73515" x2="40392" y2="73515"/>
                        <a14:foregroundMark x1="42431" y1="74727" x2="50510" y2="77030"/>
                        <a14:foregroundMark x1="43843" y1="79030" x2="43843" y2="79030"/>
                        <a14:foregroundMark x1="55373" y1="73152" x2="55373" y2="73152"/>
                        <a14:foregroundMark x1="55373" y1="77030" x2="55373" y2="77030"/>
                        <a14:foregroundMark x1="63373" y1="74364" x2="63373" y2="74364"/>
                      </a14:backgroundRemoval>
                    </a14:imgEffect>
                    <a14:imgEffect>
                      <a14:sharpenSoften amount="50000"/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8207" t="62756" r="15260" b="7378"/>
          <a:stretch/>
        </p:blipFill>
        <p:spPr>
          <a:xfrm rot="5400000">
            <a:off x="7456578" y="2496141"/>
            <a:ext cx="3525834" cy="2048256"/>
          </a:xfrm>
          <a:prstGeom prst="rect">
            <a:avLst/>
          </a:prstGeom>
        </p:spPr>
      </p:pic>
      <p:sp>
        <p:nvSpPr>
          <p:cNvPr id="18" name="TextovéPole 17"/>
          <p:cNvSpPr txBox="1"/>
          <p:nvPr/>
        </p:nvSpPr>
        <p:spPr>
          <a:xfrm>
            <a:off x="7122470" y="370637"/>
            <a:ext cx="3304032" cy="369332"/>
          </a:xfrm>
          <a:prstGeom prst="rect">
            <a:avLst/>
          </a:prstGeom>
          <a:noFill/>
          <a:ln w="76200"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KOLIK HRÁČŮ HRAJE TENIS?</a:t>
            </a:r>
            <a:endParaRPr lang="cs-CZ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7015323" y="1078523"/>
            <a:ext cx="3567334" cy="369332"/>
          </a:xfrm>
          <a:prstGeom prst="rect">
            <a:avLst/>
          </a:prstGeom>
          <a:noFill/>
          <a:ln w="76200"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ČÍM A PŘES CO HRÁČI HRAJÍ?</a:t>
            </a:r>
            <a:endParaRPr lang="cs-CZ" b="1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11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5030" b="31879" l="51373" r="85569"/>
                    </a14:imgEffect>
                    <a14:imgEffect>
                      <a14:sharpenSoften amount="25000"/>
                    </a14:imgEffect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0000" t="14000" r="14973" b="68933"/>
          <a:stretch/>
        </p:blipFill>
        <p:spPr>
          <a:xfrm rot="5400000">
            <a:off x="3538845" y="3098999"/>
            <a:ext cx="1856232" cy="1170432"/>
          </a:xfrm>
          <a:prstGeom prst="rect">
            <a:avLst/>
          </a:prstGeom>
        </p:spPr>
      </p:pic>
      <p:sp>
        <p:nvSpPr>
          <p:cNvPr id="23" name="Obdélník 22"/>
          <p:cNvSpPr/>
          <p:nvPr/>
        </p:nvSpPr>
        <p:spPr>
          <a:xfrm rot="246214">
            <a:off x="3663925" y="3875353"/>
            <a:ext cx="5192527" cy="928116"/>
          </a:xfrm>
          <a:prstGeom prst="rect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7" name="Obrázek 16"/>
          <p:cNvPicPr>
            <a:picLocks noChangeAspect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61030" b="94667" l="17804" r="85255">
                        <a14:foregroundMark x1="34431" y1="85939" x2="34431" y2="85939"/>
                        <a14:foregroundMark x1="40392" y1="73515" x2="40392" y2="73515"/>
                        <a14:foregroundMark x1="42431" y1="74727" x2="50510" y2="77030"/>
                        <a14:foregroundMark x1="43843" y1="79030" x2="43843" y2="79030"/>
                        <a14:foregroundMark x1="55373" y1="73152" x2="55373" y2="73152"/>
                        <a14:foregroundMark x1="55373" y1="77030" x2="55373" y2="77030"/>
                        <a14:foregroundMark x1="63373" y1="74364" x2="63373" y2="74364"/>
                      </a14:backgroundRemoval>
                    </a14:imgEffect>
                    <a14:imgEffect>
                      <a14:sharpenSoften amount="50000"/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8207" t="62756" r="15260" b="7378"/>
          <a:stretch/>
        </p:blipFill>
        <p:spPr>
          <a:xfrm rot="16200000" flipH="1">
            <a:off x="709244" y="3858077"/>
            <a:ext cx="3525834" cy="2048256"/>
          </a:xfrm>
          <a:prstGeom prst="rect">
            <a:avLst/>
          </a:prstGeom>
        </p:spPr>
      </p:pic>
      <p:cxnSp>
        <p:nvCxnSpPr>
          <p:cNvPr id="35" name="Přímá spojnice 34"/>
          <p:cNvCxnSpPr/>
          <p:nvPr/>
        </p:nvCxnSpPr>
        <p:spPr>
          <a:xfrm flipH="1">
            <a:off x="3986784" y="3716919"/>
            <a:ext cx="48768" cy="895412"/>
          </a:xfrm>
          <a:prstGeom prst="line">
            <a:avLst/>
          </a:prstGeom>
          <a:ln w="2857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 flipH="1">
            <a:off x="4270248" y="3770259"/>
            <a:ext cx="48768" cy="895412"/>
          </a:xfrm>
          <a:prstGeom prst="line">
            <a:avLst/>
          </a:prstGeom>
          <a:ln w="2857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 flipH="1">
            <a:off x="4460865" y="3766048"/>
            <a:ext cx="48768" cy="895412"/>
          </a:xfrm>
          <a:prstGeom prst="line">
            <a:avLst/>
          </a:prstGeom>
          <a:ln w="2857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 flipH="1">
            <a:off x="4145280" y="3733216"/>
            <a:ext cx="48768" cy="895412"/>
          </a:xfrm>
          <a:prstGeom prst="line">
            <a:avLst/>
          </a:prstGeom>
          <a:ln w="2857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 flipH="1">
            <a:off x="3825474" y="3708365"/>
            <a:ext cx="48768" cy="895412"/>
          </a:xfrm>
          <a:prstGeom prst="line">
            <a:avLst/>
          </a:prstGeom>
          <a:ln w="2857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 flipH="1">
            <a:off x="4662033" y="3770259"/>
            <a:ext cx="48768" cy="895412"/>
          </a:xfrm>
          <a:prstGeom prst="line">
            <a:avLst/>
          </a:prstGeom>
          <a:ln w="2857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 flipH="1">
            <a:off x="5789793" y="3837548"/>
            <a:ext cx="48768" cy="895412"/>
          </a:xfrm>
          <a:prstGeom prst="line">
            <a:avLst/>
          </a:prstGeom>
          <a:ln w="2857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6" name="Přímá spojnice 45"/>
          <p:cNvCxnSpPr/>
          <p:nvPr/>
        </p:nvCxnSpPr>
        <p:spPr>
          <a:xfrm flipH="1">
            <a:off x="5614152" y="3837548"/>
            <a:ext cx="48768" cy="895412"/>
          </a:xfrm>
          <a:prstGeom prst="line">
            <a:avLst/>
          </a:prstGeom>
          <a:ln w="2857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7" name="Přímá spojnice 46"/>
          <p:cNvCxnSpPr/>
          <p:nvPr/>
        </p:nvCxnSpPr>
        <p:spPr>
          <a:xfrm flipH="1">
            <a:off x="5446776" y="3811530"/>
            <a:ext cx="48768" cy="895412"/>
          </a:xfrm>
          <a:prstGeom prst="line">
            <a:avLst/>
          </a:prstGeom>
          <a:ln w="2857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8" name="Přímá spojnice 47"/>
          <p:cNvCxnSpPr/>
          <p:nvPr/>
        </p:nvCxnSpPr>
        <p:spPr>
          <a:xfrm flipH="1">
            <a:off x="6966555" y="3965444"/>
            <a:ext cx="48768" cy="895412"/>
          </a:xfrm>
          <a:prstGeom prst="line">
            <a:avLst/>
          </a:prstGeom>
          <a:ln w="2857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9" name="Přímá spojnice 48"/>
          <p:cNvCxnSpPr/>
          <p:nvPr/>
        </p:nvCxnSpPr>
        <p:spPr>
          <a:xfrm flipH="1">
            <a:off x="6775938" y="3946576"/>
            <a:ext cx="48768" cy="895412"/>
          </a:xfrm>
          <a:prstGeom prst="line">
            <a:avLst/>
          </a:prstGeom>
          <a:ln w="2857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0" name="Přímá spojnice 49"/>
          <p:cNvCxnSpPr/>
          <p:nvPr/>
        </p:nvCxnSpPr>
        <p:spPr>
          <a:xfrm flipH="1">
            <a:off x="6603609" y="3937613"/>
            <a:ext cx="48768" cy="895412"/>
          </a:xfrm>
          <a:prstGeom prst="line">
            <a:avLst/>
          </a:prstGeom>
          <a:ln w="2857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1" name="Přímá spojnice 50"/>
          <p:cNvCxnSpPr/>
          <p:nvPr/>
        </p:nvCxnSpPr>
        <p:spPr>
          <a:xfrm flipH="1">
            <a:off x="8214827" y="4050917"/>
            <a:ext cx="48768" cy="895412"/>
          </a:xfrm>
          <a:prstGeom prst="line">
            <a:avLst/>
          </a:prstGeom>
          <a:ln w="2857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2" name="Přímá spojnice 51"/>
          <p:cNvCxnSpPr/>
          <p:nvPr/>
        </p:nvCxnSpPr>
        <p:spPr>
          <a:xfrm flipH="1">
            <a:off x="7405233" y="3986793"/>
            <a:ext cx="48768" cy="895412"/>
          </a:xfrm>
          <a:prstGeom prst="line">
            <a:avLst/>
          </a:prstGeom>
          <a:ln w="2857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3" name="Přímá spojnice 52"/>
          <p:cNvCxnSpPr/>
          <p:nvPr/>
        </p:nvCxnSpPr>
        <p:spPr>
          <a:xfrm flipH="1">
            <a:off x="7250252" y="3955016"/>
            <a:ext cx="48768" cy="895412"/>
          </a:xfrm>
          <a:prstGeom prst="line">
            <a:avLst/>
          </a:prstGeom>
          <a:ln w="2857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4" name="Přímá spojnice 53"/>
          <p:cNvCxnSpPr/>
          <p:nvPr/>
        </p:nvCxnSpPr>
        <p:spPr>
          <a:xfrm flipH="1">
            <a:off x="7098086" y="3965444"/>
            <a:ext cx="48768" cy="895412"/>
          </a:xfrm>
          <a:prstGeom prst="line">
            <a:avLst/>
          </a:prstGeom>
          <a:ln w="2857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5" name="Přímá spojnice 54"/>
          <p:cNvCxnSpPr/>
          <p:nvPr/>
        </p:nvCxnSpPr>
        <p:spPr>
          <a:xfrm flipH="1">
            <a:off x="3633216" y="3963360"/>
            <a:ext cx="48768" cy="895412"/>
          </a:xfrm>
          <a:prstGeom prst="line">
            <a:avLst/>
          </a:prstGeom>
          <a:ln w="762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6" name="Přímá spojnice 55"/>
          <p:cNvCxnSpPr/>
          <p:nvPr/>
        </p:nvCxnSpPr>
        <p:spPr>
          <a:xfrm flipH="1">
            <a:off x="8618571" y="4068029"/>
            <a:ext cx="48768" cy="895412"/>
          </a:xfrm>
          <a:prstGeom prst="line">
            <a:avLst/>
          </a:prstGeom>
          <a:ln w="2857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7" name="Přímá spojnice 56"/>
          <p:cNvCxnSpPr/>
          <p:nvPr/>
        </p:nvCxnSpPr>
        <p:spPr>
          <a:xfrm flipH="1">
            <a:off x="8397474" y="4074592"/>
            <a:ext cx="48768" cy="895412"/>
          </a:xfrm>
          <a:prstGeom prst="line">
            <a:avLst/>
          </a:prstGeom>
          <a:ln w="2857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8" name="Přímá spojnice 57"/>
          <p:cNvCxnSpPr/>
          <p:nvPr/>
        </p:nvCxnSpPr>
        <p:spPr>
          <a:xfrm flipH="1">
            <a:off x="8798991" y="4069439"/>
            <a:ext cx="94798" cy="1124353"/>
          </a:xfrm>
          <a:prstGeom prst="line">
            <a:avLst/>
          </a:prstGeom>
          <a:ln w="762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0" name="Přímá spojnice 59"/>
          <p:cNvCxnSpPr/>
          <p:nvPr/>
        </p:nvCxnSpPr>
        <p:spPr>
          <a:xfrm>
            <a:off x="3657600" y="3708365"/>
            <a:ext cx="5211805" cy="36962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2" name="Přímá spojnice 61"/>
          <p:cNvCxnSpPr/>
          <p:nvPr/>
        </p:nvCxnSpPr>
        <p:spPr>
          <a:xfrm>
            <a:off x="3621024" y="4591118"/>
            <a:ext cx="1041009" cy="7455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Přímá spojnice 65"/>
          <p:cNvCxnSpPr/>
          <p:nvPr/>
        </p:nvCxnSpPr>
        <p:spPr>
          <a:xfrm flipV="1">
            <a:off x="4875393" y="3811530"/>
            <a:ext cx="31887" cy="860833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7" name="Přímá spojnice 76"/>
          <p:cNvCxnSpPr/>
          <p:nvPr/>
        </p:nvCxnSpPr>
        <p:spPr>
          <a:xfrm flipH="1">
            <a:off x="6479111" y="3929310"/>
            <a:ext cx="19228" cy="844743"/>
          </a:xfrm>
          <a:prstGeom prst="line">
            <a:avLst/>
          </a:prstGeom>
          <a:ln w="2857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4" name="Přímá spojnice 83"/>
          <p:cNvCxnSpPr/>
          <p:nvPr/>
        </p:nvCxnSpPr>
        <p:spPr>
          <a:xfrm>
            <a:off x="6334679" y="3897753"/>
            <a:ext cx="4925" cy="876300"/>
          </a:xfrm>
          <a:prstGeom prst="line">
            <a:avLst/>
          </a:prstGeom>
          <a:ln w="2857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4" name="Přímá spojnice 93"/>
          <p:cNvCxnSpPr/>
          <p:nvPr/>
        </p:nvCxnSpPr>
        <p:spPr>
          <a:xfrm flipV="1">
            <a:off x="8034528" y="3990894"/>
            <a:ext cx="0" cy="955436"/>
          </a:xfrm>
          <a:prstGeom prst="line">
            <a:avLst/>
          </a:prstGeom>
          <a:ln w="2857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02" name="Přímá spojnice 101"/>
          <p:cNvCxnSpPr/>
          <p:nvPr/>
        </p:nvCxnSpPr>
        <p:spPr>
          <a:xfrm flipH="1">
            <a:off x="7839456" y="3990894"/>
            <a:ext cx="2" cy="955435"/>
          </a:xfrm>
          <a:prstGeom prst="line">
            <a:avLst/>
          </a:prstGeom>
          <a:ln w="2857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05" name="Přímá spojnice 104"/>
          <p:cNvCxnSpPr/>
          <p:nvPr/>
        </p:nvCxnSpPr>
        <p:spPr>
          <a:xfrm flipH="1">
            <a:off x="7646726" y="3965444"/>
            <a:ext cx="2" cy="916761"/>
          </a:xfrm>
          <a:prstGeom prst="line">
            <a:avLst/>
          </a:prstGeom>
          <a:ln w="2857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09" name="Přímá spojnice 108"/>
          <p:cNvCxnSpPr/>
          <p:nvPr/>
        </p:nvCxnSpPr>
        <p:spPr>
          <a:xfrm>
            <a:off x="5303520" y="3837548"/>
            <a:ext cx="0" cy="895412"/>
          </a:xfrm>
          <a:prstGeom prst="line">
            <a:avLst/>
          </a:prstGeom>
          <a:ln w="2857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2" name="Přímá spojnice 111"/>
          <p:cNvCxnSpPr/>
          <p:nvPr/>
        </p:nvCxnSpPr>
        <p:spPr>
          <a:xfrm flipH="1">
            <a:off x="5097897" y="3811530"/>
            <a:ext cx="25087" cy="895412"/>
          </a:xfrm>
          <a:prstGeom prst="line">
            <a:avLst/>
          </a:prstGeom>
          <a:ln w="2857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6" name="Přímá spojnice 125"/>
          <p:cNvCxnSpPr/>
          <p:nvPr/>
        </p:nvCxnSpPr>
        <p:spPr>
          <a:xfrm>
            <a:off x="3681984" y="3837549"/>
            <a:ext cx="5187421" cy="421687"/>
          </a:xfrm>
          <a:prstGeom prst="line">
            <a:avLst/>
          </a:prstGeom>
          <a:ln w="2857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9" name="Přímá spojnice 128"/>
          <p:cNvCxnSpPr/>
          <p:nvPr/>
        </p:nvCxnSpPr>
        <p:spPr>
          <a:xfrm flipV="1">
            <a:off x="5961888" y="3897754"/>
            <a:ext cx="0" cy="859521"/>
          </a:xfrm>
          <a:prstGeom prst="line">
            <a:avLst/>
          </a:prstGeom>
          <a:ln w="2857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32" name="Přímá spojnice 131"/>
          <p:cNvCxnSpPr/>
          <p:nvPr/>
        </p:nvCxnSpPr>
        <p:spPr>
          <a:xfrm>
            <a:off x="6108192" y="3897754"/>
            <a:ext cx="0" cy="842743"/>
          </a:xfrm>
          <a:prstGeom prst="line">
            <a:avLst/>
          </a:prstGeom>
          <a:ln w="2857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58" name="Přímá spojnice 157"/>
          <p:cNvCxnSpPr/>
          <p:nvPr/>
        </p:nvCxnSpPr>
        <p:spPr>
          <a:xfrm>
            <a:off x="3657600" y="3965444"/>
            <a:ext cx="5187421" cy="437278"/>
          </a:xfrm>
          <a:prstGeom prst="line">
            <a:avLst/>
          </a:prstGeom>
          <a:ln w="2857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61" name="Přímá spojnice 160"/>
          <p:cNvCxnSpPr>
            <a:stCxn id="23" idx="3"/>
          </p:cNvCxnSpPr>
          <p:nvPr/>
        </p:nvCxnSpPr>
        <p:spPr>
          <a:xfrm flipH="1" flipV="1">
            <a:off x="3657600" y="4156071"/>
            <a:ext cx="5192196" cy="369127"/>
          </a:xfrm>
          <a:prstGeom prst="line">
            <a:avLst/>
          </a:prstGeom>
          <a:ln w="2857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68" name="Přímá spojnice 167"/>
          <p:cNvCxnSpPr/>
          <p:nvPr/>
        </p:nvCxnSpPr>
        <p:spPr>
          <a:xfrm flipH="1" flipV="1">
            <a:off x="3669792" y="4285254"/>
            <a:ext cx="5180004" cy="376206"/>
          </a:xfrm>
          <a:prstGeom prst="line">
            <a:avLst/>
          </a:prstGeom>
          <a:ln w="2857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71" name="Přímá spojnice 170"/>
          <p:cNvCxnSpPr/>
          <p:nvPr/>
        </p:nvCxnSpPr>
        <p:spPr>
          <a:xfrm flipH="1" flipV="1">
            <a:off x="3621024" y="4434499"/>
            <a:ext cx="5177968" cy="415930"/>
          </a:xfrm>
          <a:prstGeom prst="line">
            <a:avLst/>
          </a:prstGeom>
          <a:ln w="2857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79" name="Obdélník 178"/>
          <p:cNvSpPr/>
          <p:nvPr/>
        </p:nvSpPr>
        <p:spPr>
          <a:xfrm rot="246214">
            <a:off x="3655044" y="3892389"/>
            <a:ext cx="5201065" cy="1137150"/>
          </a:xfrm>
          <a:prstGeom prst="rect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1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39091" b="56485" l="12706" r="49412"/>
                    </a14:imgEffect>
                    <a14:imgEffect>
                      <a14:sharpenSoften amount="25000"/>
                    </a14:imgEffect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2902" t="39511" r="50287" b="43333"/>
          <a:stretch/>
        </p:blipFill>
        <p:spPr>
          <a:xfrm rot="5400000">
            <a:off x="3559360" y="4342112"/>
            <a:ext cx="1950720" cy="117652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13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58182" b="76970" l="52000" r="84863"/>
                    </a14:imgEffect>
                    <a14:imgEffect>
                      <a14:sharpenSoften amount="25000"/>
                    </a14:imgEffect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2127" t="58800" r="15434" b="24311"/>
          <a:stretch/>
        </p:blipFill>
        <p:spPr>
          <a:xfrm rot="5400000">
            <a:off x="5046087" y="4445041"/>
            <a:ext cx="1719072" cy="115824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14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38182" b="54182" l="53020" r="87608"/>
                    </a14:imgEffect>
                    <a14:imgEffect>
                      <a14:sharpenSoften amount="25000"/>
                    </a14:imgEffect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2933" t="38444" r="12327" b="45556"/>
          <a:stretch/>
        </p:blipFill>
        <p:spPr>
          <a:xfrm rot="5400000">
            <a:off x="6918962" y="4552778"/>
            <a:ext cx="1840992" cy="1097280"/>
          </a:xfrm>
          <a:prstGeom prst="rect">
            <a:avLst/>
          </a:prstGeom>
        </p:spPr>
      </p:pic>
      <p:sp>
        <p:nvSpPr>
          <p:cNvPr id="180" name="Obdélník 179"/>
          <p:cNvSpPr/>
          <p:nvPr/>
        </p:nvSpPr>
        <p:spPr>
          <a:xfrm>
            <a:off x="4046340" y="1091711"/>
            <a:ext cx="2382598" cy="177077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4741284" y="226349"/>
            <a:ext cx="1609345" cy="707886"/>
          </a:xfrm>
          <a:prstGeom prst="rect">
            <a:avLst/>
          </a:prstGeom>
          <a:noFill/>
          <a:ln w="76200"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TENIS</a:t>
            </a:r>
            <a:endParaRPr lang="cs-CZ" sz="4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758165" y="1302189"/>
            <a:ext cx="634687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/>
              <a:t>?</a:t>
            </a:r>
            <a:endParaRPr lang="cs-CZ" sz="8000" dirty="0"/>
          </a:p>
        </p:txBody>
      </p:sp>
      <p:cxnSp>
        <p:nvCxnSpPr>
          <p:cNvPr id="26" name="Přímá spojnice 25"/>
          <p:cNvCxnSpPr/>
          <p:nvPr/>
        </p:nvCxnSpPr>
        <p:spPr>
          <a:xfrm>
            <a:off x="768222" y="6021913"/>
            <a:ext cx="5483088" cy="832666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ovéPole 1"/>
          <p:cNvSpPr txBox="1"/>
          <p:nvPr/>
        </p:nvSpPr>
        <p:spPr>
          <a:xfrm>
            <a:off x="6339604" y="3837549"/>
            <a:ext cx="62695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 smtClean="0"/>
              <a:t>?</a:t>
            </a:r>
            <a:endParaRPr lang="cs-CZ" sz="7200" dirty="0"/>
          </a:p>
        </p:txBody>
      </p:sp>
    </p:spTree>
    <p:extLst>
      <p:ext uri="{BB962C8B-B14F-4D97-AF65-F5344CB8AC3E}">
        <p14:creationId xmlns:p14="http://schemas.microsoft.com/office/powerpoint/2010/main" val="7281476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>
        <p:fade/>
      </p:transition>
    </mc:Choice>
    <mc:Fallback xmlns="">
      <p:transition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9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5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2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179" grpId="0" animBg="1"/>
      <p:bldP spid="180" grpId="0" animBg="1"/>
      <p:bldP spid="6" grpId="0"/>
      <p:bldP spid="6" grpId="1"/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370193" y="4956862"/>
            <a:ext cx="7156704" cy="1429981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3" name="Přímá spojnice 32"/>
          <p:cNvCxnSpPr/>
          <p:nvPr/>
        </p:nvCxnSpPr>
        <p:spPr>
          <a:xfrm>
            <a:off x="5981341" y="1597152"/>
            <a:ext cx="56626" cy="485959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11789664" y="1584960"/>
            <a:ext cx="0" cy="494169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256032" y="6386843"/>
            <a:ext cx="11533632" cy="69907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256032" y="1572768"/>
            <a:ext cx="0" cy="4814075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256032" y="1572768"/>
            <a:ext cx="11533632" cy="24384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6</a:t>
            </a:fld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9636369" y="82062"/>
            <a:ext cx="2403231" cy="996461"/>
          </a:xfrm>
          <a:prstGeom prst="rect">
            <a:avLst/>
          </a:prstGeom>
          <a:solidFill>
            <a:srgbClr val="FFF8E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21273" b="46667" l="47765" r="80471">
                        <a14:foregroundMark x1="61647" y1="40606" x2="74118" y2="38485"/>
                        <a14:foregroundMark x1="54118" y1="36182" x2="79373" y2="32606"/>
                        <a14:foregroundMark x1="55216" y1="37576" x2="56157" y2="29758"/>
                        <a14:foregroundMark x1="60549" y1="28545" x2="76157" y2="29091"/>
                        <a14:foregroundMark x1="61020" y1="29758" x2="72471" y2="29758"/>
                        <a14:foregroundMark x1="61647" y1="39030" x2="70667" y2="35636"/>
                        <a14:foregroundMark x1="77569" y1="38485" x2="77098" y2="32424"/>
                        <a14:foregroundMark x1="57333" y1="41697" x2="57333" y2="41697"/>
                        <a14:foregroundMark x1="57098" y1="41515" x2="60549" y2="43091"/>
                        <a14:foregroundMark x1="62353" y1="31758" x2="71137" y2="31394"/>
                      </a14:backgroundRemoval>
                    </a14:imgEffect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7124" t="21467" r="15663" b="53111"/>
          <a:stretch/>
        </p:blipFill>
        <p:spPr>
          <a:xfrm rot="5400000">
            <a:off x="7462289" y="-67797"/>
            <a:ext cx="1972056" cy="174345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26606" b="41879" l="7059" r="28000"/>
                    </a14:imgEffect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9681" t="27422" r="69844" b="58000"/>
          <a:stretch/>
        </p:blipFill>
        <p:spPr>
          <a:xfrm rot="5400000">
            <a:off x="3018255" y="372621"/>
            <a:ext cx="1085088" cy="99974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45879" b="73758" l="11608" r="62745">
                        <a14:foregroundMark x1="51451" y1="51758" x2="51451" y2="51758"/>
                      </a14:backgroundRemoval>
                    </a14:imgEffect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4857" t="46888" r="35448" b="26000"/>
          <a:stretch/>
        </p:blipFill>
        <p:spPr>
          <a:xfrm rot="5400000">
            <a:off x="8579275" y="721521"/>
            <a:ext cx="4908619" cy="3465577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66848" b="100000" l="9647" r="65804">
                        <a14:backgroundMark x1="58588" y1="97394" x2="58980" y2="77576"/>
                      </a14:backgroundRemoval>
                    </a14:imgEffect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4512" t="72933" r="33953"/>
          <a:stretch/>
        </p:blipFill>
        <p:spPr>
          <a:xfrm rot="5400000">
            <a:off x="-1311816" y="628399"/>
            <a:ext cx="5060661" cy="3439668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4656690" y="164607"/>
            <a:ext cx="2353056" cy="707886"/>
          </a:xfrm>
          <a:prstGeom prst="rect">
            <a:avLst/>
          </a:prstGeom>
          <a:noFill/>
          <a:ln w="76200"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FLORBAL</a:t>
            </a:r>
            <a:endParaRPr lang="cs-CZ" sz="4000" b="1" dirty="0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66848" b="100000" l="9647" r="65804"/>
                    </a14:imgEffect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4512" t="72933" r="33953"/>
          <a:stretch/>
        </p:blipFill>
        <p:spPr>
          <a:xfrm rot="5400000">
            <a:off x="3745461" y="1819933"/>
            <a:ext cx="3001841" cy="2040314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66848" b="100000" l="9647" r="65804"/>
                    </a14:imgEffect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4512" t="72933" r="33953"/>
          <a:stretch/>
        </p:blipFill>
        <p:spPr>
          <a:xfrm rot="5400000">
            <a:off x="1297857" y="3811479"/>
            <a:ext cx="4029167" cy="2738575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45879" b="73758" l="11608" r="62745">
                        <a14:foregroundMark x1="51451" y1="51758" x2="51451" y2="51758"/>
                      </a14:backgroundRemoval>
                    </a14:imgEffect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4857" t="46888" r="35448" b="26000"/>
          <a:stretch/>
        </p:blipFill>
        <p:spPr>
          <a:xfrm rot="5400000">
            <a:off x="6646135" y="3792504"/>
            <a:ext cx="3823766" cy="269965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45879" b="73758" l="11608" r="62745">
                        <a14:foregroundMark x1="51451" y1="51758" x2="51451" y2="51758"/>
                      </a14:backgroundRemoval>
                    </a14:imgEffect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4857" t="46888" r="35448" b="26000"/>
          <a:stretch/>
        </p:blipFill>
        <p:spPr>
          <a:xfrm rot="5400000">
            <a:off x="5394571" y="1777816"/>
            <a:ext cx="2984180" cy="2106886"/>
          </a:xfrm>
          <a:prstGeom prst="rect">
            <a:avLst/>
          </a:prstGeom>
        </p:spPr>
      </p:pic>
      <p:sp>
        <p:nvSpPr>
          <p:cNvPr id="17" name="TextovéPole 16"/>
          <p:cNvSpPr txBox="1"/>
          <p:nvPr/>
        </p:nvSpPr>
        <p:spPr>
          <a:xfrm>
            <a:off x="351435" y="4050998"/>
            <a:ext cx="2709491" cy="1200329"/>
          </a:xfrm>
          <a:prstGeom prst="rect">
            <a:avLst/>
          </a:prstGeom>
          <a:noFill/>
          <a:ln w="76200"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KOLIK NÁS HRAJE?</a:t>
            </a:r>
          </a:p>
          <a:p>
            <a:pPr algn="ctr"/>
            <a:r>
              <a:rPr lang="cs-CZ" b="1" dirty="0" smtClean="0"/>
              <a:t>POČÍTEJ ZLEVA </a:t>
            </a:r>
          </a:p>
          <a:p>
            <a:pPr algn="ctr"/>
            <a:r>
              <a:rPr lang="cs-CZ" b="1" dirty="0" smtClean="0"/>
              <a:t>DOPRAVA – ČERVENÉ ČTVERCE.</a:t>
            </a:r>
            <a:endParaRPr lang="cs-CZ" b="1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7021633" y="1883999"/>
            <a:ext cx="2614736" cy="646331"/>
          </a:xfrm>
          <a:prstGeom prst="rect">
            <a:avLst/>
          </a:prstGeom>
          <a:solidFill>
            <a:srgbClr val="FFFF00"/>
          </a:solidFill>
          <a:ln w="76200"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NA KTERÉ STRANĚ JSOU ZELENÍ HRÁČI ?</a:t>
            </a:r>
            <a:endParaRPr lang="cs-CZ" b="1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2384403" y="1902777"/>
            <a:ext cx="2688335" cy="646331"/>
          </a:xfrm>
          <a:prstGeom prst="rect">
            <a:avLst/>
          </a:prstGeom>
          <a:solidFill>
            <a:srgbClr val="FFFF00"/>
          </a:solidFill>
          <a:ln w="76200"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NA KTERÉ STRANĚ JSOU MODŘÍ HRÁČI ?</a:t>
            </a:r>
            <a:endParaRPr lang="cs-CZ" b="1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4511040" y="5238569"/>
            <a:ext cx="1085088" cy="369332"/>
          </a:xfrm>
          <a:prstGeom prst="rect">
            <a:avLst/>
          </a:prstGeom>
          <a:noFill/>
          <a:ln w="76200"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VLEVO</a:t>
            </a:r>
            <a:endParaRPr lang="cs-CZ" b="1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6333487" y="5238569"/>
            <a:ext cx="1243101" cy="369332"/>
          </a:xfrm>
          <a:prstGeom prst="rect">
            <a:avLst/>
          </a:prstGeom>
          <a:noFill/>
          <a:ln w="76200"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VPRAVO</a:t>
            </a:r>
            <a:endParaRPr lang="cs-CZ" b="1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8255518" y="5841485"/>
            <a:ext cx="385597" cy="369332"/>
          </a:xfrm>
          <a:prstGeom prst="rect">
            <a:avLst/>
          </a:prstGeom>
          <a:noFill/>
          <a:ln w="76200"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/>
              <a:t>5</a:t>
            </a:r>
          </a:p>
        </p:txBody>
      </p:sp>
      <p:sp>
        <p:nvSpPr>
          <p:cNvPr id="44" name="TextovéPole 43"/>
          <p:cNvSpPr txBox="1"/>
          <p:nvPr/>
        </p:nvSpPr>
        <p:spPr>
          <a:xfrm>
            <a:off x="10736953" y="3396146"/>
            <a:ext cx="385597" cy="369332"/>
          </a:xfrm>
          <a:prstGeom prst="rect">
            <a:avLst/>
          </a:prstGeom>
          <a:noFill/>
          <a:ln w="76200"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/>
              <a:t>6</a:t>
            </a:r>
          </a:p>
        </p:txBody>
      </p:sp>
      <p:sp>
        <p:nvSpPr>
          <p:cNvPr id="45" name="TextovéPole 44"/>
          <p:cNvSpPr txBox="1"/>
          <p:nvPr/>
        </p:nvSpPr>
        <p:spPr>
          <a:xfrm>
            <a:off x="6777651" y="3547891"/>
            <a:ext cx="385597" cy="369332"/>
          </a:xfrm>
          <a:prstGeom prst="rect">
            <a:avLst/>
          </a:prstGeom>
          <a:noFill/>
          <a:ln w="76200"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/>
              <a:t>4</a:t>
            </a:r>
          </a:p>
        </p:txBody>
      </p:sp>
      <p:sp>
        <p:nvSpPr>
          <p:cNvPr id="46" name="TextovéPole 45"/>
          <p:cNvSpPr txBox="1"/>
          <p:nvPr/>
        </p:nvSpPr>
        <p:spPr>
          <a:xfrm>
            <a:off x="3175202" y="5846064"/>
            <a:ext cx="385597" cy="369332"/>
          </a:xfrm>
          <a:prstGeom prst="rect">
            <a:avLst/>
          </a:prstGeom>
          <a:noFill/>
          <a:ln w="76200"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/>
              <a:t>2</a:t>
            </a:r>
          </a:p>
        </p:txBody>
      </p:sp>
      <p:sp>
        <p:nvSpPr>
          <p:cNvPr id="47" name="TextovéPole 46"/>
          <p:cNvSpPr txBox="1"/>
          <p:nvPr/>
        </p:nvSpPr>
        <p:spPr>
          <a:xfrm>
            <a:off x="4860785" y="3601853"/>
            <a:ext cx="385597" cy="369332"/>
          </a:xfrm>
          <a:prstGeom prst="rect">
            <a:avLst/>
          </a:prstGeom>
          <a:noFill/>
          <a:ln w="76200"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/>
              <a:t>3</a:t>
            </a:r>
          </a:p>
        </p:txBody>
      </p:sp>
      <p:sp>
        <p:nvSpPr>
          <p:cNvPr id="48" name="TextovéPole 47"/>
          <p:cNvSpPr txBox="1"/>
          <p:nvPr/>
        </p:nvSpPr>
        <p:spPr>
          <a:xfrm>
            <a:off x="963310" y="3302612"/>
            <a:ext cx="385597" cy="369332"/>
          </a:xfrm>
          <a:prstGeom prst="rect">
            <a:avLst/>
          </a:prstGeom>
          <a:noFill/>
          <a:ln w="76200"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r>
              <a:rPr lang="cs-CZ" b="1" dirty="0" smtClean="0"/>
              <a:t>1</a:t>
            </a:r>
            <a:endParaRPr lang="cs-CZ" b="1" dirty="0"/>
          </a:p>
        </p:txBody>
      </p:sp>
      <p:sp>
        <p:nvSpPr>
          <p:cNvPr id="49" name="Obdélník 48"/>
          <p:cNvSpPr/>
          <p:nvPr/>
        </p:nvSpPr>
        <p:spPr>
          <a:xfrm>
            <a:off x="938926" y="3222051"/>
            <a:ext cx="475488" cy="543427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bdélník 49"/>
          <p:cNvSpPr/>
          <p:nvPr/>
        </p:nvSpPr>
        <p:spPr>
          <a:xfrm>
            <a:off x="6732705" y="3460843"/>
            <a:ext cx="475488" cy="543427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bdélník 50"/>
          <p:cNvSpPr/>
          <p:nvPr/>
        </p:nvSpPr>
        <p:spPr>
          <a:xfrm>
            <a:off x="4834994" y="3467677"/>
            <a:ext cx="475488" cy="543427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bdélník 51"/>
          <p:cNvSpPr/>
          <p:nvPr/>
        </p:nvSpPr>
        <p:spPr>
          <a:xfrm>
            <a:off x="8210573" y="5781366"/>
            <a:ext cx="475488" cy="543427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Obdélník 52"/>
          <p:cNvSpPr/>
          <p:nvPr/>
        </p:nvSpPr>
        <p:spPr>
          <a:xfrm>
            <a:off x="10697196" y="3323406"/>
            <a:ext cx="475488" cy="543427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Obdélník 53"/>
          <p:cNvSpPr/>
          <p:nvPr/>
        </p:nvSpPr>
        <p:spPr>
          <a:xfrm>
            <a:off x="3130256" y="5754438"/>
            <a:ext cx="475488" cy="543427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Obdélník 54"/>
          <p:cNvSpPr/>
          <p:nvPr/>
        </p:nvSpPr>
        <p:spPr>
          <a:xfrm>
            <a:off x="4468368" y="5177692"/>
            <a:ext cx="1170432" cy="49108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Obdélník 55"/>
          <p:cNvSpPr/>
          <p:nvPr/>
        </p:nvSpPr>
        <p:spPr>
          <a:xfrm>
            <a:off x="6278731" y="5168301"/>
            <a:ext cx="1310050" cy="49108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8686061" y="4433343"/>
            <a:ext cx="3005776" cy="369332"/>
          </a:xfrm>
          <a:prstGeom prst="rect">
            <a:avLst/>
          </a:prstGeom>
          <a:noFill/>
          <a:ln w="57150"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KTERÝ MÍČ JE SPRÁVNÝ?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76466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5000">
        <p:fade/>
      </p:transition>
    </mc:Choice>
    <mc:Fallback xmlns="">
      <p:transition spd="med" advTm="5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2" presetID="42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-2.22017E-6 L -0.13698 -0.34852 " pathEditMode="relative" rAng="0" ptsTypes="AA">
                                      <p:cBhvr>
                                        <p:cTn id="43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849" y="-17438"/>
                                    </p:animMotion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42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0833E-6 7.49306E-7 L 0.13607 -0.34158 " pathEditMode="relative" rAng="0" ptsTypes="AA">
                                      <p:cBhvr>
                                        <p:cTn id="56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797" y="-1709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40" grpId="0" animBg="1"/>
      <p:bldP spid="40" grpId="1" animBg="1"/>
      <p:bldP spid="41" grpId="0" animBg="1"/>
      <p:bldP spid="41" grpId="1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ilustrace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300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5000">
        <p:fade/>
      </p:transition>
    </mc:Choice>
    <mc:Fallback xmlns="">
      <p:transition spd="med" advTm="5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</a:t>
            </a:r>
            <a:r>
              <a:rPr lang="cs-CZ" b="1" dirty="0" smtClean="0"/>
              <a:t>VNÍMÁNÍ</a:t>
            </a:r>
            <a:endParaRPr lang="cs-CZ" sz="27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 smtClean="0"/>
              <a:t>Popis</a:t>
            </a:r>
          </a:p>
          <a:p>
            <a:r>
              <a:rPr lang="cs-CZ" dirty="0" smtClean="0"/>
              <a:t>Děti se seznamují se základní početní řadou, prostorovou  orientací</a:t>
            </a:r>
            <a:endParaRPr lang="cs-CZ" dirty="0"/>
          </a:p>
          <a:p>
            <a:r>
              <a:rPr lang="cs-CZ" b="1" dirty="0" smtClean="0"/>
              <a:t>Očekávání </a:t>
            </a:r>
            <a:r>
              <a:rPr lang="cs-CZ" b="1" dirty="0"/>
              <a:t>a cíle</a:t>
            </a:r>
          </a:p>
          <a:p>
            <a:r>
              <a:rPr lang="cs-CZ" dirty="0" smtClean="0"/>
              <a:t>Chápat základní číselné a matematické pojmy, elementární matematické souvislosti a dle potřeby je využívat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801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 fontScale="85000" lnSpcReduction="10000"/>
          </a:bodyPr>
          <a:lstStyle/>
          <a:p>
            <a:r>
              <a:rPr lang="cs-CZ" b="1" dirty="0" smtClean="0"/>
              <a:t>Strana č. 2 </a:t>
            </a:r>
            <a:r>
              <a:rPr lang="cs-CZ" dirty="0" smtClean="0"/>
              <a:t>na kliknutí nastupují hráči na plochu, a zároveň děti počítají nahlas – celkem 12 hráčů – označit hráče, který do týmu nepatří</a:t>
            </a:r>
          </a:p>
          <a:p>
            <a:r>
              <a:rPr lang="cs-CZ" dirty="0" smtClean="0"/>
              <a:t>další možnosti práce : spočítat a vyjmenovat čísla dresů v horní řadě a v dolní řadě</a:t>
            </a:r>
          </a:p>
          <a:p>
            <a:r>
              <a:rPr lang="cs-CZ" b="1" dirty="0"/>
              <a:t>Strana č. </a:t>
            </a:r>
            <a:r>
              <a:rPr lang="cs-CZ" b="1" dirty="0" smtClean="0"/>
              <a:t>3 </a:t>
            </a:r>
            <a:r>
              <a:rPr lang="cs-CZ" dirty="0" smtClean="0"/>
              <a:t>úkolem dětí je spočítat hráče v košíkové (tým tvoří 10 hráčů – na hřišti vždy jen pět), proto vytvořte stejné dvojice, které se střídají</a:t>
            </a:r>
          </a:p>
          <a:p>
            <a:r>
              <a:rPr lang="cs-CZ" b="1" dirty="0"/>
              <a:t>Strana č</a:t>
            </a:r>
            <a:r>
              <a:rPr lang="cs-CZ" b="1" dirty="0" smtClean="0"/>
              <a:t>. 4 </a:t>
            </a:r>
            <a:r>
              <a:rPr lang="cs-CZ" dirty="0" smtClean="0"/>
              <a:t>úkolem dětí je klikem na otazníky zjistit pomůcky, kterými se hraje golf a dále klikáním na hráče děti zjistí kolik hráčů hraje</a:t>
            </a:r>
          </a:p>
          <a:p>
            <a:r>
              <a:rPr lang="cs-CZ" b="1" dirty="0"/>
              <a:t>Strana č. </a:t>
            </a:r>
            <a:r>
              <a:rPr lang="cs-CZ" b="1" dirty="0" smtClean="0"/>
              <a:t>5 </a:t>
            </a:r>
            <a:r>
              <a:rPr lang="cs-CZ" dirty="0" smtClean="0"/>
              <a:t>úkolem dětí je určit pomůcky ke hře – klikem na otazníky si ověří správnost, počet hráčů klikáním na každého hráče</a:t>
            </a:r>
          </a:p>
          <a:p>
            <a:r>
              <a:rPr lang="cs-CZ" b="1" dirty="0"/>
              <a:t>Strana č. </a:t>
            </a:r>
            <a:r>
              <a:rPr lang="cs-CZ" b="1" dirty="0" smtClean="0"/>
              <a:t>6 </a:t>
            </a:r>
            <a:r>
              <a:rPr lang="cs-CZ" dirty="0" smtClean="0"/>
              <a:t>úkolem dětí je určit barvu hráče vlevo, vpravo, klikáním na červené čtverce počítají hráče při florbalu a klikem na míče zůstane správný míč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080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Stolní hry - fotbal, hokej, košíková – určování počet hráčů, orientace v prostoru</a:t>
            </a:r>
          </a:p>
          <a:p>
            <a:r>
              <a:rPr lang="cs-CZ" dirty="0" smtClean="0"/>
              <a:t>Hrací karty – lota, pexeso, kvarteto, puzzle se sportovní tématikou</a:t>
            </a:r>
          </a:p>
          <a:p>
            <a:r>
              <a:rPr lang="cs-CZ" dirty="0" smtClean="0"/>
              <a:t>Kreslení sportovců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286222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Rozumět a používat základní pojmy označující velikost, počet, orientaci</a:t>
            </a:r>
          </a:p>
          <a:p>
            <a:r>
              <a:rPr lang="cs-CZ" dirty="0" smtClean="0"/>
              <a:t>Orientovat se v číselné řadě 1 – 10, vyjmenovat, porovnávat, </a:t>
            </a:r>
            <a:r>
              <a:rPr lang="cs-CZ" smtClean="0"/>
              <a:t>chápat číslo </a:t>
            </a:r>
            <a:r>
              <a:rPr lang="cs-CZ" dirty="0" smtClean="0"/>
              <a:t>jako počet prvků</a:t>
            </a:r>
          </a:p>
          <a:p>
            <a:r>
              <a:rPr lang="cs-CZ" dirty="0" smtClean="0"/>
              <a:t>Posoudit početnost dvou souborů, chápat pojmy více, méně, stejně</a:t>
            </a:r>
          </a:p>
          <a:p>
            <a:r>
              <a:rPr lang="cs-CZ" dirty="0" smtClean="0"/>
              <a:t>Chápat základní číselné a matematické pojmy, elementární matematické souvislosti a dle potřeby je využívat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6505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13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563</Words>
  <Application>Microsoft Office PowerPoint</Application>
  <PresentationFormat>Vlastní</PresentationFormat>
  <Paragraphs>97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Sheer Green 16x9</vt:lpstr>
      <vt:lpstr>KOLEKTIVNÍ SPORTY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odkazy</vt:lpstr>
      <vt:lpstr>Metodický pokyn Integrovaný blok: VNÍMÁNÍ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2015-05-06T11:32:24Z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