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gif" ContentType="image/gif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82" r:id="rId4"/>
    <p:sldId id="285" r:id="rId5"/>
    <p:sldId id="284" r:id="rId6"/>
    <p:sldId id="283" r:id="rId7"/>
    <p:sldId id="275" r:id="rId8"/>
    <p:sldId id="276" r:id="rId9"/>
    <p:sldId id="277" r:id="rId10"/>
    <p:sldId id="278" r:id="rId11"/>
    <p:sldId id="279" r:id="rId12"/>
    <p:sldId id="280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2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FEF9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7353" autoAdjust="0"/>
    <p:restoredTop sz="94918" autoAdjust="0"/>
  </p:normalViewPr>
  <p:slideViewPr>
    <p:cSldViewPr snapToGrid="0">
      <p:cViewPr varScale="1">
        <p:scale>
          <a:sx n="79" d="100"/>
          <a:sy n="79" d="100"/>
        </p:scale>
        <p:origin x="492" y="78"/>
      </p:cViewPr>
      <p:guideLst>
        <p:guide pos="3840"/>
        <p:guide orient="horz" pos="216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commentAuthors" Target="commentAuthor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t>5. 5. 2015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t>5. 5. 2015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828820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93422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5843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23056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57080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42011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9003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359466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17346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3.wdp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5" Type="http://schemas.microsoft.com/office/2007/relationships/hdphoto" Target="../media/hdphoto4.wdp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5.wdp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5" Type="http://schemas.microsoft.com/office/2007/relationships/hdphoto" Target="../media/hdphoto6.wdp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Zimní olympijské hry- </a:t>
            </a:r>
            <a:r>
              <a:rPr lang="cs-CZ" sz="3600" b="0" i="0" dirty="0" err="1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grafomotorické</a:t>
            </a:r>
            <a:r>
              <a:rPr lang="cs-CZ" sz="3600" b="0" i="0" dirty="0" smtClean="0">
                <a:solidFill>
                  <a:srgbClr val="624D38">
                    <a:lumMod val="75000"/>
                  </a:srgbClr>
                </a:solidFill>
                <a:latin typeface="Century Gothic"/>
                <a:ea typeface="+mj-ea"/>
                <a:cs typeface="+mj-cs"/>
              </a:rPr>
              <a:t> listy</a:t>
            </a:r>
            <a:endParaRPr lang="cs-CZ" sz="36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dirty="0" smtClean="0"/>
              <a:t>Jemná motorka-koordinace ruky a oka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val="2671542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2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439886" y="5159829"/>
            <a:ext cx="5377543" cy="123182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27029" y="0"/>
            <a:ext cx="2764971" cy="127362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515" b="99118" l="9967" r="89992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0905" t="4259" r="53945" b="-4647"/>
          <a:stretch/>
        </p:blipFill>
        <p:spPr>
          <a:xfrm>
            <a:off x="141515" y="150549"/>
            <a:ext cx="2667000" cy="2821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4154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3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439886" y="5159829"/>
            <a:ext cx="5377543" cy="123182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27029" y="0"/>
            <a:ext cx="2764971" cy="127362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5000" b="90000" l="9967" r="89992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6882" t="1" r="45452" b="6386"/>
          <a:stretch/>
        </p:blipFill>
        <p:spPr>
          <a:xfrm>
            <a:off x="141514" y="103471"/>
            <a:ext cx="2579914" cy="3031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5429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4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439886" y="5159829"/>
            <a:ext cx="5377543" cy="123182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27029" y="0"/>
            <a:ext cx="2764971" cy="127362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765" b="100000" l="8561" r="89992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6951" t="-356" r="37804" b="356"/>
          <a:stretch/>
        </p:blipFill>
        <p:spPr>
          <a:xfrm>
            <a:off x="283028" y="154198"/>
            <a:ext cx="2579915" cy="2940993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2868" b="92868" l="37221" r="77378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5184" t="11986" r="21796" b="3425"/>
          <a:stretch/>
        </p:blipFill>
        <p:spPr>
          <a:xfrm>
            <a:off x="8887097" y="3815443"/>
            <a:ext cx="3287486" cy="26887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9558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5</a:t>
            </a:fld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3461657" y="5155908"/>
            <a:ext cx="5377543" cy="1231827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9427029" y="0"/>
            <a:ext cx="2764971" cy="1273629"/>
          </a:xfrm>
          <a:prstGeom prst="rect">
            <a:avLst/>
          </a:prstGeom>
          <a:solidFill>
            <a:srgbClr val="FEF9E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3015" b="94412" l="12324" r="66543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9681" t="-4254" r="32730" b="4246"/>
          <a:stretch/>
        </p:blipFill>
        <p:spPr>
          <a:xfrm>
            <a:off x="228599" y="97972"/>
            <a:ext cx="2449285" cy="28956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8309" b="72941" l="38586" r="6828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709" t="21637" r="26210" b="25731"/>
          <a:stretch/>
        </p:blipFill>
        <p:spPr>
          <a:xfrm>
            <a:off x="3320142" y="3503241"/>
            <a:ext cx="947057" cy="979714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8309" b="72941" l="38586" r="6828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709" t="21637" r="26210" b="25731"/>
          <a:stretch/>
        </p:blipFill>
        <p:spPr>
          <a:xfrm>
            <a:off x="11114315" y="1840557"/>
            <a:ext cx="947057" cy="979714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8309" b="72941" l="38586" r="6828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709" t="21637" r="26210" b="25731"/>
          <a:stretch/>
        </p:blipFill>
        <p:spPr>
          <a:xfrm>
            <a:off x="6014356" y="1775242"/>
            <a:ext cx="947057" cy="97971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ackgroundRemoval t="18309" b="72941" l="38586" r="6828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38709" t="21637" r="26210" b="25731"/>
          <a:stretch/>
        </p:blipFill>
        <p:spPr>
          <a:xfrm>
            <a:off x="8745583" y="3511295"/>
            <a:ext cx="947057" cy="979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0990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ilustrace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003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</a:t>
            </a:r>
            <a:r>
              <a:rPr lang="cs-CZ" dirty="0" smtClean="0"/>
              <a:t>dovednosti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/>
              <a:t>Popis</a:t>
            </a:r>
          </a:p>
          <a:p>
            <a:r>
              <a:rPr lang="cs-CZ" dirty="0" smtClean="0"/>
              <a:t>Děti pomocí interaktivního pera procvičují </a:t>
            </a:r>
            <a:r>
              <a:rPr lang="cs-CZ" dirty="0" err="1" smtClean="0"/>
              <a:t>grafomotoriku</a:t>
            </a:r>
            <a:r>
              <a:rPr lang="cs-CZ" dirty="0" smtClean="0"/>
              <a:t> a snaží se co nejpřesněji napodobit pohyb sportovce</a:t>
            </a:r>
            <a:endParaRPr lang="cs-CZ" dirty="0" smtClean="0"/>
          </a:p>
          <a:p>
            <a:r>
              <a:rPr lang="cs-CZ" b="1" dirty="0"/>
              <a:t>Očekávání a cíle</a:t>
            </a:r>
          </a:p>
          <a:p>
            <a:r>
              <a:rPr lang="cs-CZ" dirty="0" smtClean="0"/>
              <a:t>Procvičení jemné motoriky</a:t>
            </a:r>
            <a:r>
              <a:rPr lang="cs-CZ" dirty="0" smtClean="0"/>
              <a:t>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01244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80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Děti pracují pomocí interaktivního pera na dotykové obrazovce, kdy napodobují co nepřesněji pohyby sportovce a zároveň se tyto pohyby zkouší v praxi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10801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Děti si mohou </a:t>
            </a:r>
            <a:r>
              <a:rPr lang="cs-CZ" dirty="0" err="1"/>
              <a:t>grafomotoriku</a:t>
            </a:r>
            <a:r>
              <a:rPr lang="cs-CZ" dirty="0"/>
              <a:t> vyzkoušet na magnetické tabulce</a:t>
            </a:r>
          </a:p>
          <a:p>
            <a:r>
              <a:rPr lang="cs-CZ" dirty="0"/>
              <a:t>Děti si mohou pohyby sportovců vyzkoušet v praxi </a:t>
            </a: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286222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Ovládat koordinaci ruky a oka, zvládnout jemnou motoriku</a:t>
            </a:r>
          </a:p>
          <a:p>
            <a:r>
              <a:rPr lang="cs-CZ" dirty="0"/>
              <a:t>Zacházet s předměty digitální technologie, využívat nejzákladnější funkce počítače (zapnout-vypnout, práce s myší, jednoduchou klávesnicí)</a:t>
            </a:r>
          </a:p>
          <a:p>
            <a:r>
              <a:rPr lang="cs-CZ" dirty="0"/>
              <a:t>Vést stopu tužky při kresbě</a:t>
            </a:r>
          </a:p>
          <a:p>
            <a:r>
              <a:rPr lang="cs-CZ" dirty="0"/>
              <a:t>Upřednostňovat užívání pravé či levé ruky při kreslení či v jiných činnostech, kde se preference ruky uplatňuje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505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12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5604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300</Words>
  <Application>Microsoft Office PowerPoint</Application>
  <PresentationFormat>Širokoúhlá obrazovka</PresentationFormat>
  <Paragraphs>58</Paragraphs>
  <Slides>12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5" baseType="lpstr">
      <vt:lpstr>Arial</vt:lpstr>
      <vt:lpstr>Century Gothic</vt:lpstr>
      <vt:lpstr>Sheer Green 16x9</vt:lpstr>
      <vt:lpstr>Zimní olympijské hry- grafomotorické listy</vt:lpstr>
      <vt:lpstr>Prezentace aplikace PowerPoint</vt:lpstr>
      <vt:lpstr>Prezentace aplikace PowerPoint</vt:lpstr>
      <vt:lpstr>Prezentace aplikace PowerPoint</vt:lpstr>
      <vt:lpstr>Prezentace aplikace PowerPoint</vt:lpstr>
      <vt:lpstr>Použité odkazy</vt:lpstr>
      <vt:lpstr>Metodický pokyn Integrovaný blok: dovednosti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2015-05-05T09:34:35Z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