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4"/>
  </p:notesMasterIdLst>
  <p:handoutMasterIdLst>
    <p:handoutMasterId r:id="rId15"/>
  </p:handoutMasterIdLst>
  <p:sldIdLst>
    <p:sldId id="272" r:id="rId3"/>
    <p:sldId id="282" r:id="rId4"/>
    <p:sldId id="285" r:id="rId5"/>
    <p:sldId id="284" r:id="rId6"/>
    <p:sldId id="283" r:id="rId7"/>
    <p:sldId id="275" r:id="rId8"/>
    <p:sldId id="276" r:id="rId9"/>
    <p:sldId id="277" r:id="rId10"/>
    <p:sldId id="278" r:id="rId11"/>
    <p:sldId id="280" r:id="rId12"/>
    <p:sldId id="28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79" d="100"/>
          <a:sy n="79" d="100"/>
        </p:scale>
        <p:origin x="492" y="7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5. 5. 2015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5. 5. 2015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openxmlformats.org/officeDocument/2006/relationships/comments" Target="../comments/comment1.xml"/><Relationship Id="rId4" Type="http://schemas.openxmlformats.org/officeDocument/2006/relationships/image" Target="../media/image5.png"/><Relationship Id="rId9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5.wdp"/><Relationship Id="rId7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microsoft.com/office/2007/relationships/hdphoto" Target="../media/hdphoto6.wdp"/><Relationship Id="rId10" Type="http://schemas.openxmlformats.org/officeDocument/2006/relationships/comments" Target="../comments/comment2.xml"/><Relationship Id="rId4" Type="http://schemas.openxmlformats.org/officeDocument/2006/relationships/image" Target="../media/image9.png"/><Relationship Id="rId9" Type="http://schemas.microsoft.com/office/2007/relationships/hdphoto" Target="../media/hdphoto8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microsoft.com/office/2007/relationships/hdphoto" Target="../media/hdphoto9.wdp"/><Relationship Id="rId7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0.wdp"/><Relationship Id="rId5" Type="http://schemas.openxmlformats.org/officeDocument/2006/relationships/image" Target="../media/image14.png"/><Relationship Id="rId10" Type="http://schemas.openxmlformats.org/officeDocument/2006/relationships/comments" Target="../comments/comment3.xml"/><Relationship Id="rId4" Type="http://schemas.openxmlformats.org/officeDocument/2006/relationships/image" Target="../media/image13.png"/><Relationship Id="rId9" Type="http://schemas.microsoft.com/office/2007/relationships/hdphoto" Target="../media/hdphoto1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microsoft.com/office/2007/relationships/hdphoto" Target="../media/hdphoto12.wdp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6" Type="http://schemas.microsoft.com/office/2007/relationships/hdphoto" Target="../media/hdphoto13.wdp"/><Relationship Id="rId5" Type="http://schemas.openxmlformats.org/officeDocument/2006/relationships/image" Target="../media/image19.png"/><Relationship Id="rId10" Type="http://schemas.openxmlformats.org/officeDocument/2006/relationships/comments" Target="../comments/comment4.xml"/><Relationship Id="rId4" Type="http://schemas.openxmlformats.org/officeDocument/2006/relationships/image" Target="../media/image18.png"/><Relationship Id="rId9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Olympijské hry ve slabikách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Jazyk a řeč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309" l="7361" r="8267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02" r="17638"/>
          <a:stretch/>
        </p:blipFill>
        <p:spPr>
          <a:xfrm rot="5400000">
            <a:off x="97227" y="671960"/>
            <a:ext cx="2984756" cy="247105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7721" l="19231" r="97767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555" r="1111"/>
          <a:stretch/>
        </p:blipFill>
        <p:spPr>
          <a:xfrm rot="5400000">
            <a:off x="3518312" y="744164"/>
            <a:ext cx="2977964" cy="253859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000" b="99412" l="25641" r="87883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05" r="11753"/>
          <a:stretch/>
        </p:blipFill>
        <p:spPr>
          <a:xfrm rot="5400000">
            <a:off x="6484706" y="685455"/>
            <a:ext cx="2852057" cy="278191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206" b="90000" l="5211" r="99256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53458">
            <a:off x="8917158" y="946145"/>
            <a:ext cx="3418114" cy="1922689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822162" y="4365170"/>
            <a:ext cx="1779524" cy="6617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941206" y="4373755"/>
            <a:ext cx="1779524" cy="6617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3826619" y="4373755"/>
            <a:ext cx="1779524" cy="6617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055793" y="4365169"/>
            <a:ext cx="1779524" cy="6617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4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8015" b="73897" l="2151" r="96609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44173" y="1106639"/>
            <a:ext cx="3848704" cy="216489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206" b="72721" l="3557" r="8999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64328">
            <a:off x="9052600" y="1015786"/>
            <a:ext cx="3900747" cy="219417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265" b="100000" l="23284" r="76675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836" r="8712"/>
          <a:stretch/>
        </p:blipFill>
        <p:spPr>
          <a:xfrm rot="5400000">
            <a:off x="5592774" y="731139"/>
            <a:ext cx="3450769" cy="260712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2068" r="94706">
                        <a14:foregroundMark x1="10505" y1="44265" x2="88544" y2="4654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64936" y="1153776"/>
            <a:ext cx="3860374" cy="217146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379521" y="4872929"/>
            <a:ext cx="1688765" cy="6345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158590" y="4872929"/>
            <a:ext cx="1688765" cy="6345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6798188" y="4872929"/>
            <a:ext cx="1688765" cy="6345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3341854" y="4872929"/>
            <a:ext cx="1688765" cy="6345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1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07515" y="163286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24" b="92574" l="39289" r="8999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894" t="-1" r="9271" b="3551"/>
          <a:stretch/>
        </p:blipFill>
        <p:spPr>
          <a:xfrm rot="5862852">
            <a:off x="50695" y="104440"/>
            <a:ext cx="2497766" cy="271922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12" b="90000" l="4632" r="36683">
                        <a14:foregroundMark x1="10835" y1="77574" x2="32258" y2="25809"/>
                        <a14:backgroundMark x1="50000" y1="14632" x2="85484" y2="71397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57" r="62190" b="10051"/>
          <a:stretch/>
        </p:blipFill>
        <p:spPr>
          <a:xfrm>
            <a:off x="2852837" y="214614"/>
            <a:ext cx="2100943" cy="301534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1176" b="95221" l="9967" r="48718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273" t="25900" r="48381" b="1838"/>
          <a:stretch/>
        </p:blipFill>
        <p:spPr>
          <a:xfrm rot="5400000">
            <a:off x="5018331" y="395522"/>
            <a:ext cx="2623458" cy="246017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0809" b="90000" l="53557" r="76634">
                        <a14:foregroundMark x1="58354" y1="40221" x2="69810" y2="71397"/>
                        <a14:backgroundMark x1="15798" y1="53676" x2="41687" y2="57721"/>
                        <a14:backgroundMark x1="15922" y1="49632" x2="38213" y2="53309"/>
                        <a14:backgroundMark x1="14392" y1="57721" x2="29983" y2="35368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154" t="29272" r="20951" b="14198"/>
          <a:stretch/>
        </p:blipFill>
        <p:spPr>
          <a:xfrm rot="5099615">
            <a:off x="9922564" y="473448"/>
            <a:ext cx="1970315" cy="23295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7868" b="90000" l="22705" r="41853">
                        <a14:foregroundMark x1="29446" y1="32868" x2="36270" y2="70441"/>
                        <a14:backgroundMark x1="63524" y1="48676" x2="85277" y2="47353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714" t="28112" r="57211" b="15839"/>
          <a:stretch/>
        </p:blipFill>
        <p:spPr>
          <a:xfrm rot="5158968">
            <a:off x="7971534" y="470849"/>
            <a:ext cx="1463225" cy="2188871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522516" y="4613241"/>
            <a:ext cx="1186543" cy="10450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2837" y="4604657"/>
            <a:ext cx="1186543" cy="10450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10493840" y="4604655"/>
            <a:ext cx="1186543" cy="10450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8120972" y="4604656"/>
            <a:ext cx="1186543" cy="10450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508177" y="4604656"/>
            <a:ext cx="1186543" cy="10450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746448" y="4778824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229088" y="5288201"/>
            <a:ext cx="197497" cy="198243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3296225" y="5030393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5649868" y="4767583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5976761" y="5041323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6323143" y="5288201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8980512" y="5294395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8290256" y="5275720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8610828" y="5041323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8980512" y="4778824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8284037" y="4778824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10664089" y="4778824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0664088" y="5289307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1283819" y="4792807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11283818" y="5294395"/>
            <a:ext cx="206829" cy="21072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515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78851" y="0"/>
            <a:ext cx="2713149" cy="1300766"/>
          </a:xfrm>
          <a:prstGeom prst="rect">
            <a:avLst/>
          </a:prstGeom>
          <a:solidFill>
            <a:srgbClr val="FEF8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0" r="54342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2857"/>
          <a:stretch/>
        </p:blipFill>
        <p:spPr>
          <a:xfrm rot="5690589">
            <a:off x="-76200" y="344260"/>
            <a:ext cx="2699657" cy="265747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515" b="70000" l="64144" r="89992">
                        <a14:foregroundMark x1="70141" y1="43088" x2="81514" y2="53088"/>
                        <a14:backgroundMark x1="12448" y1="54853" x2="51406" y2="41544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800" t="20244" r="10375" b="33824"/>
          <a:stretch/>
        </p:blipFill>
        <p:spPr>
          <a:xfrm rot="5895385">
            <a:off x="2828612" y="1431886"/>
            <a:ext cx="1348882" cy="125252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6544" b="99118" l="1365" r="50868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1573" r="41970"/>
          <a:stretch/>
        </p:blipFill>
        <p:spPr>
          <a:xfrm rot="5400000">
            <a:off x="4299750" y="738733"/>
            <a:ext cx="2950029" cy="19567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103" b="98309" l="54632" r="82051">
                        <a14:foregroundMark x1="61249" y1="15809" x2="63524" y2="90809"/>
                        <a14:foregroundMark x1="73821" y1="13824" x2="76427" y2="93897"/>
                        <a14:backgroundMark x1="12324" y1="71985" x2="44251" y2="77941"/>
                      </a14:backgroundRemoval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444" t="-976" r="12065" b="728"/>
          <a:stretch/>
        </p:blipFill>
        <p:spPr>
          <a:xfrm>
            <a:off x="7155459" y="0"/>
            <a:ext cx="2155373" cy="30017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5368" b="70588" l="3474" r="88751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4599">
            <a:off x="9094072" y="581243"/>
            <a:ext cx="3269778" cy="183925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566057" y="4278086"/>
            <a:ext cx="1317172" cy="11538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0081917" y="4278085"/>
            <a:ext cx="1317172" cy="11538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7663542" y="4278086"/>
            <a:ext cx="1317172" cy="11538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955929" y="4278086"/>
            <a:ext cx="1317172" cy="11538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2837193" y="4278086"/>
            <a:ext cx="1317172" cy="115388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10617710" y="4759844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10994152" y="5095003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0262297" y="5095003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10994152" y="4426322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10262297" y="4426322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5108329" y="5095002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5474330" y="4759843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5873716" y="4424677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8213270" y="4769087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3028269" y="5095002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745868" y="4424676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721471" y="4424676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721472" y="5095001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1491563" y="4424676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1489789" y="5095002"/>
            <a:ext cx="217715" cy="19036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57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 smtClean="0"/>
              <a:t>jazyk a řeč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 smtClean="0"/>
              <a:t>Popis</a:t>
            </a:r>
          </a:p>
          <a:p>
            <a:r>
              <a:rPr lang="cs-CZ" dirty="0" smtClean="0"/>
              <a:t>Děti si procvičují rozklad slova na slabiky</a:t>
            </a:r>
            <a:endParaRPr lang="cs-CZ" dirty="0"/>
          </a:p>
          <a:p>
            <a:r>
              <a:rPr lang="cs-CZ" b="1" dirty="0" smtClean="0"/>
              <a:t>Očekávání </a:t>
            </a:r>
            <a:r>
              <a:rPr lang="cs-CZ" b="1" dirty="0"/>
              <a:t>a cíle</a:t>
            </a:r>
          </a:p>
          <a:p>
            <a:r>
              <a:rPr lang="cs-CZ" dirty="0" smtClean="0"/>
              <a:t>Procvičení rozkladu slova na slabiky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/>
              <a:t>Děti počítají slabiky a zakreslují je do tabulky pomocí interaktivního pera</a:t>
            </a:r>
          </a:p>
          <a:p>
            <a:r>
              <a:rPr lang="cs-CZ" dirty="0"/>
              <a:t>Děti spojují obrázek, podle počtu slabik se správným počtem </a:t>
            </a:r>
            <a:r>
              <a:rPr lang="cs-CZ" dirty="0" smtClean="0"/>
              <a:t>puntíků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Porozumět slyšenému</a:t>
            </a:r>
          </a:p>
          <a:p>
            <a:r>
              <a:rPr lang="cs-CZ" dirty="0" smtClean="0"/>
              <a:t>Správně vyslovovat, ovládat dech, tempo i intonaci řeči</a:t>
            </a:r>
          </a:p>
          <a:p>
            <a:r>
              <a:rPr lang="cs-CZ" dirty="0"/>
              <a:t>Používat jednoduchá souvětí, vyjádřit myšlenku, nápad, mínění, popsat situaci, událost, vyjádřit svoje pocity, prožitky </a:t>
            </a:r>
          </a:p>
          <a:p>
            <a:r>
              <a:rPr lang="cs-CZ" dirty="0"/>
              <a:t>Dodržovat pravidla konverzace a společenského kontaktu – řečovou kázeň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234</Words>
  <Application>Microsoft Office PowerPoint</Application>
  <PresentationFormat>Širokoúhlá obrazovka</PresentationFormat>
  <Paragraphs>46</Paragraphs>
  <Slides>11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Sheer Green 16x9</vt:lpstr>
      <vt:lpstr>Olympijské hry ve slabikách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jazyk a řeč</vt:lpstr>
      <vt:lpstr>Studijní materiály </vt:lpstr>
      <vt:lpstr>   Práce s interaktivním výukovým materiálem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2015-05-05T09:38:32Z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