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comments/comment5.xml" ContentType="application/vnd.openxmlformats-officedocument.presentationml.comments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7"/>
  </p:notesMasterIdLst>
  <p:handoutMasterIdLst>
    <p:handoutMasterId r:id="rId18"/>
  </p:handoutMasterIdLst>
  <p:sldIdLst>
    <p:sldId id="272" r:id="rId3"/>
    <p:sldId id="287" r:id="rId4"/>
    <p:sldId id="282" r:id="rId5"/>
    <p:sldId id="286" r:id="rId6"/>
    <p:sldId id="288" r:id="rId7"/>
    <p:sldId id="290" r:id="rId8"/>
    <p:sldId id="283" r:id="rId9"/>
    <p:sldId id="275" r:id="rId10"/>
    <p:sldId id="276" r:id="rId11"/>
    <p:sldId id="277" r:id="rId12"/>
    <p:sldId id="278" r:id="rId13"/>
    <p:sldId id="279" r:id="rId14"/>
    <p:sldId id="280" r:id="rId15"/>
    <p:sldId id="28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utor" initials="A" lastIdx="8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1111"/>
    <a:srgbClr val="FFBDBD"/>
    <a:srgbClr val="F18E3D"/>
    <a:srgbClr val="ED0D3D"/>
    <a:srgbClr val="C6F6CF"/>
    <a:srgbClr val="FF6B6B"/>
    <a:srgbClr val="EA1ED2"/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353" autoAdjust="0"/>
    <p:restoredTop sz="84014" autoAdjust="0"/>
  </p:normalViewPr>
  <p:slideViewPr>
    <p:cSldViewPr snapToGrid="0">
      <p:cViewPr>
        <p:scale>
          <a:sx n="68" d="100"/>
          <a:sy n="68" d="100"/>
        </p:scale>
        <p:origin x="-804" y="-44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144" d="100"/>
        <a:sy n="144" d="100"/>
      </p:scale>
      <p:origin x="0" y="7536"/>
    </p:cViewPr>
  </p:sorter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commentAuthors" Target="commentAuthor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2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6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8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5.5.2015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5.5.2015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200" dirty="0" smtClean="0"/>
              <a:t>Jaká barva šipky dovede</a:t>
            </a:r>
            <a:r>
              <a:rPr lang="cs-CZ" sz="1200" baseline="0" dirty="0" smtClean="0"/>
              <a:t> holčičku ke klukovi?</a:t>
            </a:r>
            <a:endParaRPr lang="cs-CZ" sz="1200" dirty="0" smtClean="0"/>
          </a:p>
          <a:p>
            <a:r>
              <a:rPr lang="cs-CZ" sz="1200" dirty="0" smtClean="0"/>
              <a:t>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9C1F8A-C3A7-4819-A628-4709E94DB13D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85143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Kterou cestou holčička v pokoji rozsvítí?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7303869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cs-CZ" sz="1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Pomoz klukovi najít cestu ke sporáku.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1200" b="1" dirty="0" smtClean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cs-CZ" sz="1200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1200" b="1" dirty="0" smtClean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1200" b="1" dirty="0" smtClean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7303869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b="1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Která cesta nevede nikam?</a:t>
            </a:r>
          </a:p>
          <a:p>
            <a:pPr algn="l"/>
            <a:endParaRPr lang="cs-CZ" sz="1200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1200" b="1" dirty="0" smtClean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1200" b="1" dirty="0" smtClean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7303869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cs-CZ" sz="1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Pomoz klukovi  najít cestu k</a:t>
            </a:r>
            <a:r>
              <a:rPr lang="cs-CZ" sz="1200" b="1" baseline="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poličce</a:t>
            </a:r>
            <a:r>
              <a:rPr lang="cs-CZ" sz="1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cs-CZ" sz="1200" dirty="0" smtClean="0"/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1200" b="1" dirty="0" smtClean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1200" b="1" dirty="0" smtClean="0">
              <a:solidFill>
                <a:srgbClr val="00B05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7303869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Kterou konvičku dovede cesta k orchideji?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9609415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5093663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0910099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015730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9590941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007670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=""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6.png"/><Relationship Id="rId12" Type="http://schemas.microsoft.com/office/2007/relationships/hdphoto" Target="../media/hdphoto5.wdp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microsoft.com/office/2007/relationships/hdphoto" Target="../media/hdphoto2.wdp"/><Relationship Id="rId11" Type="http://schemas.openxmlformats.org/officeDocument/2006/relationships/image" Target="../media/image8.png"/><Relationship Id="rId5" Type="http://schemas.openxmlformats.org/officeDocument/2006/relationships/image" Target="../media/image5.png"/><Relationship Id="rId10" Type="http://schemas.microsoft.com/office/2007/relationships/hdphoto" Target="../media/hdphoto4.wdp"/><Relationship Id="rId4" Type="http://schemas.microsoft.com/office/2007/relationships/hdphoto" Target="../media/hdphoto1.wdp"/><Relationship Id="rId9" Type="http://schemas.openxmlformats.org/officeDocument/2006/relationships/image" Target="../media/image7.png"/><Relationship Id="rId14" Type="http://schemas.microsoft.com/office/2007/relationships/hdphoto" Target="../media/hdphoto6.wdp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9.wdp"/><Relationship Id="rId13" Type="http://schemas.openxmlformats.org/officeDocument/2006/relationships/comments" Target="../comments/comment1.xml"/><Relationship Id="rId3" Type="http://schemas.openxmlformats.org/officeDocument/2006/relationships/image" Target="../media/image10.png"/><Relationship Id="rId7" Type="http://schemas.openxmlformats.org/officeDocument/2006/relationships/image" Target="../media/image12.png"/><Relationship Id="rId12" Type="http://schemas.microsoft.com/office/2007/relationships/hdphoto" Target="../media/hdphoto11.wdp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microsoft.com/office/2007/relationships/hdphoto" Target="../media/hdphoto8.wdp"/><Relationship Id="rId11" Type="http://schemas.openxmlformats.org/officeDocument/2006/relationships/image" Target="../media/image14.png"/><Relationship Id="rId5" Type="http://schemas.openxmlformats.org/officeDocument/2006/relationships/image" Target="../media/image11.png"/><Relationship Id="rId10" Type="http://schemas.microsoft.com/office/2007/relationships/hdphoto" Target="../media/hdphoto10.wdp"/><Relationship Id="rId4" Type="http://schemas.microsoft.com/office/2007/relationships/hdphoto" Target="../media/hdphoto7.wdp"/><Relationship Id="rId9" Type="http://schemas.openxmlformats.org/officeDocument/2006/relationships/image" Target="../media/image13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5.png"/><Relationship Id="rId7" Type="http://schemas.microsoft.com/office/2007/relationships/hdphoto" Target="../media/hdphoto13.wdp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png"/><Relationship Id="rId5" Type="http://schemas.microsoft.com/office/2007/relationships/hdphoto" Target="../media/hdphoto12.wdp"/><Relationship Id="rId10" Type="http://schemas.openxmlformats.org/officeDocument/2006/relationships/comments" Target="../comments/comment2.xml"/><Relationship Id="rId4" Type="http://schemas.openxmlformats.org/officeDocument/2006/relationships/image" Target="../media/image16.png"/><Relationship Id="rId9" Type="http://schemas.microsoft.com/office/2007/relationships/hdphoto" Target="../media/hdphoto14.wdp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5.png"/><Relationship Id="rId7" Type="http://schemas.microsoft.com/office/2007/relationships/hdphoto" Target="../media/hdphoto13.wdp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png"/><Relationship Id="rId5" Type="http://schemas.microsoft.com/office/2007/relationships/hdphoto" Target="../media/hdphoto12.wdp"/><Relationship Id="rId10" Type="http://schemas.openxmlformats.org/officeDocument/2006/relationships/comments" Target="../comments/comment3.xml"/><Relationship Id="rId4" Type="http://schemas.openxmlformats.org/officeDocument/2006/relationships/image" Target="../media/image16.png"/><Relationship Id="rId9" Type="http://schemas.microsoft.com/office/2007/relationships/hdphoto" Target="../media/hdphoto14.wdp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5.png"/><Relationship Id="rId7" Type="http://schemas.microsoft.com/office/2007/relationships/hdphoto" Target="../media/hdphoto13.wdp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png"/><Relationship Id="rId5" Type="http://schemas.microsoft.com/office/2007/relationships/hdphoto" Target="../media/hdphoto12.wdp"/><Relationship Id="rId10" Type="http://schemas.openxmlformats.org/officeDocument/2006/relationships/comments" Target="../comments/comment4.xml"/><Relationship Id="rId4" Type="http://schemas.openxmlformats.org/officeDocument/2006/relationships/image" Target="../media/image16.png"/><Relationship Id="rId9" Type="http://schemas.microsoft.com/office/2007/relationships/hdphoto" Target="../media/hdphoto14.wdp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hdphoto" Target="../media/hdphoto17.wdp"/><Relationship Id="rId3" Type="http://schemas.openxmlformats.org/officeDocument/2006/relationships/image" Target="../media/image19.png"/><Relationship Id="rId7" Type="http://schemas.openxmlformats.org/officeDocument/2006/relationships/image" Target="../media/image2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6" Type="http://schemas.microsoft.com/office/2007/relationships/hdphoto" Target="../media/hdphoto16.wdp"/><Relationship Id="rId5" Type="http://schemas.openxmlformats.org/officeDocument/2006/relationships/image" Target="../media/image20.png"/><Relationship Id="rId4" Type="http://schemas.microsoft.com/office/2007/relationships/hdphoto" Target="../media/hdphoto15.wdp"/><Relationship Id="rId9" Type="http://schemas.openxmlformats.org/officeDocument/2006/relationships/comments" Target="../comments/commen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269917"/>
          </a:xfrm>
        </p:spPr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FF0000"/>
                </a:solidFill>
                <a:latin typeface="Freestyle Script" panose="030804020302050B0404" pitchFamily="66" charset="0"/>
              </a:rPr>
              <a:t/>
            </a:r>
            <a:br>
              <a:rPr lang="cs-CZ" sz="3600" dirty="0" smtClean="0">
                <a:solidFill>
                  <a:srgbClr val="FF0000"/>
                </a:solidFill>
                <a:latin typeface="Freestyle Script" panose="030804020302050B0404" pitchFamily="66" charset="0"/>
              </a:rPr>
            </a:br>
            <a:r>
              <a:rPr lang="cs-CZ" sz="3600" dirty="0" smtClean="0">
                <a:solidFill>
                  <a:srgbClr val="FF0000"/>
                </a:solidFill>
                <a:latin typeface="Freestyle Script" panose="030804020302050B0404" pitchFamily="66" charset="0"/>
              </a:rPr>
              <a:t>NAJDI CESTU</a:t>
            </a:r>
            <a:endParaRPr lang="cs-CZ" sz="3600" b="0" i="0" dirty="0">
              <a:solidFill>
                <a:srgbClr val="FF0000"/>
              </a:solidFill>
              <a:latin typeface="Freestyle Script" panose="030804020302050B0404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smtClean="0">
                <a:solidFill>
                  <a:srgbClr val="FF0000"/>
                </a:solidFill>
                <a:latin typeface="Freestyle Script" panose="030804020302050B0404" pitchFamily="66" charset="0"/>
              </a:rPr>
              <a:t>Orientace v prostoru</a:t>
            </a:r>
            <a:endParaRPr lang="cs-CZ" sz="2400" b="0" i="0" baseline="0" dirty="0">
              <a:solidFill>
                <a:srgbClr val="FF0000"/>
              </a:solidFill>
              <a:latin typeface="Freestyle Script" panose="030804020302050B04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54717" y="-50457"/>
            <a:ext cx="12175060" cy="6777151"/>
            <a:chOff x="54717" y="-50457"/>
            <a:chExt cx="12175060" cy="6777151"/>
          </a:xfrm>
        </p:grpSpPr>
        <p:pic>
          <p:nvPicPr>
            <p:cNvPr id="9" name="Obrázek 8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BEBA8EAE-BF5A-486C-A8C5-ECC9F3942E4B}">
                  <a14:imgProps xmlns:a14="http://schemas.microsoft.com/office/drawing/2010/main" xmlns="">
                    <a14:imgLayer r:embed="rId4">
                      <a14:imgEffect>
                        <a14:backgroundRemoval t="24758" b="76695" l="20064" r="9210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7910" t="19104" r="8060" b="17612"/>
            <a:stretch/>
          </p:blipFill>
          <p:spPr>
            <a:xfrm rot="16200000">
              <a:off x="118437" y="3741886"/>
              <a:ext cx="1721580" cy="1384408"/>
            </a:xfrm>
            <a:prstGeom prst="rect">
              <a:avLst/>
            </a:prstGeom>
          </p:spPr>
        </p:pic>
        <p:pic>
          <p:nvPicPr>
            <p:cNvPr id="2" name="Obrázek 1"/>
            <p:cNvPicPr>
              <a:picLocks noChangeAspect="1"/>
            </p:cNvPicPr>
            <p:nvPr/>
          </p:nvPicPr>
          <p:blipFill>
            <a:blip r:embed="rId5" cstate="print">
              <a:extLst>
                <a:ext uri="{BEBA8EAE-BF5A-486C-A8C5-ECC9F3942E4B}">
                  <a14:imgProps xmlns:a14="http://schemas.microsoft.com/office/drawing/2010/main" xmlns="">
                    <a14:imgLayer r:embed="rId6">
                      <a14:imgEffect>
                        <a14:artisticLineDrawing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287020" y="318997"/>
              <a:ext cx="11648947" cy="6407697"/>
            </a:xfrm>
            <a:prstGeom prst="rect">
              <a:avLst/>
            </a:prstGeom>
          </p:spPr>
        </p:pic>
        <p:pic>
          <p:nvPicPr>
            <p:cNvPr id="4" name="Obrázek 3"/>
            <p:cNvPicPr>
              <a:picLocks noChangeAspect="1"/>
            </p:cNvPicPr>
            <p:nvPr/>
          </p:nvPicPr>
          <p:blipFill>
            <a:blip r:embed="rId7" cstate="print">
              <a:extLst>
                <a:ext uri="{BEBA8EAE-BF5A-486C-A8C5-ECC9F3942E4B}">
                  <a14:imgProps xmlns:a14="http://schemas.microsoft.com/office/drawing/2010/main" xmlns="">
                    <a14:imgLayer r:embed="rId8">
                      <a14:imgEffect>
                        <a14:backgroundRemoval t="14286" b="76211" l="17431" r="8747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9418617" y="2496894"/>
              <a:ext cx="2811160" cy="1680952"/>
            </a:xfrm>
            <a:prstGeom prst="rect">
              <a:avLst/>
            </a:prstGeom>
          </p:spPr>
        </p:pic>
        <p:pic>
          <p:nvPicPr>
            <p:cNvPr id="7" name="Obrázek 6"/>
            <p:cNvPicPr>
              <a:picLocks noChangeAspect="1"/>
            </p:cNvPicPr>
            <p:nvPr/>
          </p:nvPicPr>
          <p:blipFill>
            <a:blip r:embed="rId9" cstate="print">
              <a:extLst>
                <a:ext uri="{BEBA8EAE-BF5A-486C-A8C5-ECC9F3942E4B}">
                  <a14:imgProps xmlns:a14="http://schemas.microsoft.com/office/drawing/2010/main" xmlns="">
                    <a14:imgLayer r:embed="rId10">
                      <a14:imgEffect>
                        <a14:backgroundRemoval t="6114" b="92797" l="22515" r="86473">
                          <a14:backgroundMark x1="37994" y1="11683" x2="37994" y2="11683"/>
                          <a14:backgroundMark x1="45211" y1="10654" x2="45211" y2="10654"/>
                          <a14:backgroundMark x1="59419" y1="12409" x2="59419" y2="12409"/>
                          <a14:backgroundMark x1="65865" y1="12712" x2="65865" y2="12712"/>
                          <a14:backgroundMark x1="72310" y1="17918" x2="72310" y2="17918"/>
                          <a14:backgroundMark x1="73355" y1="26816" x2="73355" y2="26816"/>
                          <a14:backgroundMark x1="75125" y1="32688" x2="75125" y2="32688"/>
                          <a14:backgroundMark x1="30776" y1="30932" x2="30776" y2="30932"/>
                          <a14:backgroundMark x1="34408" y1="22700" x2="34408" y2="22700"/>
                          <a14:backgroundMark x1="35179" y1="17554" x2="35179" y2="17554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347519" y="435490"/>
              <a:ext cx="1967540" cy="1176504"/>
            </a:xfrm>
            <a:prstGeom prst="rect">
              <a:avLst/>
            </a:prstGeom>
          </p:spPr>
        </p:pic>
        <p:pic>
          <p:nvPicPr>
            <p:cNvPr id="8" name="Obrázek 7"/>
            <p:cNvPicPr>
              <a:picLocks noChangeAspect="1"/>
            </p:cNvPicPr>
            <p:nvPr/>
          </p:nvPicPr>
          <p:blipFill>
            <a:blip r:embed="rId11" cstate="print">
              <a:extLst>
                <a:ext uri="{BEBA8EAE-BF5A-486C-A8C5-ECC9F3942E4B}">
                  <a14:imgProps xmlns:a14="http://schemas.microsoft.com/office/drawing/2010/main" xmlns="">
                    <a14:imgLayer r:embed="rId12">
                      <a14:imgEffect>
                        <a14:backgroundRemoval t="9988" b="74455" l="23105" r="89923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16200000">
              <a:off x="5418207" y="2934475"/>
              <a:ext cx="2096051" cy="1971763"/>
            </a:xfrm>
            <a:prstGeom prst="rect">
              <a:avLst/>
            </a:prstGeom>
          </p:spPr>
        </p:pic>
        <p:sp>
          <p:nvSpPr>
            <p:cNvPr id="12" name="Šipka doprava 11"/>
            <p:cNvSpPr/>
            <p:nvPr/>
          </p:nvSpPr>
          <p:spPr>
            <a:xfrm>
              <a:off x="519327" y="831074"/>
              <a:ext cx="919798" cy="547473"/>
            </a:xfrm>
            <a:prstGeom prst="rightArrow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Šipka dolů 12"/>
            <p:cNvSpPr/>
            <p:nvPr/>
          </p:nvSpPr>
          <p:spPr>
            <a:xfrm rot="13857260">
              <a:off x="3632133" y="5045412"/>
              <a:ext cx="515180" cy="978408"/>
            </a:xfrm>
            <a:prstGeom prst="downArrow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Šipka dolů 13"/>
            <p:cNvSpPr/>
            <p:nvPr/>
          </p:nvSpPr>
          <p:spPr>
            <a:xfrm rot="3792827">
              <a:off x="10602909" y="1051288"/>
              <a:ext cx="601483" cy="1172308"/>
            </a:xfrm>
            <a:prstGeom prst="downArrow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Šipka dolů 14"/>
            <p:cNvSpPr/>
            <p:nvPr/>
          </p:nvSpPr>
          <p:spPr>
            <a:xfrm rot="4658633">
              <a:off x="5894738" y="5712812"/>
              <a:ext cx="433513" cy="871143"/>
            </a:xfrm>
            <a:prstGeom prst="downArrow">
              <a:avLst/>
            </a:prstGeom>
            <a:solidFill>
              <a:srgbClr val="EA1ED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050" name="Picture 2"/>
            <p:cNvPicPr>
              <a:picLocks noChangeAspect="1" noChangeArrowheads="1"/>
            </p:cNvPicPr>
            <p:nvPr/>
          </p:nvPicPr>
          <p:blipFill>
            <a:blip r:embed="rId13" cstate="print">
              <a:extLst>
                <a:ext uri="{BEBA8EAE-BF5A-486C-A8C5-ECC9F3942E4B}">
                  <a14:imgProps xmlns:a14="http://schemas.microsoft.com/office/drawing/2010/main" xmlns="">
                    <a14:imgLayer r:embed="rId14">
                      <a14:imgEffect>
                        <a14:backgroundRemoval t="10000" b="90000" l="10000" r="90000">
                          <a14:backgroundMark x1="79757" y1="54690" x2="79757" y2="54690"/>
                          <a14:backgroundMark x1="85066" y1="51515" x2="85066" y2="51515"/>
                          <a14:backgroundMark x1="78319" y1="62771" x2="78319" y2="62771"/>
                          <a14:backgroundMark x1="46128" y1="74747" x2="46128" y2="74747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735394" y="-50457"/>
              <a:ext cx="2802217" cy="214839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7" name="Obrázek 16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BEBA8EAE-BF5A-486C-A8C5-ECC9F3942E4B}">
                  <a14:imgProps xmlns:a14="http://schemas.microsoft.com/office/drawing/2010/main" xmlns="">
                    <a14:imgLayer r:embed="rId4">
                      <a14:imgEffect>
                        <a14:backgroundRemoval t="24758" b="76695" l="20064" r="9210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7910" t="19104" r="8060" b="17612"/>
            <a:stretch/>
          </p:blipFill>
          <p:spPr>
            <a:xfrm rot="16200000">
              <a:off x="-113869" y="3995974"/>
              <a:ext cx="1721580" cy="1384408"/>
            </a:xfrm>
            <a:prstGeom prst="rect">
              <a:avLst/>
            </a:prstGeom>
          </p:spPr>
        </p:pic>
      </p:grpSp>
      <p:sp>
        <p:nvSpPr>
          <p:cNvPr id="20" name="Šipka doprava 19"/>
          <p:cNvSpPr/>
          <p:nvPr/>
        </p:nvSpPr>
        <p:spPr>
          <a:xfrm>
            <a:off x="519327" y="835608"/>
            <a:ext cx="919798" cy="547473"/>
          </a:xfrm>
          <a:prstGeom prst="right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Šipka dolů 20"/>
          <p:cNvSpPr/>
          <p:nvPr/>
        </p:nvSpPr>
        <p:spPr>
          <a:xfrm rot="13857260">
            <a:off x="3653788" y="5045412"/>
            <a:ext cx="515180" cy="978408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Šipka dolů 21"/>
          <p:cNvSpPr/>
          <p:nvPr/>
        </p:nvSpPr>
        <p:spPr>
          <a:xfrm rot="3792827">
            <a:off x="10602909" y="1055818"/>
            <a:ext cx="601483" cy="1172308"/>
          </a:xfrm>
          <a:prstGeom prst="down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Šipka dolů 22"/>
          <p:cNvSpPr/>
          <p:nvPr/>
        </p:nvSpPr>
        <p:spPr>
          <a:xfrm rot="4658633">
            <a:off x="5894739" y="5712812"/>
            <a:ext cx="433513" cy="871143"/>
          </a:xfrm>
          <a:prstGeom prst="downArrow">
            <a:avLst/>
          </a:prstGeom>
          <a:solidFill>
            <a:srgbClr val="EA1ED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Násobení 2"/>
          <p:cNvSpPr/>
          <p:nvPr/>
        </p:nvSpPr>
        <p:spPr>
          <a:xfrm>
            <a:off x="9973133" y="555492"/>
            <a:ext cx="1861033" cy="2113004"/>
          </a:xfrm>
          <a:prstGeom prst="mathMultiply">
            <a:avLst/>
          </a:prstGeom>
          <a:solidFill>
            <a:srgbClr val="FF111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Násobení 4"/>
          <p:cNvSpPr/>
          <p:nvPr/>
        </p:nvSpPr>
        <p:spPr>
          <a:xfrm>
            <a:off x="5012831" y="5334722"/>
            <a:ext cx="1846038" cy="1627322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Násobení 17"/>
          <p:cNvSpPr/>
          <p:nvPr/>
        </p:nvSpPr>
        <p:spPr>
          <a:xfrm>
            <a:off x="3006320" y="4652042"/>
            <a:ext cx="1766806" cy="1765148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159650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7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 tmFilter="0, 0; .2, .5; .8, .5; 1, 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0" autoRev="1" fill="hold"/>
                                        <p:tgtEl>
                                          <p:spTgt spid="2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 tmFilter="0, 0; .2, .5; .8, .5; 1, 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0" autoRev="1" fill="hold"/>
                                        <p:tgtEl>
                                          <p:spTgt spid="2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129 0.00069 0.02593 0.00093 0.03882 0.00231 C 0.05224 0.0037 0.06565 0.01319 0.07894 0.0162 C 0.0878 0.02361 0.09548 0.03588 0.10486 0.04143 C 0.10903 0.04653 0.11229 0.05255 0.11646 0.05741 C 0.11815 0.06204 0.11997 0.06667 0.12167 0.0713 C 0.12258 0.07361 0.12427 0.07824 0.12427 0.07824 C 0.12583 0.08889 0.12831 0.09954 0.12935 0.11042 C 0.13183 0.13634 0.12922 0.12083 0.13196 0.13565 C 0.13144 0.16227 0.13821 0.25 0.11646 0.27593 C 0.11554 0.27824 0.11515 0.28125 0.11385 0.28287 C 0.11242 0.28449 0.11033 0.2838 0.10864 0.28495 C 0.09548 0.29329 0.11255 0.28634 0.09705 0.29167 C 0.09053 0.29097 0.08389 0.2919 0.07764 0.28935 C 0.07464 0.28819 0.07256 0.28356 0.06995 0.28055 C 0.06188 0.27106 0.05458 0.2537 0.04533 0.24838 C 0.0396 0.24491 0.03413 0.24005 0.02853 0.2368 C 0.01967 0.23148 0.01016 0.23055 0.00131 0.22523 C -0.0056 0.22593 -0.0125 0.22593 -0.01941 0.22755 C -0.02214 0.22824 -0.02488 0.2294 -0.02709 0.23218 C -0.0297 0.23518 -0.03491 0.24143 -0.03491 0.24143 C -0.04142 0.2581 -0.03946 0.24977 -0.04142 0.26667 C -0.04103 0.28287 -0.04285 0.34838 -0.031 0.36551 C -0.02201 0.37847 -0.01042 0.38935 0 0.39768 C 0.00248 0.39977 0.00547 0.39954 0.00782 0.40231 C 0.00912 0.40393 0.01029 0.40602 0.01173 0.40694 C 0.01511 0.40903 0.02202 0.41157 0.02202 0.41157 C 0.03205 0.42361 0.01902 0.40926 0.03114 0.41829 C 0.03257 0.41944 0.03348 0.42176 0.03491 0.42292 C 0.03869 0.42593 0.04273 0.42755 0.04664 0.42986 C 0.04807 0.43079 0.04911 0.43333 0.05054 0.43449 C 0.05667 0.43935 0.06357 0.44236 0.06995 0.44606 C 0.07568 0.44954 0.07959 0.45486 0.08545 0.45741 C 0.09939 0.47014 0.11424 0.47361 0.12935 0.48055 C 0.13925 0.47963 0.14928 0.47963 0.15918 0.47824 C 0.17142 0.47616 0.18172 0.46528 0.19409 0.46435 C 0.20959 0.46319 0.22509 0.46273 0.24059 0.46204 C 0.24411 0.46042 0.24776 0.46018 0.25101 0.45741 C 0.25271 0.45579 0.2544 0.45393 0.25622 0.45278 C 0.25961 0.45093 0.26651 0.44838 0.26651 0.44838 C 0.27537 0.43796 0.28827 0.43495 0.29882 0.43218 C 0.30455 0.42546 0.30963 0.41713 0.31562 0.41157 C 0.31745 0.40208 0.31849 0.39653 0.32344 0.39074 C 0.33112 0.37106 0.3207 0.39491 0.32995 0.38171 C 0.33112 0.37986 0.33151 0.37685 0.33243 0.37477 C 0.33724 0.36643 0.3478 0.35347 0.35314 0.34722 C 0.36017 0.33889 0.36577 0.3243 0.37385 0.31944 C 0.37867 0.31111 0.38427 0.30393 0.38948 0.2963 C 0.39313 0.2912 0.39782 0.28843 0.40094 0.28287 C 0.40615 0.27384 0.41097 0.26852 0.41788 0.26435 C 0.42426 0.25278 0.43676 0.2419 0.4451 0.23449 C 0.45604 0.21458 0.46816 0.19884 0.48131 0.18403 C 0.48287 0.18241 0.48366 0.17917 0.48509 0.17708 C 0.49017 0.16968 0.49551 0.16319 0.50072 0.15625 C 0.50749 0.14722 0.50958 0.13426 0.51883 0.1287 C 0.52482 0.11782 0.53198 0.10903 0.53823 0.09884 C 0.54696 0.08472 0.55556 0.07153 0.56533 0.05972 C 0.56832 0.05602 0.57054 0.05069 0.57314 0.04606 C 0.57445 0.04375 0.57536 0.04028 0.57705 0.03912 C 0.5876 0.03264 0.59516 0.01991 0.60415 0.00926 C 0.6074 -0.00787 0.60923 -0.00255 0.60154 -0.00926 C 0.58435 -0.00695 0.58031 -0.01181 0.57314 0.01389 C 0.57549 0.04722 0.57705 0.03704 0.59894 0.03449 C 0.60297 0.00625 0.58982 0.01991 0.57575 0.02292 C 0.57927 0.04167 0.59047 0.02801 0.59763 0.02292 C 0.60102 0.01713 0.60584 0.01134 0.59516 0.01829 C 0.59281 0.01991 0.5893 0.02639 0.59255 0.0206 " pathEditMode="relative" ptsTypes="ffffffffffffffffffffffffffffffffffffffffffffffffffffffffffffffffffA">
                                      <p:cBhvr>
                                        <p:cTn id="2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2" grpId="0" animBg="1"/>
      <p:bldP spid="23" grpId="0" animBg="1"/>
      <p:bldP spid="3" grpId="0" animBg="1"/>
      <p:bldP spid="5" grpId="0" animBg="1"/>
      <p:bldP spid="1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3" name="Skupina 12"/>
          <p:cNvGrpSpPr/>
          <p:nvPr/>
        </p:nvGrpSpPr>
        <p:grpSpPr>
          <a:xfrm>
            <a:off x="0" y="-164123"/>
            <a:ext cx="12192000" cy="7022123"/>
            <a:chOff x="0" y="269631"/>
            <a:chExt cx="12192000" cy="7022123"/>
          </a:xfrm>
        </p:grpSpPr>
        <p:pic>
          <p:nvPicPr>
            <p:cNvPr id="4" name="Obrázek 3"/>
            <p:cNvPicPr>
              <a:picLocks noChangeAspect="1"/>
            </p:cNvPicPr>
            <p:nvPr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 xmlns="">
                    <a14:imgLayer r:embed="rId4">
                      <a14:imgEffect>
                        <a14:artisticMosiaicBubbles/>
                      </a14:imgEffect>
                      <a14:imgEffect>
                        <a14:saturation sat="31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0" y="269631"/>
              <a:ext cx="12192000" cy="7022123"/>
            </a:xfrm>
            <a:prstGeom prst="rect">
              <a:avLst/>
            </a:prstGeom>
          </p:spPr>
        </p:pic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5" cstate="print">
              <a:extLst>
                <a:ext uri="{BEBA8EAE-BF5A-486C-A8C5-ECC9F3942E4B}">
                  <a14:imgProps xmlns:a14="http://schemas.microsoft.com/office/drawing/2010/main" xmlns="">
                    <a14:imgLayer r:embed="rId6">
                      <a14:imgEffect>
                        <a14:backgroundRemoval t="6659" b="76392" l="15479" r="85974">
                          <a14:backgroundMark x1="41807" y1="56901" x2="41807" y2="56901"/>
                          <a14:backgroundMark x1="41807" y1="60472" x2="41807" y2="60472"/>
                          <a14:backgroundMark x1="41217" y1="65073" x2="41217" y2="65073"/>
                        </a14:backgroundRemoval>
                      </a14:imgEffect>
                      <a14:imgEffect>
                        <a14:brightnessContrast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5252773" y="1565367"/>
              <a:ext cx="2376264" cy="1909726"/>
            </a:xfrm>
            <a:prstGeom prst="rect">
              <a:avLst/>
            </a:prstGeom>
          </p:spPr>
        </p:pic>
        <p:pic>
          <p:nvPicPr>
            <p:cNvPr id="6" name="Obrázek 5"/>
            <p:cNvPicPr>
              <a:picLocks noChangeAspect="1"/>
            </p:cNvPicPr>
            <p:nvPr/>
          </p:nvPicPr>
          <p:blipFill>
            <a:blip r:embed="rId7" cstate="print">
              <a:extLst>
                <a:ext uri="{BEBA8EAE-BF5A-486C-A8C5-ECC9F3942E4B}">
                  <a14:imgProps xmlns:a14="http://schemas.microsoft.com/office/drawing/2010/main" xmlns="">
                    <a14:imgLayer r:embed="rId8">
                      <a14:imgEffect>
                        <a14:backgroundRemoval t="9988" b="74455" l="23105" r="89923">
                          <a14:backgroundMark x1="34062" y1="56902" x2="34062" y2="56902"/>
                          <a14:backgroundMark x1="31070" y1="54908" x2="31070" y2="54908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rot="16200000">
              <a:off x="3747466" y="4773764"/>
              <a:ext cx="2375679" cy="1662777"/>
            </a:xfrm>
            <a:prstGeom prst="rect">
              <a:avLst/>
            </a:prstGeom>
          </p:spPr>
        </p:pic>
        <p:pic>
          <p:nvPicPr>
            <p:cNvPr id="7" name="Obrázek 6"/>
            <p:cNvPicPr>
              <a:picLocks noChangeAspect="1"/>
            </p:cNvPicPr>
            <p:nvPr/>
          </p:nvPicPr>
          <p:blipFill>
            <a:blip r:embed="rId9" cstate="print">
              <a:extLst>
                <a:ext uri="{BEBA8EAE-BF5A-486C-A8C5-ECC9F3942E4B}">
                  <a14:imgProps xmlns:a14="http://schemas.microsoft.com/office/drawing/2010/main" xmlns="">
                    <a14:imgLayer r:embed="rId10">
                      <a14:imgEffect>
                        <a14:backgroundRemoval t="0" b="83293" l="9941" r="89923">
                          <a14:backgroundMark x1="56559" y1="87591" x2="56559" y2="87591"/>
                          <a14:backgroundMark x1="58511" y1="87409" x2="58511" y2="87409"/>
                          <a14:backgroundMark x1="61462" y1="87591" x2="61462" y2="87591"/>
                          <a14:backgroundMark x1="75216" y1="86441" x2="75216" y2="86441"/>
                          <a14:backgroundMark x1="68044" y1="87167" x2="68044" y2="87167"/>
                          <a14:backgroundMark x1="66727" y1="86622" x2="66727" y2="86622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flipH="1">
              <a:off x="9586160" y="445429"/>
              <a:ext cx="2605840" cy="2218762"/>
            </a:xfrm>
            <a:prstGeom prst="rect">
              <a:avLst/>
            </a:prstGeom>
          </p:spPr>
        </p:pic>
        <p:pic>
          <p:nvPicPr>
            <p:cNvPr id="8" name="Obrázek 7"/>
            <p:cNvPicPr>
              <a:picLocks noChangeAspect="1"/>
            </p:cNvPicPr>
            <p:nvPr/>
          </p:nvPicPr>
          <p:blipFill rotWithShape="1">
            <a:blip r:embed="rId11" cstate="print">
              <a:extLst>
                <a:ext uri="{BEBA8EAE-BF5A-486C-A8C5-ECC9F3942E4B}">
                  <a14:imgProps xmlns:a14="http://schemas.microsoft.com/office/drawing/2010/main" xmlns="">
                    <a14:imgLayer r:embed="rId12">
                      <a14:imgEffect>
                        <a14:backgroundRemoval t="24758" b="76695" l="20064" r="92102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7910" t="19104" r="8060" b="17612"/>
            <a:stretch/>
          </p:blipFill>
          <p:spPr>
            <a:xfrm rot="16200000">
              <a:off x="263598" y="1330482"/>
              <a:ext cx="2168502" cy="1297449"/>
            </a:xfrm>
            <a:prstGeom prst="rect">
              <a:avLst/>
            </a:prstGeom>
          </p:spPr>
        </p:pic>
      </p:grpSp>
      <p:sp>
        <p:nvSpPr>
          <p:cNvPr id="17" name="Šipka doprava 16"/>
          <p:cNvSpPr/>
          <p:nvPr/>
        </p:nvSpPr>
        <p:spPr>
          <a:xfrm rot="4247236">
            <a:off x="104411" y="2888718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dolů 17"/>
          <p:cNvSpPr/>
          <p:nvPr/>
        </p:nvSpPr>
        <p:spPr>
          <a:xfrm rot="14820843">
            <a:off x="1426769" y="5466118"/>
            <a:ext cx="484632" cy="978408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ipka dolů 19"/>
          <p:cNvSpPr/>
          <p:nvPr/>
        </p:nvSpPr>
        <p:spPr>
          <a:xfrm rot="3757193">
            <a:off x="5391342" y="-2432"/>
            <a:ext cx="484632" cy="842291"/>
          </a:xfrm>
          <a:prstGeom prst="down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14"/>
          <p:cNvSpPr/>
          <p:nvPr/>
        </p:nvSpPr>
        <p:spPr>
          <a:xfrm rot="4247236">
            <a:off x="104410" y="2887311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lů 15"/>
          <p:cNvSpPr/>
          <p:nvPr/>
        </p:nvSpPr>
        <p:spPr>
          <a:xfrm rot="14820843">
            <a:off x="1430369" y="5455921"/>
            <a:ext cx="484632" cy="978408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dolů 18"/>
          <p:cNvSpPr/>
          <p:nvPr/>
        </p:nvSpPr>
        <p:spPr>
          <a:xfrm rot="3757193">
            <a:off x="5328772" y="25764"/>
            <a:ext cx="570350" cy="842291"/>
          </a:xfrm>
          <a:prstGeom prst="down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Násobení 8"/>
          <p:cNvSpPr/>
          <p:nvPr/>
        </p:nvSpPr>
        <p:spPr>
          <a:xfrm>
            <a:off x="-452158" y="2230437"/>
            <a:ext cx="2448732" cy="1875045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Násobení 9"/>
          <p:cNvSpPr/>
          <p:nvPr/>
        </p:nvSpPr>
        <p:spPr>
          <a:xfrm>
            <a:off x="431728" y="4916384"/>
            <a:ext cx="2481913" cy="2112805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059E-6 -8.14815E-6 C -0.0004 0.00995 -0.00066 0.02013 -0.00131 0.03009 C -0.00248 0.04583 -0.01016 0.05439 -0.01681 0.06226 C -0.02475 0.08333 -0.03348 0.103 -0.04143 0.1243 C -0.04507 0.13402 -0.04807 0.14421 -0.05172 0.15416 C -0.05263 0.15648 -0.05432 0.16111 -0.05432 0.16111 C -0.05563 0.17013 -0.05667 0.17615 -0.05953 0.18402 C -0.06266 0.20231 -0.05758 0.17499 -0.06592 0.20462 C -0.06735 0.20995 -0.06774 0.2162 -0.06982 0.22083 C -0.07087 0.22291 -0.07243 0.22384 -0.07373 0.22546 C -0.07673 0.2331 -0.08103 0.23958 -0.08272 0.24837 C -0.08311 0.25069 -0.08337 0.25324 -0.08402 0.25532 C -0.08558 0.26018 -0.08923 0.26898 -0.08923 0.26898 C -0.09236 0.28541 -0.08793 0.2655 -0.09444 0.28286 C -0.09601 0.28703 -0.09705 0.29212 -0.09822 0.29675 C -0.10252 0.31388 -0.10604 0.33217 -0.10994 0.34953 C -0.1145 0.3699 -0.1102 0.3574 -0.11515 0.37013 C -0.11789 0.38495 -0.11919 0.40069 -0.12414 0.41388 C -0.12753 0.43773 -0.12297 0.40995 -0.12805 0.43009 C -0.13118 0.44212 -0.1317 0.45555 -0.13573 0.46666 C -0.13808 0.4831 -0.14199 0.49861 -0.15006 0.5081 C -0.1571 0.50648 -0.15957 0.50671 -0.16556 0.50347 C -0.16817 0.50208 -0.17325 0.49884 -0.17325 0.49884 C -0.17703 0.49236 -0.17924 0.48564 -0.18367 0.48055 C -0.18953 0.44953 -0.19214 0.41712 -0.19787 0.38634 C -0.19826 0.36643 -0.19839 0.34629 -0.19917 0.32661 C -0.19995 0.30532 -0.20594 0.28819 -0.20959 0.26898 C -0.21102 0.25185 -0.2135 0.23564 -0.21467 0.21851 C -0.21467 0.21759 -0.21506 0.17407 -0.21728 0.16111 C -0.2178 0.15786 -0.21923 0.15509 -0.21988 0.15185 C -0.22105 0.14583 -0.22249 0.13333 -0.22249 0.13333 C -0.22145 0.10046 -0.22092 0.07546 -0.21076 0.04837 C -0.20907 0.03819 -0.20581 0.0368 -0.20047 0.03217 C -0.18836 0.03402 -0.18458 0.03055 -0.17716 0.04374 C -0.17481 0.05601 -0.1726 0.06805 -0.17077 0.08055 C -0.16973 0.10023 -0.16908 0.11712 -0.16556 0.13564 C -0.164 0.14374 -0.16491 0.14699 -0.16296 0.15416 C -0.1584 0.17013 -0.16205 0.15115 -0.15775 0.17013 C -0.15358 0.18842 -0.15163 0.20717 -0.14485 0.22314 C -0.14238 0.23634 -0.14094 0.24374 -0.13704 0.25532 C -0.1343 0.2743 -0.12831 0.29143 -0.12544 0.31041 C -0.12232 0.33055 -0.12154 0.35439 -0.11515 0.37245 C -0.11359 0.3831 -0.11086 0.39189 -0.10864 0.40231 C -0.10682 0.41064 -0.1063 0.41782 -0.10343 0.42546 C -0.10213 0.43449 -0.10109 0.4405 -0.09822 0.44837 C -0.0964 0.46296 -0.09301 0.47661 -0.08923 0.48981 C -0.08663 0.51273 -0.08324 0.53078 -0.07764 0.55185 C -0.07425 0.58171 -0.07881 0.5493 -0.07373 0.57013 C -0.07178 0.57824 -0.07061 0.58726 -0.06852 0.5956 C -0.06592 0.60601 -0.06487 0.61736 -0.06201 0.62777 C -0.05953 0.6368 -0.05432 0.64722 -0.05432 0.65763 " pathEditMode="relative" ptsTypes="ffffffffffffffffffffffffffffffffffffffffffffffffffA">
                                      <p:cBhvr>
                                        <p:cTn id="1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9" grpId="0" animBg="1"/>
      <p:bldP spid="9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048000" y="5087815"/>
            <a:ext cx="5556738" cy="113713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3" name="Picture 4" descr="C:\Users\hp\Desktop\kluk labyrint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" y="78126"/>
            <a:ext cx="12191999" cy="6867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5" descr="F:\DCIM\127CANON\IMG_0027.JPG"/>
          <p:cNvPicPr>
            <a:picLocks noChangeAspect="1" noChangeArrowheads="1"/>
          </p:cNvPicPr>
          <p:nvPr/>
        </p:nvPicPr>
        <p:blipFill rotWithShape="1">
          <a:blip r:embed="rId4" cstate="print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9926" b="72958" l="23346" r="788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084" t="-27606" r="20133" b="-27606"/>
          <a:stretch/>
        </p:blipFill>
        <p:spPr bwMode="auto">
          <a:xfrm>
            <a:off x="910702" y="3443174"/>
            <a:ext cx="2050743" cy="38024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6" descr="F:\DCIM\127CANON\IMG_0035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9942" b="89766" l="35940" r="88872">
                        <a14:backgroundMark x1="41504" y1="68713" x2="41504" y2="68713"/>
                        <a14:backgroundMark x1="40150" y1="42398" x2="40150" y2="42398"/>
                        <a14:backgroundMark x1="45263" y1="30702" x2="45263" y2="3070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230" r="20232"/>
          <a:stretch/>
        </p:blipFill>
        <p:spPr bwMode="auto">
          <a:xfrm rot="16200000">
            <a:off x="4728725" y="4633473"/>
            <a:ext cx="1342583" cy="1421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3" descr="F:\DCIM\127CANON\IMG_0030.JPG"/>
          <p:cNvPicPr>
            <a:picLocks noChangeAspect="1" noChangeArrowheads="1"/>
          </p:cNvPicPr>
          <p:nvPr/>
        </p:nvPicPr>
        <p:blipFill>
          <a:blip r:embed="rId8" cstate="print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9967" b="89992" l="9988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8886608" y="1473334"/>
            <a:ext cx="3326189" cy="2456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Šipka doprava 1"/>
          <p:cNvSpPr/>
          <p:nvPr/>
        </p:nvSpPr>
        <p:spPr>
          <a:xfrm>
            <a:off x="1815205" y="78126"/>
            <a:ext cx="1479789" cy="787984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7" name="Šipka doprava 6"/>
          <p:cNvSpPr/>
          <p:nvPr/>
        </p:nvSpPr>
        <p:spPr>
          <a:xfrm>
            <a:off x="-159933" y="78126"/>
            <a:ext cx="1592317" cy="1104288"/>
          </a:xfrm>
          <a:prstGeom prst="rightArrow">
            <a:avLst>
              <a:gd name="adj1" fmla="val 36988"/>
              <a:gd name="adj2" fmla="val 50000"/>
            </a:avLst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-159933" y="2701586"/>
            <a:ext cx="1627547" cy="1031684"/>
          </a:xfrm>
          <a:prstGeom prst="rightArrow">
            <a:avLst/>
          </a:prstGeom>
          <a:solidFill>
            <a:srgbClr val="F18E3D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 rot="16200000">
            <a:off x="-229029" y="4910648"/>
            <a:ext cx="1765738" cy="1258816"/>
          </a:xfrm>
          <a:prstGeom prst="rightArrow">
            <a:avLst/>
          </a:prstGeom>
          <a:solidFill>
            <a:srgbClr val="FFBDBD"/>
          </a:solidFill>
          <a:ln>
            <a:solidFill>
              <a:srgbClr val="FFBDB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ysClr val="windowText" lastClr="000000"/>
                </a:solidFill>
              </a:ln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4" name="Násobení 3"/>
          <p:cNvSpPr/>
          <p:nvPr/>
        </p:nvSpPr>
        <p:spPr>
          <a:xfrm>
            <a:off x="-811361" y="2128390"/>
            <a:ext cx="3223647" cy="2386229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Násobení 4"/>
          <p:cNvSpPr/>
          <p:nvPr/>
        </p:nvSpPr>
        <p:spPr>
          <a:xfrm>
            <a:off x="-214279" y="-39149"/>
            <a:ext cx="2029484" cy="1503335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Násobení 9"/>
          <p:cNvSpPr/>
          <p:nvPr/>
        </p:nvSpPr>
        <p:spPr>
          <a:xfrm>
            <a:off x="1356448" y="-466723"/>
            <a:ext cx="2778369" cy="2577064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0785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039 -0.0037 0.00013 -0.0081 0.0013 -0.01134 C 0.00208 -0.01342 0.00404 -0.0125 0.00521 -0.01365 C 0.00703 -0.01551 0.0086 -0.01828 0.01042 -0.0206 C 0.01615 -0.02801 0.02136 -0.03611 0.02722 -0.04351 C 0.03465 -0.05277 0.03908 -0.06273 0.04403 -0.07569 C 0.04963 -0.09027 0.08089 -0.09351 0.08805 -0.09421 C 0.10056 -0.09514 0.11306 -0.09606 0.12557 -0.09652 C 0.15227 -0.09768 0.17898 -0.09814 0.20568 -0.09884 C 0.20998 -0.10023 0.21454 -0.10069 0.2187 -0.10324 C 0.22365 -0.10625 0.22782 -0.11018 0.2329 -0.1125 C 0.23525 -0.11527 0.23824 -0.11666 0.24059 -0.11944 C 0.24215 -0.12129 0.24306 -0.1243 0.2445 -0.12639 C 0.24697 -0.12963 0.25492 -0.1375 0.25752 -0.14236 C 0.25908 -0.14514 0.25974 -0.14907 0.2613 -0.15162 C 0.26364 -0.15532 0.2669 -0.15694 0.26911 -0.16088 C 0.27172 -0.16551 0.27393 -0.17083 0.27693 -0.17453 C 0.27823 -0.17615 0.27954 -0.17731 0.28071 -0.17916 C 0.28722 -0.18889 0.2824 -0.18264 0.28722 -0.19305 C 0.29126 -0.20162 0.29751 -0.20972 0.30272 -0.21597 C 0.30468 -0.22129 0.30676 -0.22615 0.30793 -0.23217 C 0.3091 -0.23819 0.31054 -0.25046 0.31054 -0.25046 C 0.31197 -0.27314 0.3151 -0.29467 0.32083 -0.31481 C 0.32408 -0.32639 0.32474 -0.33773 0.32995 -0.34699 C 0.3319 -0.36088 0.33437 -0.35625 0.33763 -0.36782 C 0.34284 -0.38611 0.35053 -0.39745 0.35704 -0.41365 C 0.35938 -0.41967 0.35925 -0.42476 0.36225 -0.42986 C 0.36772 -0.43935 0.37436 -0.44907 0.38036 -0.4574 C 0.38817 -0.46851 0.39104 -0.47199 0.39976 -0.47569 C 0.40315 -0.47708 0.41005 -0.48032 0.41005 -0.48032 C 0.41657 -0.47963 0.42308 -0.48032 0.42946 -0.47801 C 0.43181 -0.47708 0.43858 -0.46666 0.44249 -0.46435 C 0.44731 -0.45764 0.45148 -0.44976 0.45539 -0.4412 C 0.45773 -0.43611 0.4619 -0.42523 0.4619 -0.42523 C 0.46502 -0.40833 0.46776 -0.39143 0.47089 -0.37453 C 0.47128 -0.36759 0.47206 -0.36088 0.47219 -0.35393 C 0.47349 -0.30162 0.46789 -0.27986 0.48131 -0.24375 C 0.48313 -0.23865 0.48456 -0.23287 0.48769 -0.22986 C 0.49329 -0.22453 0.50098 -0.22245 0.5071 -0.22083 C 0.5269 -0.22291 0.52494 -0.22199 0.53823 -0.22986 C 0.54084 -0.23287 0.54331 -0.23588 0.54592 -0.23889 C 0.54774 -0.24097 0.55034 -0.26944 0.55113 -0.27338 C 0.55243 -0.29027 0.55334 -0.30625 0.55764 -0.32176 C 0.55803 -0.32476 0.55829 -0.32801 0.55881 -0.33101 C 0.55946 -0.33495 0.5609 -0.33842 0.56142 -0.34236 C 0.5622 -0.34838 0.56207 -0.35486 0.56272 -0.36088 C 0.56519 -0.38356 0.56806 -0.40625 0.57314 -0.42754 C 0.57509 -0.43564 0.57548 -0.44282 0.57822 -0.45046 C 0.58043 -0.46597 0.58564 -0.48101 0.59385 -0.48726 C 0.59554 -0.48865 0.59711 -0.49074 0.59893 -0.49189 C 0.60232 -0.49398 0.60935 -0.49652 0.60935 -0.49652 C 0.63202 -0.49514 0.66641 -0.49814 0.68829 -0.47569 C 0.69441 -0.46944 0.69767 -0.45902 0.70249 -0.45046 C 0.70535 -0.42523 0.70731 -0.39976 0.71017 -0.37453 C 0.71187 -0.35972 0.71317 -0.34351 0.71799 -0.33101 C 0.72346 -0.30185 0.71434 -0.34861 0.7219 -0.31713 C 0.72424 -0.30717 0.72619 -0.29537 0.72828 -0.28495 C 0.73193 -0.26713 0.73284 -0.24838 0.73479 -0.22986 C 0.73583 -0.22037 0.73622 -0.21064 0.7387 -0.20208 C 0.74039 -0.19606 0.74391 -0.18379 0.74391 -0.18379 C 0.7456 -0.18449 0.74769 -0.18402 0.74899 -0.18611 C 0.75172 -0.19027 0.7512 -0.19699 0.7529 -0.20208 C 0.75394 -0.20532 0.7555 -0.20833 0.7568 -0.21134 C 0.75954 -0.24004 0.76371 -0.27361 0.7542 -0.29884 C 0.7512 -0.29814 0.74795 -0.29861 0.74521 -0.29652 C 0.73675 -0.29027 0.72828 -0.26389 0.7232 -0.25046 C 0.72281 -0.24745 0.72242 -0.24421 0.7219 -0.2412 C 0.72111 -0.23657 0.71929 -0.22754 0.71929 -0.22754 C 0.72059 -0.20949 0.71994 -0.1993 0.72958 -0.19074 C 0.73166 -0.18889 0.73388 -0.18726 0.73609 -0.18611 C 0.74039 -0.18402 0.74899 -0.18148 0.74899 -0.18148 C 0.7684 -0.18333 0.77673 -0.17245 0.78012 -0.20208 C 0.77673 -0.22939 0.7727 -0.2449 0.7568 -0.25046 C 0.75511 -0.24976 0.75303 -0.25 0.75159 -0.24814 C 0.74691 -0.24213 0.7443 -0.22546 0.74261 -0.21597 C 0.74339 -0.19143 0.73857 -0.17291 0.75159 -0.16782 C 0.75589 -0.16851 0.76032 -0.16828 0.76462 -0.1699 C 0.77061 -0.17222 0.77686 -0.18194 0.78273 -0.18611 C 0.78507 -0.19051 0.78833 -0.19305 0.79041 -0.19768 C 0.79224 -0.20162 0.79276 -0.20717 0.79432 -0.21134 C 0.79393 -0.21458 0.79484 -0.2199 0.79302 -0.22083 C 0.76944 -0.22847 0.77843 -0.21527 0.76462 -0.20671 C 0.76371 -0.20439 0.76058 -0.20069 0.76202 -0.2 C 0.7654 -0.19838 0.77074 -0.20578 0.77361 -0.20902 C 0.77218 -0.20139 0.77231 -0.20463 0.77231 -0.2 L 0.78273 -0.20208 L 0.77361 -0.18611 L 0.7555 -0.17916 L 0.75811 -0.19305 L 0.74638 -0.2 L 0.73609 -0.20902 " pathEditMode="relative" ptsTypes="ffffffffffffffffffffffffffffffffffffffffffffffffffffffffffffffffffffffffffffffffffffAAAAAAA">
                                      <p:cBhvr>
                                        <p:cTn id="3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2" grpId="0" animBg="1"/>
      <p:bldP spid="7" grpId="0" animBg="1"/>
      <p:bldP spid="8" grpId="0" animBg="1"/>
      <p:bldP spid="9" grpId="0" animBg="1"/>
      <p:bldP spid="4" grpId="0" animBg="1"/>
      <p:bldP spid="5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048000" y="5087815"/>
            <a:ext cx="5556738" cy="113713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3" name="Picture 4" descr="C:\Users\hp\Desktop\kluk labyrint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77407" y="9449"/>
            <a:ext cx="12191999" cy="6867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5" descr="F:\DCIM\127CANON\IMG_0027.JPG"/>
          <p:cNvPicPr>
            <a:picLocks noChangeAspect="1" noChangeArrowheads="1"/>
          </p:cNvPicPr>
          <p:nvPr/>
        </p:nvPicPr>
        <p:blipFill rotWithShape="1">
          <a:blip r:embed="rId4" cstate="print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9926" b="72958" l="23346" r="788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084" t="-27606" r="20133" b="-27606"/>
          <a:stretch/>
        </p:blipFill>
        <p:spPr bwMode="auto">
          <a:xfrm>
            <a:off x="910702" y="3443174"/>
            <a:ext cx="2050743" cy="38024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6" descr="F:\DCIM\127CANON\IMG_0035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9942" b="89766" l="35940" r="88872">
                        <a14:backgroundMark x1="41504" y1="68713" x2="41504" y2="68713"/>
                        <a14:backgroundMark x1="40150" y1="42398" x2="40150" y2="42398"/>
                        <a14:backgroundMark x1="45263" y1="30702" x2="45263" y2="3070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230" r="20232"/>
          <a:stretch/>
        </p:blipFill>
        <p:spPr bwMode="auto">
          <a:xfrm rot="16200000">
            <a:off x="4728725" y="4633473"/>
            <a:ext cx="1342583" cy="1421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3" descr="F:\DCIM\127CANON\IMG_0030.JPG"/>
          <p:cNvPicPr>
            <a:picLocks noChangeAspect="1" noChangeArrowheads="1"/>
          </p:cNvPicPr>
          <p:nvPr/>
        </p:nvPicPr>
        <p:blipFill>
          <a:blip r:embed="rId8" cstate="print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9967" b="89992" l="9988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8886608" y="1473334"/>
            <a:ext cx="3326189" cy="2456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Šipka doprava 1"/>
          <p:cNvSpPr/>
          <p:nvPr/>
        </p:nvSpPr>
        <p:spPr>
          <a:xfrm>
            <a:off x="1815205" y="78126"/>
            <a:ext cx="1479789" cy="787984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7" name="Šipka doprava 6"/>
          <p:cNvSpPr/>
          <p:nvPr/>
        </p:nvSpPr>
        <p:spPr>
          <a:xfrm>
            <a:off x="-159933" y="78126"/>
            <a:ext cx="1592317" cy="1104288"/>
          </a:xfrm>
          <a:prstGeom prst="rightArrow">
            <a:avLst>
              <a:gd name="adj1" fmla="val 36988"/>
              <a:gd name="adj2" fmla="val 50000"/>
            </a:avLst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-152097" y="2578620"/>
            <a:ext cx="1627547" cy="1031684"/>
          </a:xfrm>
          <a:prstGeom prst="rightArrow">
            <a:avLst/>
          </a:prstGeom>
          <a:solidFill>
            <a:srgbClr val="F18E3D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 rot="16200000">
            <a:off x="-362636" y="4926546"/>
            <a:ext cx="1765738" cy="1258816"/>
          </a:xfrm>
          <a:prstGeom prst="rightArrow">
            <a:avLst/>
          </a:prstGeom>
          <a:solidFill>
            <a:srgbClr val="FFBDBD"/>
          </a:solidFill>
          <a:ln>
            <a:solidFill>
              <a:srgbClr val="FFBDB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ysClr val="windowText" lastClr="000000"/>
                </a:solidFill>
              </a:ln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0" name="Násobení 9"/>
          <p:cNvSpPr/>
          <p:nvPr/>
        </p:nvSpPr>
        <p:spPr>
          <a:xfrm>
            <a:off x="-851011" y="2265302"/>
            <a:ext cx="2941912" cy="1658319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Násobení 10"/>
          <p:cNvSpPr/>
          <p:nvPr/>
        </p:nvSpPr>
        <p:spPr>
          <a:xfrm rot="16504129">
            <a:off x="-717303" y="4907289"/>
            <a:ext cx="2475072" cy="1498191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Násobení 11"/>
          <p:cNvSpPr/>
          <p:nvPr/>
        </p:nvSpPr>
        <p:spPr>
          <a:xfrm>
            <a:off x="1149641" y="-409129"/>
            <a:ext cx="3211847" cy="2180496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305842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9996E-6 -4.44444E-6 C 0.00365 0.0257 0.00964 0.03102 0.02201 0.04375 C 0.02631 0.04815 0.03061 0.05394 0.03504 0.05741 C 0.04259 0.06343 0.05158 0.06597 0.05953 0.06898 C 0.07177 0.07986 0.08219 0.09074 0.09196 0.1081 C 0.09522 0.11389 0.09704 0.12176 0.09965 0.12871 C 0.10043 0.13079 0.10004 0.13403 0.10095 0.13542 C 0.11046 0.15255 0.10642 0.13773 0.11254 0.15162 C 0.11749 0.16297 0.11984 0.17477 0.12427 0.18611 C 0.12713 0.20648 0.13482 0.23172 0.14498 0.24375 C 0.14784 0.2588 0.14407 0.2426 0.15006 0.25741 C 0.15839 0.27847 0.14654 0.25579 0.15657 0.27361 C 0.16087 0.29676 0.15358 0.26158 0.16178 0.28727 C 0.16308 0.29121 0.16348 0.29653 0.16439 0.30116 C 0.16491 0.30417 0.16712 0.30556 0.16816 0.3081 C 0.16934 0.31088 0.16973 0.31412 0.17077 0.31736 C 0.17572 0.33172 0.17963 0.33982 0.1864 0.35139 C 0.1894 0.35672 0.2019 0.35949 0.20568 0.36065 C 0.2329 0.35834 0.22535 0.36227 0.24072 0.34954 C 0.24267 0.34422 0.24398 0.33935 0.2471 0.33542 C 0.25179 0.3301 0.25935 0.3294 0.2639 0.32408 C 0.27055 0.31621 0.27745 0.3088 0.28462 0.30324 C 0.29634 0.29445 0.28188 0.30209 0.30012 0.29398 C 0.30181 0.29352 0.30533 0.2919 0.30533 0.2919 C 0.30924 0.29236 0.31327 0.29236 0.31705 0.29398 C 0.31848 0.29491 0.3194 0.29769 0.32083 0.29885 C 0.32812 0.3044 0.33594 0.30533 0.34284 0.3125 C 0.34962 0.31968 0.35626 0.32778 0.36355 0.33334 C 0.36525 0.33449 0.36707 0.33449 0.36876 0.33542 C 0.37007 0.33611 0.37137 0.33704 0.37267 0.33773 C 0.37866 0.3426 0.38322 0.35023 0.38947 0.35394 C 0.39794 0.36389 0.40628 0.37431 0.41396 0.38611 C 0.41566 0.38866 0.41774 0.39028 0.41917 0.39306 C 0.4193 0.39352 0.42556 0.41019 0.42699 0.41389 C 0.43051 0.42292 0.43311 0.43218 0.43598 0.44144 C 0.43754 0.4463 0.44119 0.4551 0.44119 0.4551 C 0.44588 0.48033 0.43832 0.44213 0.4451 0.46898 C 0.44861 0.4831 0.44952 0.49908 0.45408 0.51273 C 0.45656 0.51991 0.46294 0.53172 0.4645 0.54005 C 0.46776 0.55764 0.47024 0.57547 0.4761 0.59051 C 0.47649 0.59468 0.47636 0.59861 0.4774 0.60232 C 0.47818 0.6051 0.48027 0.60648 0.48131 0.60903 C 0.48417 0.61713 0.48665 0.62593 0.48899 0.63449 C 0.49121 0.6426 0.49681 0.65718 0.49681 0.65718 C 0.49967 0.67246 0.50632 0.68704 0.51101 0.70116 C 0.51257 0.70602 0.51517 0.70949 0.51622 0.71505 C 0.51934 0.73125 0.51661 0.7257 0.52273 0.73334 C 0.52442 0.74236 0.52573 0.7463 0.53042 0.75139 C 0.53133 0.7544 0.53172 0.75834 0.53302 0.76088 C 0.53406 0.76297 0.53589 0.7632 0.53693 0.76551 C 0.54253 0.77778 0.53224 0.76736 0.54214 0.7794 C 0.54318 0.78079 0.54474 0.78033 0.54592 0.78172 C 0.55126 0.78681 0.55595 0.79306 0.56155 0.79769 C 0.57145 0.8051 0.58343 0.80903 0.59385 0.81389 C 0.59854 0.81597 0.59789 0.8169 0.60284 0.82037 C 0.61157 0.82685 0.60141 0.81806 0.61196 0.82523 C 0.61652 0.82824 0.62055 0.8331 0.62485 0.83658 C 0.62485 0.83658 0.63462 0.8426 0.63658 0.84352 C 0.6384 0.84491 0.63983 0.84699 0.64166 0.84838 C 0.64426 0.85023 0.64947 0.85278 0.64947 0.85278 C 0.6569 0.86158 0.65038 0.85533 0.66367 0.85972 C 0.67057 0.86204 0.67748 0.86597 0.68438 0.86898 C 0.7077 0.86736 0.72294 0.86435 0.74521 0.86204 C 0.75342 0.8544 0.76319 0.85371 0.77231 0.8507 C 0.77713 0.84908 0.78182 0.84584 0.78664 0.84352 C 0.79106 0.83797 0.79719 0.83472 0.80083 0.82755 C 0.80435 0.82037 0.8067 0.81204 0.80982 0.8044 C 0.81164 0.79514 0.81451 0.7875 0.81764 0.7794 C 0.81946 0.76968 0.82154 0.76065 0.82415 0.75139 C 0.82649 0.71922 0.82845 0.68542 0.82154 0.65486 C 0.81829 0.62107 0.80552 0.58334 0.78781 0.56783 C 0.76462 0.57037 0.743 0.57385 0.72059 0.58403 C 0.71486 0.59051 0.70887 0.59375 0.70249 0.59769 C 0.69949 0.60278 0.68725 0.62037 0.68438 0.62755 C 0.68139 0.63472 0.67982 0.64676 0.67787 0.65486 C 0.67826 0.66945 0.67813 0.68426 0.67917 0.69885 C 0.68086 0.72408 0.6823 0.70139 0.68699 0.72639 C 0.69259 0.75602 0.7064 0.77431 0.7232 0.78172 C 0.75876 0.77986 0.76163 0.77917 0.78781 0.77222 C 0.80539 0.75695 0.77934 0.77871 0.79953 0.76551 C 0.80917 0.75903 0.81347 0.73727 0.81633 0.72153 C 0.81555 0.67824 0.82115 0.66528 0.81243 0.63889 C 0.81034 0.63287 0.80956 0.62361 0.80591 0.62037 C 0.79627 0.61227 0.78794 0.59861 0.77752 0.59306 C 0.77504 0.59144 0.77231 0.59144 0.7697 0.59051 C 0.76618 0.58912 0.75941 0.58588 0.75941 0.58588 C 0.6965 0.58912 0.73167 0.58426 0.7064 0.59537 C 0.70119 0.60232 0.69806 0.60996 0.69337 0.61806 C 0.68972 0.64676 0.68985 0.66042 0.6922 0.69653 C 0.69285 0.70602 0.69389 0.71644 0.69728 0.72385 C 0.70145 0.73357 0.70627 0.74167 0.7103 0.75139 C 0.72111 0.77709 0.72776 0.7963 0.74652 0.8044 C 0.75772 0.80347 0.77048 0.80996 0.78012 0.8 C 0.78559 0.79398 0.80214 0.77454 0.80591 0.76551 C 0.81112 0.75255 0.81686 0.73565 0.82154 0.72153 C 0.82415 0.68935 0.82493 0.66783 0.80982 0.64838 C 0.77869 0.65093 0.78442 0.64491 0.76462 0.66898 C 0.76293 0.67801 0.75915 0.68357 0.75681 0.6919 C 0.75407 0.70139 0.75277 0.71111 0.7516 0.72153 C 0.75251 0.73334 0.75277 0.74491 0.7542 0.75602 C 0.75563 0.76736 0.76462 0.77685 0.7697 0.78172 C 0.78273 0.79398 0.79549 0.79861 0.80982 0.80232 C 0.84434 0.79861 0.85593 0.81158 0.87456 0.77222 C 0.87664 0.76135 0.87847 0.75139 0.87977 0.74005 C 0.87886 0.70949 0.8829 0.68935 0.86674 0.67824 C 0.85528 0.68635 0.83965 0.69653 0.83184 0.71505 C 0.82923 0.72084 0.82415 0.73334 0.82415 0.73334 C 0.82571 0.74722 0.82428 0.76088 0.83184 0.76551 C 0.84056 0.77685 0.85111 0.7801 0.86166 0.78403 C 0.8842 0.78195 0.89019 0.78889 0.90165 0.76088 C 0.90257 0.75602 0.90335 0.75185 0.90426 0.74722 C 0.90465 0.74491 0.90556 0.74005 0.90556 0.74005 C 0.90465 0.71435 0.90934 0.69977 0.89657 0.6919 C 0.88733 0.69514 0.88785 0.69908 0.88094 0.70787 C 0.87365 0.7176 0.87704 0.70695 0.86935 0.72153 C 0.86505 0.7301 0.85711 0.74722 0.85385 0.75857 C 0.85776 0.79954 0.85502 0.78889 0.88094 0.78588 C 0.88772 0.77709 0.88641 0.77616 0.89006 0.7632 C 0.88915 0.75533 0.88915 0.74722 0.88746 0.74005 C 0.88264 0.71875 0.86466 0.71597 0.85385 0.71273 C 0.84655 0.71435 0.83887 0.71343 0.83184 0.71736 C 0.82233 0.72222 0.81855 0.73357 0.81112 0.74236 C 0.8106 0.74491 0.80696 0.75926 0.80722 0.7632 C 0.80826 0.78079 0.82024 0.78172 0.82793 0.78403 C 0.83496 0.78334 0.86753 0.79213 0.87586 0.76991 C 0.87404 0.75047 0.87469 0.75255 0.86414 0.75602 C 0.86284 0.75764 0.86153 0.75903 0.86036 0.76088 C 0.85424 0.76991 0.85554 0.76968 0.86284 0.7632 C 0.87391 0.75301 0.86479 0.75834 0.87456 0.75371 C 0.88368 0.7382 0.87235 0.75093 0.87065 0.75371 C 0.87039 0.7544 0.87065 0.75533 0.87065 0.75602 L 0.86674 0.72639 L 0.87847 0.77454 L 0.86284 0.77454 L 0.83965 0.7632 L 0.86674 0.71505 L 0.86414 0.7794 " pathEditMode="relative" ptsTypes="ffffffffffffffffffffffffffffffffffffffffffffffffffffffffffffffffffffffffffffffffffffffffffffffffffffffffffffffffffffffffffffffffffAAAAA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1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048000" y="5087815"/>
            <a:ext cx="5556738" cy="113713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3" name="Picture 4" descr="C:\Users\hp\Desktop\kluk labyrint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77407" y="9449"/>
            <a:ext cx="12191999" cy="6867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5" descr="F:\DCIM\127CANON\IMG_0027.JPG"/>
          <p:cNvPicPr>
            <a:picLocks noChangeAspect="1" noChangeArrowheads="1"/>
          </p:cNvPicPr>
          <p:nvPr/>
        </p:nvPicPr>
        <p:blipFill rotWithShape="1">
          <a:blip r:embed="rId4" cstate="print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9926" b="72958" l="23346" r="788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084" t="-27606" r="20133" b="-27606"/>
          <a:stretch/>
        </p:blipFill>
        <p:spPr bwMode="auto">
          <a:xfrm>
            <a:off x="910702" y="3443174"/>
            <a:ext cx="2050743" cy="38024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6" descr="F:\DCIM\127CANON\IMG_0035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9942" b="89766" l="35940" r="88872">
                        <a14:backgroundMark x1="41504" y1="68713" x2="41504" y2="68713"/>
                        <a14:backgroundMark x1="40150" y1="42398" x2="40150" y2="42398"/>
                        <a14:backgroundMark x1="45263" y1="30702" x2="45263" y2="3070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1230" r="20232"/>
          <a:stretch/>
        </p:blipFill>
        <p:spPr bwMode="auto">
          <a:xfrm rot="16200000">
            <a:off x="4728726" y="4597494"/>
            <a:ext cx="1342583" cy="1421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3" descr="F:\DCIM\127CANON\IMG_0030.JPG"/>
          <p:cNvPicPr>
            <a:picLocks noChangeAspect="1" noChangeArrowheads="1"/>
          </p:cNvPicPr>
          <p:nvPr/>
        </p:nvPicPr>
        <p:blipFill>
          <a:blip r:embed="rId8" cstate="print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9967" b="89992" l="9988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8886608" y="1473334"/>
            <a:ext cx="3326189" cy="2456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Šipka doprava 1"/>
          <p:cNvSpPr/>
          <p:nvPr/>
        </p:nvSpPr>
        <p:spPr>
          <a:xfrm>
            <a:off x="1815205" y="78126"/>
            <a:ext cx="1479789" cy="787984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7" name="Šipka doprava 6"/>
          <p:cNvSpPr/>
          <p:nvPr/>
        </p:nvSpPr>
        <p:spPr>
          <a:xfrm>
            <a:off x="-159933" y="78126"/>
            <a:ext cx="1592317" cy="1104288"/>
          </a:xfrm>
          <a:prstGeom prst="rightArrow">
            <a:avLst>
              <a:gd name="adj1" fmla="val 36988"/>
              <a:gd name="adj2" fmla="val 50000"/>
            </a:avLst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-152097" y="2578620"/>
            <a:ext cx="1627547" cy="1031684"/>
          </a:xfrm>
          <a:prstGeom prst="rightArrow">
            <a:avLst/>
          </a:prstGeom>
          <a:solidFill>
            <a:srgbClr val="F18E3D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 rot="16200000">
            <a:off x="-362636" y="4926546"/>
            <a:ext cx="1765738" cy="1258816"/>
          </a:xfrm>
          <a:prstGeom prst="rightArrow">
            <a:avLst/>
          </a:prstGeom>
          <a:solidFill>
            <a:srgbClr val="FFBDBD"/>
          </a:solidFill>
          <a:ln>
            <a:solidFill>
              <a:srgbClr val="FFBDB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ysClr val="windowText" lastClr="000000"/>
                </a:solidFill>
              </a:ln>
              <a:solidFill>
                <a:schemeClr val="accent5">
                  <a:lumMod val="20000"/>
                  <a:lumOff val="80000"/>
                </a:schemeClr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-32773" y="160375"/>
            <a:ext cx="1182414" cy="1104288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1815205" y="78126"/>
            <a:ext cx="1232795" cy="960366"/>
          </a:xfrm>
          <a:prstGeom prst="line">
            <a:avLst/>
          </a:prstGeom>
          <a:ln w="571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208966" y="4555911"/>
            <a:ext cx="905420" cy="188059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8461384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5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6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7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" dur="250" autoRev="1" fill="remove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864 -0.01667 C 0.08024 -0.02361 0.08753 -0.04236 0.09847 -0.05116 C 0.10512 -0.05648 0.11215 -0.05787 0.11919 -0.06042 C 0.12427 -0.06227 0.12843 -0.0669 0.13338 -0.06945 C 0.14472 -0.08287 0.15748 -0.0963 0.1709 -0.10162 C 0.17715 -0.11273 0.18054 -0.10926 0.1877 -0.11551 C 0.19669 -0.12361 0.18601 -0.1176 0.19682 -0.12246 C 0.2062 -0.13102 0.21623 -0.13704 0.22652 -0.14074 C 0.23381 -0.14931 0.23095 -0.15857 0.23564 -0.1706 C 0.23746 -0.18172 0.2441 -0.18866 0.24984 -0.19375 C 0.25947 -0.21621 0.24866 -0.19445 0.25752 -0.2051 C 0.26651 -0.21597 0.25713 -0.20764 0.26403 -0.21898 C 0.26716 -0.22408 0.27068 -0.22871 0.27432 -0.23287 C 0.27563 -0.23426 0.27706 -0.23565 0.27823 -0.23727 C 0.28084 -0.24097 0.2837 -0.24468 0.28605 -0.24885 C 0.28761 -0.25162 0.28839 -0.25556 0.28995 -0.2581 C 0.29191 -0.26111 0.29946 -0.27014 0.30285 -0.27408 C 0.30441 -0.27593 0.30533 -0.27894 0.30676 -0.28102 C 0.30832 -0.28357 0.31001 -0.28588 0.31184 -0.28797 C 0.31926 -0.2963 0.32812 -0.30602 0.33646 -0.31088 C 0.33997 -0.31551 0.34271 -0.32222 0.34688 -0.32477 C 0.35079 -0.32709 0.35118 -0.32685 0.35456 -0.33172 C 0.356 -0.3338 0.35691 -0.33658 0.35847 -0.33843 C 0.35964 -0.33982 0.36121 -0.33959 0.36238 -0.34074 C 0.36511 -0.34352 0.36707 -0.34815 0.37006 -0.35 C 0.38426 -0.35834 0.36277 -0.34491 0.37788 -0.35695 C 0.38166 -0.35996 0.38596 -0.35996 0.38947 -0.36389 C 0.3939 -0.36875 0.39742 -0.3706 0.40237 -0.37292 C 0.41709 -0.39074 0.44496 -0.37639 0.45682 -0.37523 C 0.46138 -0.3625 0.46437 -0.3507 0.46711 -0.33611 C 0.46893 -0.31389 0.4675 -0.32547 0.47088 -0.30162 C 0.47245 -0.29121 0.483 -0.27408 0.48652 -0.26505 C 0.49029 -0.24514 0.49746 -0.2301 0.50853 -0.22361 C 0.51674 -0.22431 0.52494 -0.22431 0.53315 -0.22593 C 0.53667 -0.22662 0.54005 -0.22894 0.54344 -0.23056 C 0.54513 -0.23125 0.54865 -0.23287 0.54865 -0.23287 C 0.56194 -0.23079 0.57444 -0.22755 0.58747 -0.22361 C 0.59593 -0.21597 0.60297 -0.20394 0.61196 -0.19838 C 0.61365 -0.19607 0.61534 -0.19375 0.61717 -0.19144 C 0.61977 -0.1882 0.62498 -0.18218 0.62498 -0.18218 C 0.62785 -0.17431 0.62889 -0.16829 0.63019 -0.15926 C 0.63058 -0.14769 0.62993 -0.13588 0.63136 -0.12477 C 0.63241 -0.11713 0.64205 -0.09722 0.64439 -0.08797 C 0.64882 -0.07037 0.65103 -0.05255 0.65598 -0.03496 C 0.65924 -0.02338 0.65963 -0.01135 0.6638 -0.0007 C 0.66679 0.01528 0.66888 0.03356 0.67409 0.04768 C 0.67839 0.07847 0.6737 0.11111 0.678 0.1419 C 0.67761 0.14722 0.67813 0.15324 0.67669 0.1581 C 0.67604 0.16018 0.67409 0.15949 0.67279 0.16041 C 0.66523 0.1662 0.65898 0.16921 0.65077 0.17176 C 0.64348 0.17106 0.63605 0.17222 0.62889 0.16944 C 0.62759 0.16898 0.62759 0.16504 0.62759 0.16273 C 0.62759 0.15347 0.62759 0.14398 0.62889 0.13495 C 0.63019 0.12639 0.63814 0.12569 0.64178 0.12361 C 0.65351 0.125 0.66015 0.12453 0.67018 0.13055 C 0.67422 0.14097 0.68021 0.14722 0.68451 0.1581 C 0.6862 0.1625 0.68959 0.17176 0.68959 0.17176 C 0.68868 0.19676 0.69063 0.20509 0.68451 0.22245 C 0.68295 0.24166 0.67969 0.25903 0.67669 0.27754 C 0.675 0.28819 0.67552 0.29213 0.67018 0.29838 C 0.6694 0.30139 0.66901 0.30509 0.66771 0.3074 C 0.66549 0.31134 0.65989 0.31666 0.65989 0.31666 C 0.65598 0.32708 0.65559 0.33032 0.65077 0.33727 C 0.64739 0.34213 0.64348 0.34583 0.64048 0.35115 C 0.63176 0.36666 0.63618 0.36319 0.62889 0.36713 C 0.61573 0.39051 0.59737 0.39514 0.57965 0.3993 C 0.5704 0.40764 0.57848 0.40162 0.56545 0.40625 C 0.55008 0.4118 0.53406 0.41574 0.51882 0.42245 C 0.50762 0.42176 0.49642 0.42153 0.48521 0.42014 C 0.47271 0.41875 0.45968 0.41018 0.4477 0.40393 C 0.44001 0.4 0.43207 0.39768 0.42438 0.3949 C 0.42178 0.39398 0.41917 0.39375 0.4167 0.39259 C 0.41409 0.39143 0.40888 0.38796 0.40888 0.38796 C 0.40758 0.38634 0.40654 0.38426 0.4051 0.38333 C 0.40159 0.38125 0.39468 0.3787 0.39468 0.3787 C 0.39012 0.37315 0.38504 0.37268 0.38049 0.36713 C 0.37488 0.36018 0.36928 0.35185 0.36368 0.34421 C 0.36121 0.33078 0.35574 0.3206 0.35326 0.3074 C 0.35417 0.29676 0.35391 0.28541 0.35587 0.27523 C 0.35626 0.27291 0.35847 0.27361 0.35977 0.27291 C 0.36186 0.27199 0.36407 0.27153 0.36629 0.2706 C 0.36798 0.2699 0.36967 0.26898 0.37137 0.26828 C 0.39807 0.2706 0.39455 0.26597 0.41018 0.28449 C 0.41526 0.29791 0.41969 0.30787 0.42178 0.32361 C 0.42139 0.33356 0.42204 0.34375 0.4206 0.35347 C 0.41969 0.36041 0.41552 0.36065 0.41266 0.36273 C 0.40563 0.36805 0.39846 0.37129 0.39078 0.37407 C 0.38596 0.37245 0.38101 0.37222 0.37658 0.36944 C 0.37462 0.36828 0.36954 0.35555 0.36876 0.35347 C 0.36277 0.33796 0.35925 0.32523 0.35587 0.3074 C 0.35795 0.27523 0.35417 0.2956 0.36108 0.27986 C 0.36303 0.27546 0.36459 0.2706 0.36629 0.26597 C 0.36707 0.26365 0.36876 0.25926 0.36876 0.25926 C 0.37176 0.25995 0.37501 0.25972 0.37788 0.26157 C 0.37996 0.26296 0.38127 0.26643 0.38296 0.26828 C 0.39325 0.2787 0.40328 0.28727 0.41018 0.30509 C 0.4111 0.30972 0.41188 0.31435 0.41266 0.31898 C 0.41722 0.34282 0.40458 0.34398 0.39729 0.34884 C 0.39546 0.35 0.3939 0.35208 0.39208 0.35347 C 0.39078 0.3544 0.38947 0.35509 0.38817 0.35578 C 0.38426 0.35416 0.38009 0.3544 0.37658 0.35115 C 0.37085 0.34606 0.36394 0.31967 0.36108 0.30972 C 0.36212 0.29213 0.35951 0.28865 0.36629 0.27986 C 0.36967 0.27546 0.3754 0.27291 0.37918 0.2706 C 0.38049 0.2699 0.38296 0.26828 0.38296 0.26828 C 0.39468 0.27129 0.39573 0.27338 0.4051 0.28449 C 0.40641 0.2875 0.40732 0.29097 0.40888 0.29375 C 0.41136 0.29861 0.4167 0.3074 0.4167 0.3074 C 0.421 0.33125 0.41097 0.33333 0.4038 0.34653 C 0.3969 0.34583 0.38986 0.34699 0.38296 0.34421 C 0.37462 0.34074 0.36967 0.32245 0.36759 0.30972 C 0.36993 0.29097 0.37554 0.29884 0.38674 0.30046 C 0.38999 0.30602 0.39729 0.31852 0.39729 0.32592 L 0.4051 0.32129 L 0.39729 0.30972 " pathEditMode="relative" ptsTypes="ffffffffffffffffffffffffffffffffffffffffffffffffffffffffffffffffffffffffffffffffffffffffffffffffffffffffffffffffAAA">
                                      <p:cBhvr>
                                        <p:cTn id="2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9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7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7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2" grpId="0" animBg="1"/>
      <p:bldP spid="7" grpId="0" animBg="1"/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8213" y="4916384"/>
            <a:ext cx="5391397" cy="1377538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DFEE6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 descr="C:\Users\hp\Desktop\čer.lab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artisticMosiaicBubbl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F:\DCIM\128CANON\IMG_0085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204" b="89992" l="4504" r="9041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489" t="-476" b="-476"/>
          <a:stretch/>
        </p:blipFill>
        <p:spPr bwMode="auto">
          <a:xfrm rot="16200000">
            <a:off x="486802" y="4351146"/>
            <a:ext cx="2167399" cy="1718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18212" y="5426649"/>
            <a:ext cx="2276475" cy="17065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7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2263" y="-215390"/>
            <a:ext cx="2276475" cy="17065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18213" y="5440641"/>
            <a:ext cx="2276475" cy="17065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3"/>
          <p:cNvPicPr>
            <a:picLocks noChangeAspect="1" noChangeArrowheads="1"/>
          </p:cNvPicPr>
          <p:nvPr/>
        </p:nvPicPr>
        <p:blipFill>
          <a:blip r:embed="rId7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2206" y="-215390"/>
            <a:ext cx="2276475" cy="17065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1" name="Přímá spojnice 10"/>
          <p:cNvCxnSpPr/>
          <p:nvPr/>
        </p:nvCxnSpPr>
        <p:spPr>
          <a:xfrm>
            <a:off x="472206" y="-46337"/>
            <a:ext cx="2126297" cy="1706562"/>
          </a:xfrm>
          <a:prstGeom prst="line">
            <a:avLst/>
          </a:prstGeom>
          <a:ln w="57150"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2505007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ORIENTACE V PROSTORU, BARVY…)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u="sng" dirty="0" smtClean="0"/>
              <a:t>Popis</a:t>
            </a:r>
          </a:p>
          <a:p>
            <a:r>
              <a:rPr lang="cs-CZ" b="1" dirty="0" smtClean="0"/>
              <a:t>Orientace v prostoru, poznávání </a:t>
            </a:r>
            <a:r>
              <a:rPr lang="cs-CZ" b="1" smtClean="0"/>
              <a:t>barev </a:t>
            </a:r>
          </a:p>
          <a:p>
            <a:r>
              <a:rPr lang="cs-CZ" b="1" u="sng" smtClean="0"/>
              <a:t>Očekávání </a:t>
            </a:r>
            <a:r>
              <a:rPr lang="cs-CZ" b="1" u="sng" dirty="0"/>
              <a:t>a </a:t>
            </a:r>
            <a:r>
              <a:rPr lang="cs-CZ" b="1" u="sng" dirty="0" smtClean="0"/>
              <a:t>cíle</a:t>
            </a:r>
          </a:p>
          <a:p>
            <a:r>
              <a:rPr lang="cs-CZ" b="1" dirty="0"/>
              <a:t>R</a:t>
            </a:r>
            <a:r>
              <a:rPr lang="cs-CZ" b="1" dirty="0" smtClean="0"/>
              <a:t>ozvoj zrakového vnímání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 fontScale="92500"/>
          </a:bodyPr>
          <a:lstStyle/>
          <a:p>
            <a:pPr marL="45720" indent="0">
              <a:buNone/>
            </a:pPr>
            <a:r>
              <a:rPr lang="cs-CZ" dirty="0" smtClean="0">
                <a:latin typeface="+mj-lt"/>
              </a:rPr>
              <a:t>Strana</a:t>
            </a:r>
          </a:p>
          <a:p>
            <a:pPr marL="45720" indent="0">
              <a:buNone/>
            </a:pPr>
            <a:r>
              <a:rPr lang="cs-CZ" sz="1800" i="1" dirty="0" smtClean="0">
                <a:latin typeface="+mj-lt"/>
                <a:cs typeface="Arial" panose="020B0604020202020204" pitchFamily="34" charset="0"/>
              </a:rPr>
              <a:t>2,Jaká </a:t>
            </a:r>
            <a:r>
              <a:rPr lang="cs-CZ" sz="1800" i="1" dirty="0">
                <a:latin typeface="+mj-lt"/>
                <a:cs typeface="Arial" panose="020B0604020202020204" pitchFamily="34" charset="0"/>
              </a:rPr>
              <a:t>barva šipky dovede holčičku ke klukovi</a:t>
            </a:r>
            <a:r>
              <a:rPr lang="cs-CZ" sz="1800" b="1" i="1" dirty="0" smtClean="0">
                <a:latin typeface="+mj-lt"/>
                <a:cs typeface="Arial" panose="020B0604020202020204" pitchFamily="34" charset="0"/>
              </a:rPr>
              <a:t>? (modrá</a:t>
            </a:r>
            <a:r>
              <a:rPr lang="cs-CZ" sz="1800" b="1" i="1" dirty="0" smtClean="0">
                <a:latin typeface="+mj-lt"/>
                <a:cs typeface="Arial" panose="020B0604020202020204" pitchFamily="34" charset="0"/>
              </a:rPr>
              <a:t>, na špatné odpovědi přilétne žlutý kříž)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SzTx/>
              <a:buNone/>
              <a:defRPr/>
            </a:pPr>
            <a:r>
              <a:rPr lang="cs-CZ" sz="1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Arial" panose="020B0604020202020204" pitchFamily="34" charset="0"/>
              </a:rPr>
              <a:t>3,Kterou </a:t>
            </a:r>
            <a:r>
              <a:rPr lang="cs-CZ" sz="18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Arial" panose="020B0604020202020204" pitchFamily="34" charset="0"/>
              </a:rPr>
              <a:t>cestou holčička v pokoji </a:t>
            </a:r>
            <a:r>
              <a:rPr lang="cs-CZ" sz="1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Arial" panose="020B0604020202020204" pitchFamily="34" charset="0"/>
              </a:rPr>
              <a:t>rozsvítí?</a:t>
            </a:r>
            <a:r>
              <a:rPr lang="cs-CZ" sz="1800" b="1" i="1" dirty="0">
                <a:latin typeface="+mj-lt"/>
                <a:cs typeface="Arial" panose="020B0604020202020204" pitchFamily="34" charset="0"/>
              </a:rPr>
              <a:t> </a:t>
            </a:r>
            <a:r>
              <a:rPr lang="cs-CZ" sz="1800" b="1" i="1" dirty="0" smtClean="0">
                <a:latin typeface="+mj-lt"/>
                <a:cs typeface="Arial" panose="020B0604020202020204" pitchFamily="34" charset="0"/>
              </a:rPr>
              <a:t>(modrá</a:t>
            </a:r>
            <a:r>
              <a:rPr lang="cs-CZ" sz="1800" b="1" i="1" dirty="0">
                <a:latin typeface="+mj-lt"/>
                <a:cs typeface="Arial" panose="020B0604020202020204" pitchFamily="34" charset="0"/>
              </a:rPr>
              <a:t>, na špatné odpovědi přilétne žlutý kříž)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SzTx/>
              <a:buNone/>
              <a:defRPr/>
            </a:pPr>
            <a:endParaRPr lang="cs-CZ" sz="1800" i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cs typeface="Arial" panose="020B0604020202020204" pitchFamily="34" charset="0"/>
            </a:endParaRP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SzTx/>
              <a:buNone/>
              <a:defRPr/>
            </a:pPr>
            <a:r>
              <a:rPr lang="cs-CZ" sz="1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Arial" panose="020B0604020202020204" pitchFamily="34" charset="0"/>
              </a:rPr>
              <a:t>4, </a:t>
            </a:r>
            <a:r>
              <a:rPr lang="cs-CZ" sz="18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Arial" panose="020B0604020202020204" pitchFamily="34" charset="0"/>
              </a:rPr>
              <a:t>Pomoz klukovi najít cestu ke </a:t>
            </a:r>
            <a:r>
              <a:rPr lang="cs-CZ" sz="1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Arial" panose="020B0604020202020204" pitchFamily="34" charset="0"/>
              </a:rPr>
              <a:t>sporáku.</a:t>
            </a:r>
            <a:r>
              <a:rPr lang="cs-CZ" sz="1800" b="1" i="1" dirty="0">
                <a:latin typeface="+mj-lt"/>
                <a:cs typeface="Arial" panose="020B0604020202020204" pitchFamily="34" charset="0"/>
              </a:rPr>
              <a:t> </a:t>
            </a:r>
            <a:r>
              <a:rPr lang="cs-CZ" sz="1800" b="1" i="1" dirty="0" smtClean="0">
                <a:latin typeface="+mj-lt"/>
                <a:cs typeface="Arial" panose="020B0604020202020204" pitchFamily="34" charset="0"/>
              </a:rPr>
              <a:t>(</a:t>
            </a:r>
            <a:r>
              <a:rPr lang="cs-CZ" sz="1800" b="1" i="1" dirty="0" smtClean="0">
                <a:latin typeface="+mj-lt"/>
                <a:cs typeface="Arial" panose="020B0604020202020204" pitchFamily="34" charset="0"/>
              </a:rPr>
              <a:t>růžová, </a:t>
            </a:r>
            <a:r>
              <a:rPr lang="cs-CZ" sz="1800" b="1" i="1" dirty="0">
                <a:latin typeface="+mj-lt"/>
                <a:cs typeface="Arial" panose="020B0604020202020204" pitchFamily="34" charset="0"/>
              </a:rPr>
              <a:t>na špatné odpovědi přilétne žlutý kříž)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SzTx/>
              <a:buNone/>
              <a:defRPr/>
            </a:pPr>
            <a:endParaRPr lang="cs-CZ" sz="1800" i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cs typeface="Arial" panose="020B0604020202020204" pitchFamily="34" charset="0"/>
            </a:endParaRP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SzTx/>
              <a:buNone/>
              <a:defRPr/>
            </a:pP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Arial" panose="020B0604020202020204" pitchFamily="34" charset="0"/>
              </a:rPr>
              <a:t>5, </a:t>
            </a:r>
            <a:r>
              <a:rPr lang="cs-CZ" i="1" dirty="0">
                <a:latin typeface="+mj-lt"/>
                <a:cs typeface="Arial" panose="020B0604020202020204" pitchFamily="34" charset="0"/>
              </a:rPr>
              <a:t>Která cesta nevede nikam</a:t>
            </a:r>
            <a:r>
              <a:rPr lang="cs-CZ" i="1" dirty="0" smtClean="0">
                <a:latin typeface="+mj-lt"/>
                <a:cs typeface="Arial" panose="020B0604020202020204" pitchFamily="34" charset="0"/>
              </a:rPr>
              <a:t>?</a:t>
            </a:r>
            <a:r>
              <a:rPr lang="cs-CZ" b="1" i="1" dirty="0">
                <a:latin typeface="+mj-lt"/>
                <a:cs typeface="Arial" panose="020B0604020202020204" pitchFamily="34" charset="0"/>
              </a:rPr>
              <a:t> </a:t>
            </a:r>
            <a:r>
              <a:rPr lang="cs-CZ" b="1" i="1" dirty="0" smtClean="0">
                <a:latin typeface="+mj-lt"/>
                <a:cs typeface="Arial" panose="020B0604020202020204" pitchFamily="34" charset="0"/>
              </a:rPr>
              <a:t>(</a:t>
            </a:r>
            <a:r>
              <a:rPr lang="cs-CZ" b="1" i="1" dirty="0" smtClean="0">
                <a:latin typeface="+mj-lt"/>
                <a:cs typeface="Arial" panose="020B0604020202020204" pitchFamily="34" charset="0"/>
              </a:rPr>
              <a:t>zelená, </a:t>
            </a:r>
            <a:r>
              <a:rPr lang="cs-CZ" b="1" i="1" dirty="0">
                <a:latin typeface="+mj-lt"/>
                <a:cs typeface="Arial" panose="020B0604020202020204" pitchFamily="34" charset="0"/>
              </a:rPr>
              <a:t>na špatné odpovědi přilétne žlutý kříž)</a:t>
            </a: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SzTx/>
              <a:buNone/>
              <a:defRPr/>
            </a:pPr>
            <a:endParaRPr lang="cs-CZ" i="1" dirty="0">
              <a:latin typeface="+mj-lt"/>
              <a:cs typeface="Arial" panose="020B0604020202020204" pitchFamily="34" charset="0"/>
            </a:endParaRP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SzTx/>
              <a:buNone/>
              <a:defRPr/>
            </a:pPr>
            <a:r>
              <a:rPr lang="cs-CZ" sz="1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Arial" panose="020B0604020202020204" pitchFamily="34" charset="0"/>
              </a:rPr>
              <a:t>6,</a:t>
            </a:r>
            <a:r>
              <a:rPr lang="cs-CZ" sz="18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Arial" panose="020B0604020202020204" pitchFamily="34" charset="0"/>
              </a:rPr>
              <a:t> Pomoz klukovi  najít cestu k poličce. </a:t>
            </a:r>
            <a:r>
              <a:rPr lang="cs-CZ" sz="1800" b="1" i="1" dirty="0" smtClean="0">
                <a:latin typeface="+mj-lt"/>
                <a:cs typeface="Arial" panose="020B0604020202020204" pitchFamily="34" charset="0"/>
              </a:rPr>
              <a:t>(modrá</a:t>
            </a:r>
            <a:r>
              <a:rPr lang="cs-CZ" sz="1800" b="1" i="1" dirty="0" smtClean="0">
                <a:latin typeface="+mj-lt"/>
                <a:cs typeface="Arial" panose="020B0604020202020204" pitchFamily="34" charset="0"/>
              </a:rPr>
              <a:t>,)</a:t>
            </a:r>
            <a:endParaRPr lang="cs-CZ" sz="1800" b="1" i="1" dirty="0">
              <a:latin typeface="+mj-lt"/>
              <a:cs typeface="Arial" panose="020B0604020202020204" pitchFamily="34" charset="0"/>
            </a:endParaRP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SzTx/>
              <a:buNone/>
              <a:defRPr/>
            </a:pPr>
            <a:endParaRPr lang="cs-CZ" sz="1800" i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cs typeface="Arial" panose="020B0604020202020204" pitchFamily="34" charset="0"/>
            </a:endParaRP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SzTx/>
              <a:buNone/>
              <a:defRPr/>
            </a:pPr>
            <a:r>
              <a:rPr lang="cs-CZ" sz="1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Arial" panose="020B0604020202020204" pitchFamily="34" charset="0"/>
              </a:rPr>
              <a:t>7,</a:t>
            </a:r>
            <a:r>
              <a:rPr lang="cs-CZ" sz="18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Arial" panose="020B0604020202020204" pitchFamily="34" charset="0"/>
              </a:rPr>
              <a:t> Kterou konvičku dovede cesta k </a:t>
            </a:r>
            <a:r>
              <a:rPr lang="cs-CZ" sz="1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cs typeface="Arial" panose="020B0604020202020204" pitchFamily="34" charset="0"/>
              </a:rPr>
              <a:t>orchideji?</a:t>
            </a:r>
            <a:r>
              <a:rPr lang="cs-CZ" b="1" i="1" dirty="0" smtClean="0">
                <a:latin typeface="+mj-lt"/>
                <a:cs typeface="Arial" panose="020B0604020202020204" pitchFamily="34" charset="0"/>
              </a:rPr>
              <a:t> (modrá</a:t>
            </a:r>
            <a:r>
              <a:rPr lang="cs-CZ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cs-CZ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100000"/>
              </a:lnSpc>
              <a:spcBef>
                <a:spcPts val="0"/>
              </a:spcBef>
              <a:buSzTx/>
              <a:buNone/>
              <a:defRPr/>
            </a:pPr>
            <a:endParaRPr lang="cs-CZ" b="1" i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02920" indent="-457200">
              <a:buFont typeface="+mj-lt"/>
              <a:buAutoNum type="arabicParenR"/>
            </a:pPr>
            <a:endParaRPr lang="cs-CZ" dirty="0" smtClean="0"/>
          </a:p>
          <a:p>
            <a:pPr marL="502920" indent="-457200">
              <a:buFont typeface="+mj-lt"/>
              <a:buAutoNum type="arabicPeriod"/>
            </a:pPr>
            <a:endParaRPr lang="cs-CZ" dirty="0" smtClean="0"/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cs-CZ" dirty="0" smtClean="0"/>
              <a:t>PROCVIČOVÁNÍ BAREV NA MT Z KUMUČE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cs-CZ" dirty="0" smtClean="0"/>
              <a:t>KRESLENÍ VLASTNÍCH LABYRINTŮ  NA MT Z KUMUČE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Poznávací schopnosti</a:t>
            </a:r>
          </a:p>
          <a:p>
            <a:r>
              <a:rPr lang="cs-CZ" dirty="0" smtClean="0"/>
              <a:t>Orientovat </a:t>
            </a:r>
            <a:r>
              <a:rPr lang="cs-CZ" dirty="0"/>
              <a:t>se v prostoru i v </a:t>
            </a:r>
            <a:r>
              <a:rPr lang="cs-CZ" dirty="0" smtClean="0"/>
              <a:t>rovině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14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350</Words>
  <Application>Microsoft Office PowerPoint</Application>
  <PresentationFormat>Vlastní</PresentationFormat>
  <Paragraphs>86</Paragraphs>
  <Slides>14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Sheer Green 16x9</vt:lpstr>
      <vt:lpstr> NAJDI CESTU</vt:lpstr>
      <vt:lpstr>Snímek 2</vt:lpstr>
      <vt:lpstr>Snímek 3</vt:lpstr>
      <vt:lpstr>Snímek 4</vt:lpstr>
      <vt:lpstr>Snímek 5</vt:lpstr>
      <vt:lpstr>Snímek 6</vt:lpstr>
      <vt:lpstr>Snímek 7</vt:lpstr>
      <vt:lpstr>Použité odkazy</vt:lpstr>
      <vt:lpstr>Metodický pokyn Integrovaný blok: ORIENTACE V PROSTORU, BARVY…)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Hledej rozdíly</dc:title>
  <dc:creator/>
  <cp:lastModifiedBy/>
  <cp:revision>2</cp:revision>
  <dcterms:created xsi:type="dcterms:W3CDTF">2014-08-05T12:38:58Z</dcterms:created>
  <dcterms:modified xsi:type="dcterms:W3CDTF">2015-05-05T18:24:43Z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