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  <p:sldMasterId id="2147483661" r:id="rId3"/>
  </p:sldMasterIdLst>
  <p:notesMasterIdLst>
    <p:notesMasterId r:id="rId13"/>
  </p:notesMasterIdLst>
  <p:handoutMasterIdLst>
    <p:handoutMasterId r:id="rId14"/>
  </p:handoutMasterIdLst>
  <p:sldIdLst>
    <p:sldId id="272" r:id="rId4"/>
    <p:sldId id="273" r:id="rId5"/>
    <p:sldId id="282" r:id="rId6"/>
    <p:sldId id="275" r:id="rId7"/>
    <p:sldId id="277" r:id="rId8"/>
    <p:sldId id="276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049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938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8779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866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5392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5890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99785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7385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56590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14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2000">
              <a:srgbClr val="92D050"/>
            </a:gs>
            <a:gs pos="79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2000">
              <a:srgbClr val="92D050"/>
            </a:gs>
            <a:gs pos="79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8855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4294967295" pos="3840">
          <p15:clr>
            <a:srgbClr val="F26B43"/>
          </p15:clr>
        </p15:guide>
        <p15:guide id="4294967295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audio" Target="../media/audio1.wav"/><Relationship Id="rId16" Type="http://schemas.microsoft.com/office/2007/relationships/hdphoto" Target="../media/hdphoto2.wdp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microsoft.com/office/2007/relationships/hdphoto" Target="../media/hdphoto1.wdp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294938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Century Gothic"/>
              </a:rPr>
              <a:t>Hra „NA VRÁNU“</a:t>
            </a:r>
            <a:endParaRPr lang="cs-CZ" sz="6000" b="1" i="0" dirty="0">
              <a:solidFill>
                <a:schemeClr val="tx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714" t="12723" r="10907" b="-2027"/>
          <a:stretch/>
        </p:blipFill>
        <p:spPr>
          <a:xfrm>
            <a:off x="8116353" y="438912"/>
            <a:ext cx="3478747" cy="387847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171701" y="1571626"/>
            <a:ext cx="40719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naší třídě byla vrána, na okénku seděla, povězte mi, milé děti, co tam všechno viděla…</a:t>
            </a:r>
          </a:p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66460" y="1489122"/>
            <a:ext cx="1780940" cy="1282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25" b="100000" l="188" r="100000">
                        <a14:foregroundMark x1="50940" y1="40156" x2="59774" y2="49844"/>
                        <a14:foregroundMark x1="47932" y1="49375" x2="58083" y2="66875"/>
                        <a14:foregroundMark x1="35526" y1="77500" x2="27068" y2="82188"/>
                        <a14:foregroundMark x1="4135" y1="95938" x2="14098" y2="95938"/>
                        <a14:foregroundMark x1="20489" y1="89688" x2="22180" y2="80781"/>
                        <a14:foregroundMark x1="17481" y1="88906" x2="13158" y2="934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4635595"/>
            <a:ext cx="1657350" cy="19938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80205" y="5215128"/>
            <a:ext cx="2590800" cy="12954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5" t="23278" r="3843" b="14996"/>
          <a:stretch/>
        </p:blipFill>
        <p:spPr>
          <a:xfrm rot="10800000">
            <a:off x="197078" y="446961"/>
            <a:ext cx="2833053" cy="124464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5583" y="1069285"/>
            <a:ext cx="3108473" cy="1937939"/>
          </a:xfrm>
          <a:prstGeom prst="rect">
            <a:avLst/>
          </a:prstGeom>
        </p:spPr>
      </p:pic>
      <p:pic>
        <p:nvPicPr>
          <p:cNvPr id="14" name="Picture 2" descr="The Police, Arrest, Lego, Pads, Guy, Ludek, Policeman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448" t="17626" r="8837" b="13910"/>
          <a:stretch/>
        </p:blipFill>
        <p:spPr bwMode="auto">
          <a:xfrm>
            <a:off x="4019798" y="3121416"/>
            <a:ext cx="2796925" cy="166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18261" y="4529623"/>
            <a:ext cx="2777305" cy="1844304"/>
          </a:xfrm>
          <a:prstGeom prst="rect">
            <a:avLst/>
          </a:prstGeom>
        </p:spPr>
      </p:pic>
      <p:pic>
        <p:nvPicPr>
          <p:cNvPr id="1028" name="Picture 4" descr="Pram, Baby Carriage, Perambulator, Baby Stroller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66043" y="4672389"/>
            <a:ext cx="2283328" cy="215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hair, Wood, Furniture, Furniture Pieces, Sit"/>
          <p:cNvPicPr>
            <a:picLocks noChangeAspect="1" noChangeArrowheads="1"/>
          </p:cNvPicPr>
          <p:nvPr/>
        </p:nvPicPr>
        <p:blipFill>
          <a:blip r:embed="rId11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07592" y="199535"/>
            <a:ext cx="1876180" cy="2496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ced-Lolly, Popsicle, Lollipop, Chocolate, Nut, Food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40782" y="1689947"/>
            <a:ext cx="1472562" cy="2467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oy, Animal, Kids, Giraffe, Giraffes, Toys, Hard Toy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6" t="17404" r="7249" b="15887"/>
          <a:stretch/>
        </p:blipFill>
        <p:spPr bwMode="auto">
          <a:xfrm>
            <a:off x="7870733" y="2756640"/>
            <a:ext cx="1704671" cy="2126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Basketball, Hoop, Sports, Sport, Ball, Basket, Game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43" t="12208" r="4916" b="9126"/>
          <a:stretch/>
        </p:blipFill>
        <p:spPr bwMode="auto">
          <a:xfrm>
            <a:off x="6036415" y="633608"/>
            <a:ext cx="2358191" cy="1617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3958" b="83125" l="22031" r="74219">
                        <a14:foregroundMark x1="44063" y1="17500" x2="40625" y2="23958"/>
                        <a14:foregroundMark x1="47813" y1="16042" x2="57031" y2="26458"/>
                        <a14:foregroundMark x1="46094" y1="16667" x2="39688" y2="18958"/>
                        <a14:foregroundMark x1="36719" y1="20417" x2="35313" y2="21250"/>
                        <a14:foregroundMark x1="46406" y1="16042" x2="45000" y2="18542"/>
                        <a14:foregroundMark x1="49063" y1="16042" x2="54063" y2="17292"/>
                        <a14:foregroundMark x1="70156" y1="33958" x2="72031" y2="41667"/>
                        <a14:foregroundMark x1="24531" y1="48958" x2="24844" y2="58542"/>
                        <a14:backgroundMark x1="27656" y1="68750" x2="33906" y2="78542"/>
                        <a14:backgroundMark x1="56406" y1="82083" x2="64063" y2="77500"/>
                        <a14:backgroundMark x1="72813" y1="60417" x2="70156" y2="67708"/>
                      </a14:backgroundRemoval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76" t="14628" r="25574" b="15642"/>
          <a:stretch/>
        </p:blipFill>
        <p:spPr>
          <a:xfrm rot="21270983">
            <a:off x="1185256" y="2926945"/>
            <a:ext cx="1334427" cy="1330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2051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9" dur="indefinite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5" dur="indefinite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0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1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6" dur="indefinite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7" dur="indefinite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/>
              <a:t>Fotoarchiv autorky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pPr lvl="0"/>
            <a:r>
              <a:rPr lang="cs-CZ" dirty="0" smtClean="0"/>
              <a:t>vybavení třídy, hračky, předměty denní potřeby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r>
              <a:rPr lang="cs-CZ" dirty="0" smtClean="0"/>
              <a:t>V této hře se využívá vybavení dané třídy (Berušek). Děti vyhledávají ve skupině obrázků předměty, které máme ve své třídě. Po interpretaci básničky vyjmenují předměty, které ve třídě </a:t>
            </a:r>
            <a:r>
              <a:rPr lang="cs-CZ" dirty="0" smtClean="0"/>
              <a:t>jsou, </a:t>
            </a:r>
            <a:r>
              <a:rPr lang="cs-CZ" dirty="0" smtClean="0"/>
              <a:t>a klikáním na obrázky ověří pravdivost tvrzení. Dané předměty pak vyhledávají v prostoru třídy a stručně popisují barvu, tvar, využití atd..</a:t>
            </a:r>
          </a:p>
          <a:p>
            <a:r>
              <a:rPr lang="cs-CZ" b="1" dirty="0" smtClean="0"/>
              <a:t>Očekávání: </a:t>
            </a:r>
            <a:r>
              <a:rPr lang="cs-CZ" dirty="0" smtClean="0"/>
              <a:t>Cvičení postřehu, znalosti známého prostředí, správného vyjadřování a samostatného rozhodování.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Po zodpovězení otázky  si děti ověří odpověď </a:t>
            </a:r>
            <a:r>
              <a:rPr lang="cs-CZ" dirty="0" smtClean="0"/>
              <a:t>kliknutím/dotykem </a:t>
            </a:r>
            <a:r>
              <a:rPr lang="cs-CZ" dirty="0" smtClean="0"/>
              <a:t>na obrázek. U správných odpovědí se ozve aplaus, špatné odpovědi po dotyku zesvětlají.</a:t>
            </a:r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</a:t>
            </a:r>
            <a:r>
              <a:rPr lang="cs-CZ" b="1" dirty="0" smtClean="0"/>
              <a:t>zdělávací oblast: Dítě </a:t>
            </a:r>
            <a:r>
              <a:rPr lang="cs-CZ" b="1" dirty="0"/>
              <a:t>a svět</a:t>
            </a:r>
            <a:endParaRPr lang="cs-CZ" dirty="0"/>
          </a:p>
          <a:p>
            <a:r>
              <a:rPr lang="cs-CZ" b="1" dirty="0" smtClean="0"/>
              <a:t>Vzdělávací podoblast - </a:t>
            </a:r>
            <a:r>
              <a:rPr lang="cs-CZ" b="1" dirty="0"/>
              <a:t>Poznatky</a:t>
            </a:r>
            <a:r>
              <a:rPr lang="cs-CZ" b="1" dirty="0" smtClean="0"/>
              <a:t>, sociální </a:t>
            </a:r>
            <a:r>
              <a:rPr lang="cs-CZ" b="1" dirty="0"/>
              <a:t>informovanost</a:t>
            </a:r>
            <a:endParaRPr lang="cs-CZ" dirty="0"/>
          </a:p>
          <a:p>
            <a:r>
              <a:rPr lang="cs-CZ" b="1" dirty="0"/>
              <a:t>Dosažené konkretizované výstupy </a:t>
            </a:r>
            <a:r>
              <a:rPr lang="cs-CZ" dirty="0" smtClean="0"/>
              <a:t>– Orientovat </a:t>
            </a:r>
            <a:r>
              <a:rPr lang="cs-CZ" dirty="0"/>
              <a:t>se ve známém prostředí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1_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294</Words>
  <Application>Microsoft Office PowerPoint</Application>
  <PresentationFormat>Vlastní</PresentationFormat>
  <Paragraphs>37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Sheer Green 16x9</vt:lpstr>
      <vt:lpstr>1_Sheer Green 16x9</vt:lpstr>
      <vt:lpstr>Hra „NA VRÁNU“</vt:lpstr>
      <vt:lpstr>Snímek 2</vt:lpstr>
      <vt:lpstr>Snímek 3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2015-05-05T19:46:49Z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