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docProps/custom.xml" ContentType="application/vnd.openxmlformats-officedocument.custom-properties+xml"/>
  <Default Extension="wdp" ContentType="image/vnd.ms-photo"/>
  <Override PartName="/ppt/commentAuthors.xml" ContentType="application/vnd.openxmlformats-officedocument.presentationml.commentAuthors+xml"/>
  <Default Extension="gif" ContentType="image/gif"/>
  <Override PartName="/ppt/comments/comment1.xml" ContentType="application/vnd.openxmlformats-officedocument.presentationml.comments+xml"/>
  <Override PartName="/ppt/comments/comment2.xml" ContentType="application/vnd.openxmlformats-officedocument.presentationml.comment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48" r:id="rId2"/>
  </p:sldMasterIdLst>
  <p:notesMasterIdLst>
    <p:notesMasterId r:id="rId13"/>
  </p:notesMasterIdLst>
  <p:handoutMasterIdLst>
    <p:handoutMasterId r:id="rId14"/>
  </p:handoutMasterIdLst>
  <p:sldIdLst>
    <p:sldId id="272" r:id="rId3"/>
    <p:sldId id="282" r:id="rId4"/>
    <p:sldId id="283" r:id="rId5"/>
    <p:sldId id="275" r:id="rId6"/>
    <p:sldId id="276" r:id="rId7"/>
    <p:sldId id="277" r:id="rId8"/>
    <p:sldId id="278" r:id="rId9"/>
    <p:sldId id="279" r:id="rId10"/>
    <p:sldId id="280" r:id="rId11"/>
    <p:sldId id="28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utor" initials="A" lastIdx="2"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FEF9E5"/>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353" autoAdjust="0"/>
    <p:restoredTop sz="94918" autoAdjust="0"/>
  </p:normalViewPr>
  <p:slideViewPr>
    <p:cSldViewPr snapToGrid="0">
      <p:cViewPr varScale="1">
        <p:scale>
          <a:sx n="86" d="100"/>
          <a:sy n="86" d="100"/>
        </p:scale>
        <p:origin x="-84" y="-426"/>
      </p:cViewPr>
      <p:guideLst>
        <p:guide orient="horz" pos="2160"/>
        <p:guide pos="3840"/>
      </p:guideLst>
    </p:cSldViewPr>
  </p:slideViewPr>
  <p:outlineViewPr>
    <p:cViewPr>
      <p:scale>
        <a:sx n="33" d="100"/>
        <a:sy n="33" d="100"/>
      </p:scale>
      <p:origin x="0" y="-630"/>
    </p:cViewPr>
  </p:outlineViewPr>
  <p:notesTextViewPr>
    <p:cViewPr>
      <p:scale>
        <a:sx n="3" d="2"/>
        <a:sy n="3" d="2"/>
      </p:scale>
      <p:origin x="0" y="0"/>
    </p:cViewPr>
  </p:notesTextViewPr>
  <p:notesViewPr>
    <p:cSldViewPr snapToGrid="0">
      <p:cViewPr varScale="1">
        <p:scale>
          <a:sx n="94" d="100"/>
          <a:sy n="94" d="100"/>
        </p:scale>
        <p:origin x="1932" y="108"/>
      </p:cViewPr>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viewProps" Target="viewProps.xml"/><Relationship Id="rId2" Type="http://schemas.openxmlformats.org/officeDocument/2006/relationships/slideMaster" Target="slideMasters/slideMaster1.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commentAuthors" Target="commentAuthors.xml"/><Relationship Id="rId10" Type="http://schemas.openxmlformats.org/officeDocument/2006/relationships/slide" Target="slides/slide8.xml"/><Relationship Id="rId19"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handoutMaster" Target="handoutMasters/handout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4-12-22T12:56:01.123" idx="1">
    <p:pos x="7680" y="-46"/>
    <p:text/>
    <p:extLst>
      <p:ext uri="{C676402C-5697-4E1C-873F-D02D1690AC5C}">
        <p15:threadingInfo xmlns:p15="http://schemas.microsoft.com/office/powerpoint/2012/main" xmlns=""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4-12-22T12:56:01.123" idx="2">
    <p:pos x="7680" y="-46"/>
    <p:tex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cs-CZ" smtClean="0"/>
              <a:pPr/>
              <a:t>6.5.2015</a:t>
            </a:fld>
            <a:endParaRPr lang="cs-CZ" dirty="0"/>
          </a:p>
        </p:txBody>
      </p:sp>
      <p:sp>
        <p:nvSpPr>
          <p:cNvPr id="4" name="Zástupný symbol pro zápatí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5" name="Zástupný symbol pro číslo snímku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lang="cs-CZ" smtClean="0"/>
              <a:pPr/>
              <a:t>‹#›</a:t>
            </a:fld>
            <a:endParaRPr lang="cs-CZ" dirty="0"/>
          </a:p>
        </p:txBody>
      </p:sp>
    </p:spTree>
    <p:extLst>
      <p:ext uri="{BB962C8B-B14F-4D97-AF65-F5344CB8AC3E}">
        <p14:creationId xmlns:p14="http://schemas.microsoft.com/office/powerpoint/2010/main" xmlns="" val="257782754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cs-CZ" smtClean="0"/>
              <a:pPr/>
              <a:t>6.5.2015</a:t>
            </a:fld>
            <a:endParaRPr lang="cs-CZ" dirty="0"/>
          </a:p>
        </p:txBody>
      </p:sp>
      <p:sp>
        <p:nvSpPr>
          <p:cNvPr id="4" name="Zástupný symbol pro obrázek snímk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6" name="Zástupný symbol pro zápatí 6"/>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7" name="Zástupný symbol pro číslo snímk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lang="cs-CZ" smtClean="0"/>
              <a:pPr/>
              <a:t>‹#›</a:t>
            </a:fld>
            <a:endParaRPr lang="cs-CZ" dirty="0"/>
          </a:p>
        </p:txBody>
      </p:sp>
    </p:spTree>
    <p:extLst>
      <p:ext uri="{BB962C8B-B14F-4D97-AF65-F5344CB8AC3E}">
        <p14:creationId xmlns:p14="http://schemas.microsoft.com/office/powerpoint/2010/main" xmlns="" val="7111367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1</a:t>
            </a:fld>
            <a:endParaRPr lang="cs-CZ" dirty="0"/>
          </a:p>
        </p:txBody>
      </p:sp>
    </p:spTree>
    <p:extLst>
      <p:ext uri="{BB962C8B-B14F-4D97-AF65-F5344CB8AC3E}">
        <p14:creationId xmlns:p14="http://schemas.microsoft.com/office/powerpoint/2010/main" xmlns="" val="9604109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2</a:t>
            </a:fld>
            <a:endParaRPr lang="cs-CZ" dirty="0"/>
          </a:p>
        </p:txBody>
      </p:sp>
    </p:spTree>
    <p:extLst>
      <p:ext uri="{BB962C8B-B14F-4D97-AF65-F5344CB8AC3E}">
        <p14:creationId xmlns:p14="http://schemas.microsoft.com/office/powerpoint/2010/main" xmlns="" val="8231413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3</a:t>
            </a:fld>
            <a:endParaRPr lang="cs-CZ" dirty="0"/>
          </a:p>
        </p:txBody>
      </p:sp>
    </p:spTree>
    <p:extLst>
      <p:ext uri="{BB962C8B-B14F-4D97-AF65-F5344CB8AC3E}">
        <p14:creationId xmlns:p14="http://schemas.microsoft.com/office/powerpoint/2010/main" xmlns="" val="15520865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4</a:t>
            </a:fld>
            <a:endParaRPr lang="cs-CZ" dirty="0"/>
          </a:p>
        </p:txBody>
      </p:sp>
    </p:spTree>
    <p:extLst>
      <p:ext uri="{BB962C8B-B14F-4D97-AF65-F5344CB8AC3E}">
        <p14:creationId xmlns:p14="http://schemas.microsoft.com/office/powerpoint/2010/main" xmlns="" val="1367821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5</a:t>
            </a:fld>
            <a:endParaRPr lang="cs-CZ" dirty="0"/>
          </a:p>
        </p:txBody>
      </p:sp>
    </p:spTree>
    <p:extLst>
      <p:ext uri="{BB962C8B-B14F-4D97-AF65-F5344CB8AC3E}">
        <p14:creationId xmlns:p14="http://schemas.microsoft.com/office/powerpoint/2010/main" xmlns="" val="17425386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6</a:t>
            </a:fld>
            <a:endParaRPr lang="cs-CZ" dirty="0"/>
          </a:p>
        </p:txBody>
      </p:sp>
    </p:spTree>
    <p:extLst>
      <p:ext uri="{BB962C8B-B14F-4D97-AF65-F5344CB8AC3E}">
        <p14:creationId xmlns:p14="http://schemas.microsoft.com/office/powerpoint/2010/main" xmlns="" val="33669442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7</a:t>
            </a:fld>
            <a:endParaRPr lang="cs-CZ" dirty="0"/>
          </a:p>
        </p:txBody>
      </p:sp>
    </p:spTree>
    <p:extLst>
      <p:ext uri="{BB962C8B-B14F-4D97-AF65-F5344CB8AC3E}">
        <p14:creationId xmlns:p14="http://schemas.microsoft.com/office/powerpoint/2010/main" xmlns="" val="14267587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8</a:t>
            </a:fld>
            <a:endParaRPr lang="cs-CZ" dirty="0"/>
          </a:p>
        </p:txBody>
      </p:sp>
    </p:spTree>
    <p:extLst>
      <p:ext uri="{BB962C8B-B14F-4D97-AF65-F5344CB8AC3E}">
        <p14:creationId xmlns:p14="http://schemas.microsoft.com/office/powerpoint/2010/main" xmlns="" val="19492185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9</a:t>
            </a:fld>
            <a:endParaRPr lang="cs-CZ" dirty="0"/>
          </a:p>
        </p:txBody>
      </p:sp>
    </p:spTree>
    <p:extLst>
      <p:ext uri="{BB962C8B-B14F-4D97-AF65-F5344CB8AC3E}">
        <p14:creationId xmlns:p14="http://schemas.microsoft.com/office/powerpoint/2010/main" xmlns="" val="5792947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Úvodní snímek">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grpSp>
        <p:nvGrpSpPr>
          <p:cNvPr id="6" name="Skupina 4"/>
          <p:cNvGrpSpPr/>
          <p:nvPr/>
        </p:nvGrpSpPr>
        <p:grpSpPr>
          <a:xfrm>
            <a:off x="0" y="0"/>
            <a:ext cx="12188825" cy="713232"/>
            <a:chOff x="0" y="0"/>
            <a:chExt cx="12188825" cy="713232"/>
          </a:xfrm>
        </p:grpSpPr>
        <p:sp>
          <p:nvSpPr>
            <p:cNvPr id="7" name="Obdélník 6"/>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0" y="0"/>
            <a:ext cx="713232" cy="6858000"/>
            <a:chOff x="0" y="0"/>
            <a:chExt cx="713232" cy="6858000"/>
          </a:xfrm>
        </p:grpSpPr>
        <p:sp>
          <p:nvSpPr>
            <p:cNvPr id="12" name="Obdélník 11"/>
            <p:cNvSpPr/>
            <p:nvPr/>
          </p:nvSpPr>
          <p:spPr>
            <a:xfrm flipH="1">
              <a:off x="7315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H="1">
              <a:off x="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a:off x="11476762" y="0"/>
            <a:ext cx="746886" cy="6858000"/>
            <a:chOff x="11476762" y="0"/>
            <a:chExt cx="746886" cy="6858000"/>
          </a:xfrm>
        </p:grpSpPr>
        <p:sp>
          <p:nvSpPr>
            <p:cNvPr id="15" name="Obdélník 14"/>
            <p:cNvSpPr/>
            <p:nvPr/>
          </p:nvSpPr>
          <p:spPr>
            <a:xfrm flipH="1">
              <a:off x="1147676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H="1">
              <a:off x="1202093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flipV="1">
            <a:off x="0" y="6144768"/>
            <a:ext cx="12188825" cy="713232"/>
            <a:chOff x="0" y="0"/>
            <a:chExt cx="12188825" cy="713232"/>
          </a:xfrm>
        </p:grpSpPr>
        <p:sp>
          <p:nvSpPr>
            <p:cNvPr id="18" name="Obdélník 17"/>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ctrTitle"/>
          </p:nvPr>
        </p:nvSpPr>
        <p:spPr>
          <a:xfrm>
            <a:off x="1295400" y="805068"/>
            <a:ext cx="9601200" cy="1904337"/>
          </a:xfrm>
        </p:spPr>
        <p:txBody>
          <a:bodyPr anchor="b">
            <a:noAutofit/>
          </a:bodyPr>
          <a:lstStyle>
            <a:lvl1pPr algn="ctr">
              <a:defRPr sz="6000"/>
            </a:lvl1pPr>
          </a:lstStyle>
          <a:p>
            <a:r>
              <a:rPr lang="cs-CZ" smtClean="0"/>
              <a:t>Kliknutím lze upravit styl.</a:t>
            </a:r>
            <a:endParaRPr lang="cs-CZ" dirty="0"/>
          </a:p>
        </p:txBody>
      </p:sp>
      <p:sp>
        <p:nvSpPr>
          <p:cNvPr id="3" name="Podnadpis 2"/>
          <p:cNvSpPr>
            <a:spLocks noGrp="1"/>
          </p:cNvSpPr>
          <p:nvPr>
            <p:ph type="subTitle" idx="1"/>
          </p:nvPr>
        </p:nvSpPr>
        <p:spPr>
          <a:xfrm>
            <a:off x="1295400" y="2755129"/>
            <a:ext cx="9601200" cy="914400"/>
          </a:xfrm>
        </p:spPr>
        <p:txBody>
          <a:bodyPr>
            <a:normAutofit/>
          </a:bodyPr>
          <a:lstStyle>
            <a:lvl1pPr marL="0" indent="0" algn="ctr">
              <a:spcBef>
                <a:spcPts val="0"/>
              </a:spcBef>
              <a:buNone/>
              <a:defRPr sz="2400" cap="all" baseline="0"/>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cs-CZ" smtClean="0"/>
              <a:t>Kliknutím lze upravit styl předlohy.</a:t>
            </a:r>
            <a:endParaRPr lang="cs-CZ" dirty="0"/>
          </a:p>
        </p:txBody>
      </p:sp>
      <p:pic>
        <p:nvPicPr>
          <p:cNvPr id="8" name="Obrázek 7"/>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034997" y="4793914"/>
            <a:ext cx="6120000" cy="1337336"/>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4780721" y="3633352"/>
            <a:ext cx="2627382" cy="1253613"/>
          </a:xfrm>
          <a:prstGeom prst="rect">
            <a:avLst/>
          </a:prstGeom>
        </p:spPr>
      </p:pic>
      <p:sp>
        <p:nvSpPr>
          <p:cNvPr id="22" name="Zástupný symbol pro zápatí 5"/>
          <p:cNvSpPr>
            <a:spLocks noGrp="1"/>
          </p:cNvSpPr>
          <p:nvPr>
            <p:ph type="ftr" sz="quarter" idx="11"/>
          </p:nvPr>
        </p:nvSpPr>
        <p:spPr>
          <a:xfrm>
            <a:off x="2802772" y="6291470"/>
            <a:ext cx="7159752" cy="237744"/>
          </a:xfrm>
        </p:spPr>
        <p:txBody>
          <a:bodyPr/>
          <a:lstStyle/>
          <a:p>
            <a:r>
              <a:rPr lang="cs-CZ" smtClean="0"/>
              <a:t>Projekt CZ.1.07/1.3.00/48.0075 je spolufinancován Evropským sociálním fondem a státním rozpočtem České republiky.</a:t>
            </a:r>
            <a:endParaRPr lang="cs-CZ" dirty="0"/>
          </a:p>
        </p:txBody>
      </p:sp>
    </p:spTree>
    <p:extLst>
      <p:ext uri="{BB962C8B-B14F-4D97-AF65-F5344CB8AC3E}">
        <p14:creationId xmlns:p14="http://schemas.microsoft.com/office/powerpoint/2010/main" xmlns="" val="338288208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idx="1"/>
          </p:nvPr>
        </p:nvSpPr>
        <p:spPr>
          <a:xfrm>
            <a:off x="1341120" y="1673352"/>
            <a:ext cx="9509760" cy="352481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415934224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grpSp>
        <p:nvGrpSpPr>
          <p:cNvPr id="8" name="Skupina 6"/>
          <p:cNvGrpSpPr/>
          <p:nvPr/>
        </p:nvGrpSpPr>
        <p:grpSpPr>
          <a:xfrm flipV="1">
            <a:off x="0" y="630936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16736" y="0"/>
            <a:ext cx="12188825"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pPr/>
              <a:t>‹#›</a:t>
            </a:fld>
            <a:endParaRPr lang="cs-CZ" dirty="0"/>
          </a:p>
        </p:txBody>
      </p:sp>
      <p:sp>
        <p:nvSpPr>
          <p:cNvPr id="2" name="Nadpis 1"/>
          <p:cNvSpPr>
            <a:spLocks noGrp="1"/>
          </p:cNvSpPr>
          <p:nvPr>
            <p:ph type="title"/>
          </p:nvPr>
        </p:nvSpPr>
        <p:spPr>
          <a:xfrm>
            <a:off x="1295400" y="1188720"/>
            <a:ext cx="9601200" cy="1375576"/>
          </a:xfrm>
        </p:spPr>
        <p:txBody>
          <a:bodyPr anchor="b">
            <a:normAutofit/>
          </a:bodyPr>
          <a:lstStyle>
            <a:lvl1pPr algn="ctr">
              <a:defRPr sz="5400" b="0">
                <a:solidFill>
                  <a:schemeClr val="tx1">
                    <a:lumMod val="75000"/>
                  </a:schemeClr>
                </a:solidFill>
              </a:defRPr>
            </a:lvl1pPr>
          </a:lstStyle>
          <a:p>
            <a:r>
              <a:rPr lang="cs-CZ" smtClean="0"/>
              <a:t>Kliknutím lze upravit styl.</a:t>
            </a:r>
            <a:endParaRPr lang="cs-CZ" dirty="0"/>
          </a:p>
        </p:txBody>
      </p:sp>
      <p:sp>
        <p:nvSpPr>
          <p:cNvPr id="3" name="Zástupný symbol pro text 2"/>
          <p:cNvSpPr>
            <a:spLocks noGrp="1"/>
          </p:cNvSpPr>
          <p:nvPr>
            <p:ph type="body" idx="1"/>
          </p:nvPr>
        </p:nvSpPr>
        <p:spPr>
          <a:xfrm>
            <a:off x="1295400" y="2618762"/>
            <a:ext cx="9601200" cy="914400"/>
          </a:xfrm>
        </p:spPr>
        <p:txBody>
          <a:bodyPr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pic>
        <p:nvPicPr>
          <p:cNvPr id="14" name="Obrázek 13"/>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034997" y="4793914"/>
            <a:ext cx="6120000" cy="1337336"/>
          </a:xfrm>
          <a:prstGeom prst="rect">
            <a:avLst/>
          </a:prstGeom>
        </p:spPr>
      </p:pic>
      <p:pic>
        <p:nvPicPr>
          <p:cNvPr id="15" name="Obrázek 14"/>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4797457" y="3587628"/>
            <a:ext cx="2627382" cy="1253613"/>
          </a:xfrm>
          <a:prstGeom prst="rect">
            <a:avLst/>
          </a:prstGeom>
        </p:spPr>
      </p:pic>
    </p:spTree>
    <p:extLst>
      <p:ext uri="{BB962C8B-B14F-4D97-AF65-F5344CB8AC3E}">
        <p14:creationId xmlns:p14="http://schemas.microsoft.com/office/powerpoint/2010/main" xmlns="" val="271584378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sz="half" idx="1"/>
          </p:nvPr>
        </p:nvSpPr>
        <p:spPr>
          <a:xfrm>
            <a:off x="134112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obsah 3"/>
          <p:cNvSpPr>
            <a:spLocks noGrp="1"/>
          </p:cNvSpPr>
          <p:nvPr>
            <p:ph sz="half" idx="2"/>
          </p:nvPr>
        </p:nvSpPr>
        <p:spPr>
          <a:xfrm>
            <a:off x="627888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0D06EF73-9DB8-4763-865F-2F88181A4732}" type="slidenum">
              <a:rPr lang="cs-CZ" smtClean="0"/>
              <a:pPr/>
              <a:t>‹#›</a:t>
            </a:fld>
            <a:endParaRPr lang="cs-CZ" dirty="0"/>
          </a:p>
        </p:txBody>
      </p:sp>
    </p:spTree>
    <p:extLst>
      <p:ext uri="{BB962C8B-B14F-4D97-AF65-F5344CB8AC3E}">
        <p14:creationId xmlns:p14="http://schemas.microsoft.com/office/powerpoint/2010/main" xmlns="" val="292305615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text 2"/>
          <p:cNvSpPr>
            <a:spLocks noGrp="1"/>
          </p:cNvSpPr>
          <p:nvPr>
            <p:ph type="body" idx="1"/>
          </p:nvPr>
        </p:nvSpPr>
        <p:spPr>
          <a:xfrm>
            <a:off x="134112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134112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text 4"/>
          <p:cNvSpPr>
            <a:spLocks noGrp="1"/>
          </p:cNvSpPr>
          <p:nvPr>
            <p:ph type="body" sz="quarter" idx="3"/>
          </p:nvPr>
        </p:nvSpPr>
        <p:spPr>
          <a:xfrm>
            <a:off x="627888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627888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7" name="Zástupný symbol pro datum 6"/>
          <p:cNvSpPr>
            <a:spLocks noGrp="1"/>
          </p:cNvSpPr>
          <p:nvPr>
            <p:ph type="dt" sz="half" idx="10"/>
          </p:nvPr>
        </p:nvSpPr>
        <p:spPr/>
        <p:txBody>
          <a:bodyPr/>
          <a:lstStyle/>
          <a:p>
            <a:endParaRPr lang="cs-CZ" dirty="0"/>
          </a:p>
        </p:txBody>
      </p:sp>
      <p:sp>
        <p:nvSpPr>
          <p:cNvPr id="8" name="Zástupný symbol pro zápatí 8"/>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9" name="Zástupný symbol pro číslo snímku 8"/>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405708082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datum 2"/>
          <p:cNvSpPr>
            <a:spLocks noGrp="1"/>
          </p:cNvSpPr>
          <p:nvPr>
            <p:ph type="dt" sz="half" idx="10"/>
          </p:nvPr>
        </p:nvSpPr>
        <p:spPr/>
        <p:txBody>
          <a:bodyPr/>
          <a:lstStyle/>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84201103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endParaRPr lang="cs-CZ" dirty="0"/>
          </a:p>
        </p:txBody>
      </p:sp>
      <p:sp>
        <p:nvSpPr>
          <p:cNvPr id="3" name="Zástupný symbol pro zápatí 2"/>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pPr/>
              <a:t>‹#›</a:t>
            </a:fld>
            <a:endParaRPr lang="cs-CZ" dirty="0"/>
          </a:p>
        </p:txBody>
      </p:sp>
      <p:pic>
        <p:nvPicPr>
          <p:cNvPr id="5" name="Obrázek 4"/>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460872" y="5196694"/>
            <a:ext cx="5040000" cy="1101335"/>
          </a:xfrm>
          <a:prstGeom prst="rect">
            <a:avLst/>
          </a:prstGeom>
        </p:spPr>
      </p:pic>
      <p:pic>
        <p:nvPicPr>
          <p:cNvPr id="6" name="Obrázek 5"/>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255900396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grpSp>
        <p:nvGrpSpPr>
          <p:cNvPr id="8" name="Skupina 6"/>
          <p:cNvGrpSpPr/>
          <p:nvPr/>
        </p:nvGrpSpPr>
        <p:grpSpPr>
          <a:xfrm>
            <a:off x="0" y="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Zástupný symbol pro obsah 2"/>
          <p:cNvSpPr>
            <a:spLocks noGrp="1"/>
          </p:cNvSpPr>
          <p:nvPr>
            <p:ph idx="1"/>
          </p:nvPr>
        </p:nvSpPr>
        <p:spPr>
          <a:xfrm>
            <a:off x="548640" y="1005840"/>
            <a:ext cx="7223760" cy="4162508"/>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text 3"/>
          <p:cNvSpPr>
            <a:spLocks noGrp="1"/>
          </p:cNvSpPr>
          <p:nvPr>
            <p:ph type="body" sz="half" idx="2"/>
          </p:nvPr>
        </p:nvSpPr>
        <p:spPr>
          <a:xfrm>
            <a:off x="8138160" y="4206240"/>
            <a:ext cx="3657600" cy="962108"/>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143594665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Piál 1Zástupný symbol pro obrázek 2"/>
          <p:cNvSpPr>
            <a:spLocks noGrp="1"/>
          </p:cNvSpPr>
          <p:nvPr>
            <p:ph type="pic" idx="1"/>
          </p:nvPr>
        </p:nvSpPr>
        <p:spPr>
          <a:xfrm>
            <a:off x="548640" y="548640"/>
            <a:ext cx="6675120" cy="5760720"/>
          </a:xfrm>
          <a:noFill/>
        </p:spPr>
        <p:txBody>
          <a:bodyPr/>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cs-CZ" dirty="0"/>
          </a:p>
        </p:txBody>
      </p:sp>
      <p:sp>
        <p:nvSpPr>
          <p:cNvPr id="4" name="Zástupný symbol pro text 3"/>
          <p:cNvSpPr>
            <a:spLocks noGrp="1"/>
          </p:cNvSpPr>
          <p:nvPr>
            <p:ph type="body" sz="half" idx="2"/>
          </p:nvPr>
        </p:nvSpPr>
        <p:spPr>
          <a:xfrm>
            <a:off x="8138160" y="4206240"/>
            <a:ext cx="3657600" cy="164592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a:xfrm>
            <a:off x="582783" y="6387435"/>
            <a:ext cx="7159752" cy="237744"/>
          </a:xfrm>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pPr/>
              <a:t>‹#›</a:t>
            </a:fld>
            <a:endParaRPr lang="cs-CZ" dirty="0"/>
          </a:p>
        </p:txBody>
      </p:sp>
      <p:grpSp>
        <p:nvGrpSpPr>
          <p:cNvPr id="8" name="Skupina 6"/>
          <p:cNvGrpSpPr/>
          <p:nvPr/>
        </p:nvGrpSpPr>
        <p:grpSpPr>
          <a:xfrm>
            <a:off x="0" y="0"/>
            <a:ext cx="7772400"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flipV="1">
            <a:off x="0" y="6309360"/>
            <a:ext cx="7772400"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rot="5400000" flipV="1">
            <a:off x="-3154680" y="3154680"/>
            <a:ext cx="6858000" cy="548640"/>
            <a:chOff x="0" y="0"/>
            <a:chExt cx="12188825" cy="713232"/>
          </a:xfrm>
        </p:grpSpPr>
        <p:sp>
          <p:nvSpPr>
            <p:cNvPr id="15" name="Obdélník 14"/>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rot="16200000" flipH="1" flipV="1">
            <a:off x="4069079" y="3154681"/>
            <a:ext cx="6858000" cy="548640"/>
            <a:chOff x="0" y="0"/>
            <a:chExt cx="12188825" cy="713232"/>
          </a:xfrm>
        </p:grpSpPr>
        <p:sp>
          <p:nvSpPr>
            <p:cNvPr id="18" name="Obdélník 17"/>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pic>
        <p:nvPicPr>
          <p:cNvPr id="20" name="Obrázek 19"/>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1366199" y="5207144"/>
            <a:ext cx="5040000" cy="1101335"/>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137173462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gi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accent1">
                <a:lumMod val="20000"/>
                <a:lumOff val="80000"/>
                <a:alpha val="56000"/>
              </a:schemeClr>
            </a:gs>
            <a:gs pos="79000">
              <a:schemeClr val="bg1"/>
            </a:gs>
          </a:gsLst>
          <a:lin ang="5400000" scaled="0"/>
        </a:gradFill>
        <a:effectLst/>
      </p:bgPr>
    </p:bg>
    <p:spTree>
      <p:nvGrpSpPr>
        <p:cNvPr id="1" name=""/>
        <p:cNvGrpSpPr/>
        <p:nvPr/>
      </p:nvGrpSpPr>
      <p:grpSpPr>
        <a:xfrm>
          <a:off x="0" y="0"/>
          <a:ext cx="0" cy="0"/>
          <a:chOff x="0" y="0"/>
          <a:chExt cx="0" cy="0"/>
        </a:xfrm>
      </p:grpSpPr>
      <p:grpSp>
        <p:nvGrpSpPr>
          <p:cNvPr id="8" name="Skupina 6"/>
          <p:cNvGrpSpPr/>
          <p:nvPr/>
        </p:nvGrpSpPr>
        <p:grpSpPr bwMode="auto">
          <a:xfrm flipV="1">
            <a:off x="0" y="6309360"/>
            <a:ext cx="12188825" cy="548640"/>
            <a:chOff x="0" y="0"/>
            <a:chExt cx="12188825" cy="713232"/>
          </a:xfrm>
        </p:grpSpPr>
        <p:sp>
          <p:nvSpPr>
            <p:cNvPr id="9" name="Obdélník 8"/>
            <p:cNvSpPr/>
            <p:nvPr/>
          </p:nvSpPr>
          <p:spPr bwMode="auto">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bwMode="auto">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Zástupný symbol pro nadpis 1"/>
          <p:cNvSpPr>
            <a:spLocks noGrp="1"/>
          </p:cNvSpPr>
          <p:nvPr>
            <p:ph type="title"/>
          </p:nvPr>
        </p:nvSpPr>
        <p:spPr>
          <a:xfrm>
            <a:off x="1341120" y="438912"/>
            <a:ext cx="9509760" cy="1088136"/>
          </a:xfrm>
          <a:prstGeom prst="rect">
            <a:avLst/>
          </a:prstGeom>
        </p:spPr>
        <p:txBody>
          <a:bodyPr vert="horz" lIns="91440" tIns="45720" rIns="91440" bIns="45720" rtlCol="0" anchor="b">
            <a:normAutofit/>
          </a:bodyPr>
          <a:lstStyle/>
          <a:p>
            <a:r>
              <a:rPr lang="cs-CZ" dirty="0" smtClean="0"/>
              <a:t>Kliknutím lze upravit styl.</a:t>
            </a:r>
            <a:endParaRPr lang="cs-CZ" dirty="0"/>
          </a:p>
        </p:txBody>
      </p:sp>
      <p:sp>
        <p:nvSpPr>
          <p:cNvPr id="3" name="Zástupný symbol pro text 2"/>
          <p:cNvSpPr>
            <a:spLocks noGrp="1"/>
          </p:cNvSpPr>
          <p:nvPr>
            <p:ph type="body" idx="1"/>
          </p:nvPr>
        </p:nvSpPr>
        <p:spPr>
          <a:xfrm>
            <a:off x="1341120" y="1673352"/>
            <a:ext cx="9509760" cy="4343400"/>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2"/>
          </p:nvPr>
        </p:nvSpPr>
        <p:spPr>
          <a:xfrm>
            <a:off x="8875776" y="6391656"/>
            <a:ext cx="960120" cy="237744"/>
          </a:xfrm>
          <a:prstGeom prst="rect">
            <a:avLst/>
          </a:prstGeom>
        </p:spPr>
        <p:txBody>
          <a:bodyPr vert="horz" lIns="91440" tIns="45720" rIns="91440" bIns="45720" rtlCol="0" anchor="ctr"/>
          <a:lstStyle>
            <a:lvl1pPr algn="r">
              <a:defRPr sz="800">
                <a:solidFill>
                  <a:schemeClr val="tx1"/>
                </a:solidFill>
              </a:defRPr>
            </a:lvl1pPr>
          </a:lstStyle>
          <a:p>
            <a:endParaRPr lang="cs-CZ" dirty="0"/>
          </a:p>
        </p:txBody>
      </p:sp>
      <p:sp>
        <p:nvSpPr>
          <p:cNvPr id="5" name="Zástupný symbol pro zápatí 5"/>
          <p:cNvSpPr>
            <a:spLocks noGrp="1"/>
          </p:cNvSpPr>
          <p:nvPr>
            <p:ph type="ftr" sz="quarter" idx="3"/>
          </p:nvPr>
        </p:nvSpPr>
        <p:spPr>
          <a:xfrm>
            <a:off x="1341120" y="6391656"/>
            <a:ext cx="7159752" cy="237744"/>
          </a:xfrm>
          <a:prstGeom prst="rect">
            <a:avLst/>
          </a:prstGeom>
        </p:spPr>
        <p:txBody>
          <a:bodyPr vert="horz" lIns="91440" tIns="45720" rIns="91440" bIns="45720" rtlCol="0" anchor="ctr"/>
          <a:lstStyle>
            <a:lvl1pPr algn="l">
              <a:defRPr sz="800" cap="all" baseline="0">
                <a:solidFill>
                  <a:schemeClr val="tx1"/>
                </a:solidFill>
              </a:defRPr>
            </a:lvl1p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4"/>
          </p:nvPr>
        </p:nvSpPr>
        <p:spPr>
          <a:xfrm>
            <a:off x="10210800" y="6391656"/>
            <a:ext cx="640080" cy="237744"/>
          </a:xfrm>
          <a:prstGeom prst="rect">
            <a:avLst/>
          </a:prstGeom>
        </p:spPr>
        <p:txBody>
          <a:bodyPr vert="horz" lIns="91440" tIns="45720" rIns="91440" bIns="45720" rtlCol="0" anchor="ctr"/>
          <a:lstStyle>
            <a:lvl1pPr algn="r">
              <a:defRPr sz="800">
                <a:solidFill>
                  <a:schemeClr val="tx1"/>
                </a:solidFill>
              </a:defRPr>
            </a:lvl1pPr>
          </a:lstStyle>
          <a:p>
            <a:fld id="{CA8D9AD5-F248-4919-864A-CFD76CC027D6}" type="slidenum">
              <a:rPr lang="cs-CZ" smtClean="0"/>
              <a:pPr/>
              <a:t>‹#›</a:t>
            </a:fld>
            <a:endParaRPr lang="cs-CZ" dirty="0"/>
          </a:p>
        </p:txBody>
      </p:sp>
      <p:pic>
        <p:nvPicPr>
          <p:cNvPr id="7" name="Obrázek 6"/>
          <p:cNvPicPr>
            <a:picLocks noChangeAspect="1"/>
          </p:cNvPicPr>
          <p:nvPr userDrawn="1"/>
        </p:nvPicPr>
        <p:blipFill>
          <a:blip r:embed="rId11" cstate="print">
            <a:extLst>
              <a:ext uri="{28A0092B-C50C-407E-A947-70E740481C1C}">
                <a14:useLocalDpi xmlns:a14="http://schemas.microsoft.com/office/drawing/2010/main" xmlns="" val="0"/>
              </a:ext>
            </a:extLst>
          </a:blip>
          <a:stretch>
            <a:fillRect/>
          </a:stretch>
        </p:blipFill>
        <p:spPr>
          <a:xfrm>
            <a:off x="3460872" y="5196694"/>
            <a:ext cx="5040000" cy="1101335"/>
          </a:xfrm>
          <a:prstGeom prst="rect">
            <a:avLst/>
          </a:prstGeom>
        </p:spPr>
      </p:pic>
      <p:pic>
        <p:nvPicPr>
          <p:cNvPr id="11" name="Obrázek 10"/>
          <p:cNvPicPr>
            <a:picLocks noChangeAspect="1"/>
          </p:cNvPicPr>
          <p:nvPr userDrawn="1"/>
        </p:nvPicPr>
        <p:blipFill>
          <a:blip r:embed="rId12"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53" r:id="rId5"/>
    <p:sldLayoutId id="2147483654" r:id="rId6"/>
    <p:sldLayoutId id="2147483655" r:id="rId7"/>
    <p:sldLayoutId id="2147483656" r:id="rId8"/>
    <p:sldLayoutId id="2147483657" r:id="rId9"/>
  </p:sldLayoutIdLst>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hf hdr="0" dt="0"/>
  <p:txStyles>
    <p:titleStyle>
      <a:lvl1pPr marL="0" indent="0" algn="l" defTabSz="914400" rtl="0" eaLnBrk="1" latinLnBrk="0" hangingPunct="1">
        <a:lnSpc>
          <a:spcPct val="90000"/>
        </a:lnSpc>
        <a:spcBef>
          <a:spcPct val="0"/>
        </a:spcBef>
        <a:buFont typeface="Arial" pitchFamily="34" charset="0"/>
        <a:buNone/>
        <a:defRPr sz="3400" kern="1200">
          <a:solidFill>
            <a:schemeClr val="tx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Arial"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15:guide id="3" pos="3840" userDrawn="1">
          <p15:clr>
            <a:srgbClr val="F26B43"/>
          </p15:clr>
        </p15:guide>
        <p15:guide id="5"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6.xml"/><Relationship Id="rId5" Type="http://schemas.openxmlformats.org/officeDocument/2006/relationships/comments" Target="../comments/comment1.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comments" Target="../comments/comment2.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dumy.cz/"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p:txBody>
          <a:bodyPr anchor="t"/>
          <a:lstStyle/>
          <a:p>
            <a:pPr marL="0" indent="0" algn="ctr" defTabSz="914400">
              <a:lnSpc>
                <a:spcPct val="90000"/>
              </a:lnSpc>
              <a:spcBef>
                <a:spcPts val="0"/>
              </a:spcBef>
              <a:buNone/>
            </a:pPr>
            <a:r>
              <a:rPr lang="cs-CZ" sz="3600" dirty="0" smtClean="0">
                <a:solidFill>
                  <a:srgbClr val="624D38">
                    <a:lumMod val="75000"/>
                  </a:srgbClr>
                </a:solidFill>
                <a:latin typeface="Century Gothic"/>
              </a:rPr>
              <a:t>Poznej, </a:t>
            </a:r>
            <a:r>
              <a:rPr lang="cs-CZ" sz="3600" dirty="0" smtClean="0">
                <a:solidFill>
                  <a:srgbClr val="624D38">
                    <a:lumMod val="75000"/>
                  </a:srgbClr>
                </a:solidFill>
                <a:latin typeface="Century Gothic"/>
              </a:rPr>
              <a:t>čeho je víc</a:t>
            </a:r>
            <a:endParaRPr lang="cs-CZ" sz="3600" b="0" i="0" dirty="0">
              <a:solidFill>
                <a:srgbClr val="624D38">
                  <a:lumMod val="75000"/>
                </a:srgbClr>
              </a:solidFill>
              <a:latin typeface="Century Gothic"/>
            </a:endParaRPr>
          </a:p>
        </p:txBody>
      </p:sp>
      <p:sp>
        <p:nvSpPr>
          <p:cNvPr id="3" name="Podnadpis 2"/>
          <p:cNvSpPr>
            <a:spLocks noGrp="1"/>
          </p:cNvSpPr>
          <p:nvPr>
            <p:ph type="subTitle" idx="1"/>
          </p:nvPr>
        </p:nvSpPr>
        <p:spPr/>
        <p:txBody>
          <a:bodyPr vert="horz" lIns="91440" tIns="45720" rIns="91440" bIns="45720" rtlCol="0" anchor="t">
            <a:normAutofit/>
          </a:bodyPr>
          <a:lstStyle/>
          <a:p>
            <a:pPr marL="0" indent="0" algn="ctr">
              <a:spcBef>
                <a:spcPts val="0"/>
              </a:spcBef>
              <a:buNone/>
            </a:pPr>
            <a:r>
              <a:rPr lang="cs-CZ" sz="2400" b="0" i="0" baseline="0" dirty="0" err="1"/>
              <a:t>vnímání</a:t>
            </a:r>
            <a:endParaRPr lang="cs-CZ" sz="2400" b="0" i="0" baseline="0" dirty="0"/>
          </a:p>
        </p:txBody>
      </p:sp>
    </p:spTree>
    <p:extLst>
      <p:ext uri="{BB962C8B-B14F-4D97-AF65-F5344CB8AC3E}">
        <p14:creationId xmlns:p14="http://schemas.microsoft.com/office/powerpoint/2010/main" xmlns="" val="267154260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rgbClr val="FEF9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rotWithShape="1">
          <a:blip r:embed="rId3" cstate="print">
            <a:extLst>
              <a:ext uri="{BEBA8EAE-BF5A-486C-A8C5-ECC9F3942E4B}">
                <a14:imgProps xmlns:a14="http://schemas.microsoft.com/office/drawing/2010/main" xmlns="">
                  <a14:imgLayer r:embed="rId4">
                    <a14:imgEffect>
                      <a14:backgroundRemoval t="4167" b="96296" l="22344" r="70521">
                        <a14:backgroundMark x1="28333" y1="16759" x2="28333" y2="16759"/>
                        <a14:backgroundMark x1="67396" y1="13611" x2="67396" y2="13611"/>
                        <a14:backgroundMark x1="67760" y1="83333" x2="67760" y2="83333"/>
                        <a14:backgroundMark x1="25104" y1="91204" x2="25104" y2="91204"/>
                      </a14:backgroundRemoval>
                    </a14:imgEffect>
                    <a14:imgEffect>
                      <a14:brightnessContrast contrast="20000"/>
                    </a14:imgEffect>
                  </a14:imgLayer>
                </a14:imgProps>
              </a:ext>
              <a:ext uri="{28A0092B-C50C-407E-A947-70E740481C1C}">
                <a14:useLocalDpi xmlns:a14="http://schemas.microsoft.com/office/drawing/2010/main" xmlns="" val="0"/>
              </a:ext>
            </a:extLst>
          </a:blip>
          <a:srcRect l="21873" r="24031"/>
          <a:stretch/>
        </p:blipFill>
        <p:spPr>
          <a:xfrm rot="21407185">
            <a:off x="0" y="530965"/>
            <a:ext cx="7432895" cy="6429803"/>
          </a:xfrm>
          <a:prstGeom prst="rect">
            <a:avLst/>
          </a:prstGeom>
        </p:spPr>
      </p:pic>
      <p:sp>
        <p:nvSpPr>
          <p:cNvPr id="5" name="Ovál 4"/>
          <p:cNvSpPr/>
          <p:nvPr/>
        </p:nvSpPr>
        <p:spPr>
          <a:xfrm>
            <a:off x="8847786" y="287585"/>
            <a:ext cx="1004552" cy="940160"/>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vál 5"/>
          <p:cNvSpPr/>
          <p:nvPr/>
        </p:nvSpPr>
        <p:spPr>
          <a:xfrm>
            <a:off x="10650510" y="345022"/>
            <a:ext cx="1004552" cy="94016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Slza 6"/>
          <p:cNvSpPr/>
          <p:nvPr/>
        </p:nvSpPr>
        <p:spPr>
          <a:xfrm>
            <a:off x="8925059" y="2403836"/>
            <a:ext cx="850005" cy="470080"/>
          </a:xfrm>
          <a:prstGeom prst="teardrop">
            <a:avLst>
              <a:gd name="adj" fmla="val 145455"/>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Slza 7"/>
          <p:cNvSpPr/>
          <p:nvPr/>
        </p:nvSpPr>
        <p:spPr>
          <a:xfrm>
            <a:off x="10805057" y="2403836"/>
            <a:ext cx="850005" cy="470080"/>
          </a:xfrm>
          <a:prstGeom prst="teardrop">
            <a:avLst>
              <a:gd name="adj" fmla="val 142424"/>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Ovál 8"/>
          <p:cNvSpPr/>
          <p:nvPr/>
        </p:nvSpPr>
        <p:spPr>
          <a:xfrm>
            <a:off x="6941872" y="287585"/>
            <a:ext cx="1004552" cy="940160"/>
          </a:xfrm>
          <a:prstGeom prst="ellipse">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TextovéPole 9"/>
          <p:cNvSpPr txBox="1"/>
          <p:nvPr/>
        </p:nvSpPr>
        <p:spPr>
          <a:xfrm>
            <a:off x="7254898" y="449341"/>
            <a:ext cx="413896" cy="584775"/>
          </a:xfrm>
          <a:prstGeom prst="rect">
            <a:avLst/>
          </a:prstGeom>
          <a:noFill/>
        </p:spPr>
        <p:txBody>
          <a:bodyPr wrap="none" rtlCol="0">
            <a:spAutoFit/>
          </a:bodyPr>
          <a:lstStyle/>
          <a:p>
            <a:r>
              <a:rPr lang="cs-CZ" sz="3200" b="1" dirty="0" smtClean="0"/>
              <a:t>1</a:t>
            </a:r>
            <a:endParaRPr lang="cs-CZ" sz="3200" b="1" dirty="0"/>
          </a:p>
        </p:txBody>
      </p:sp>
      <p:sp>
        <p:nvSpPr>
          <p:cNvPr id="11" name="TextovéPole 10"/>
          <p:cNvSpPr txBox="1"/>
          <p:nvPr/>
        </p:nvSpPr>
        <p:spPr>
          <a:xfrm>
            <a:off x="10954389" y="522714"/>
            <a:ext cx="413896" cy="584775"/>
          </a:xfrm>
          <a:prstGeom prst="rect">
            <a:avLst/>
          </a:prstGeom>
          <a:noFill/>
        </p:spPr>
        <p:txBody>
          <a:bodyPr wrap="none" rtlCol="0">
            <a:spAutoFit/>
          </a:bodyPr>
          <a:lstStyle/>
          <a:p>
            <a:r>
              <a:rPr lang="cs-CZ" sz="3200" b="1" dirty="0"/>
              <a:t>2</a:t>
            </a:r>
          </a:p>
        </p:txBody>
      </p:sp>
      <p:sp>
        <p:nvSpPr>
          <p:cNvPr id="12" name="TextovéPole 11"/>
          <p:cNvSpPr txBox="1"/>
          <p:nvPr/>
        </p:nvSpPr>
        <p:spPr>
          <a:xfrm>
            <a:off x="9143113" y="460114"/>
            <a:ext cx="413896" cy="584775"/>
          </a:xfrm>
          <a:prstGeom prst="rect">
            <a:avLst/>
          </a:prstGeom>
          <a:noFill/>
        </p:spPr>
        <p:txBody>
          <a:bodyPr wrap="none" rtlCol="0">
            <a:spAutoFit/>
          </a:bodyPr>
          <a:lstStyle/>
          <a:p>
            <a:r>
              <a:rPr lang="cs-CZ" sz="3200" b="1" dirty="0"/>
              <a:t>3</a:t>
            </a:r>
          </a:p>
        </p:txBody>
      </p:sp>
    </p:spTree>
    <p:extLst>
      <p:ext uri="{BB962C8B-B14F-4D97-AF65-F5344CB8AC3E}">
        <p14:creationId xmlns:p14="http://schemas.microsoft.com/office/powerpoint/2010/main" xmlns="" val="201942138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6" presetClass="emph" presetSubtype="0" repeatCount="3000" fill="hold" grpId="0" nodeType="clickEffect">
                                  <p:stCondLst>
                                    <p:cond delay="0"/>
                                  </p:stCondLst>
                                  <p:childTnLst>
                                    <p:animEffect transition="out" filter="fade">
                                      <p:cBhvr>
                                        <p:cTn id="6" dur="500" tmFilter="0, 0; .2, .5; .8, .5; 1, 0"/>
                                        <p:tgtEl>
                                          <p:spTgt spid="9"/>
                                        </p:tgtEl>
                                      </p:cBhvr>
                                    </p:animEffect>
                                    <p:animScale>
                                      <p:cBhvr>
                                        <p:cTn id="7" dur="250" autoRev="1" fill="hold"/>
                                        <p:tgtEl>
                                          <p:spTgt spid="9"/>
                                        </p:tgtEl>
                                      </p:cBhvr>
                                      <p:by x="105000" y="105000"/>
                                    </p:animScale>
                                  </p:childTnLst>
                                </p:cTn>
                              </p:par>
                            </p:childTnLst>
                          </p:cTn>
                        </p:par>
                        <p:par>
                          <p:cTn id="8" fill="hold">
                            <p:stCondLst>
                              <p:cond delay="1500"/>
                            </p:stCondLst>
                            <p:childTnLst>
                              <p:par>
                                <p:cTn id="9" presetID="22" presetClass="entr" presetSubtype="4"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wipe(down)">
                                      <p:cBhvr>
                                        <p:cTn id="11" dur="500"/>
                                        <p:tgtEl>
                                          <p:spTgt spid="10"/>
                                        </p:tgtEl>
                                      </p:cBhvr>
                                    </p:animEffect>
                                  </p:childTnLst>
                                </p:cTn>
                              </p:par>
                            </p:childTnLst>
                          </p:cTn>
                        </p:par>
                      </p:childTnLst>
                    </p:cTn>
                  </p:par>
                </p:childTnLst>
              </p:cTn>
              <p:nextCondLst>
                <p:cond evt="onClick" delay="0">
                  <p:tgtEl>
                    <p:spTgt spid="9"/>
                  </p:tgtEl>
                </p:cond>
              </p:nextCondLst>
            </p:seq>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6" presetClass="emph" presetSubtype="0" repeatCount="2000" fill="hold" grpId="0" nodeType="clickEffect">
                                  <p:stCondLst>
                                    <p:cond delay="0"/>
                                  </p:stCondLst>
                                  <p:childTnLst>
                                    <p:animEffect transition="out" filter="fade">
                                      <p:cBhvr>
                                        <p:cTn id="16" dur="500" tmFilter="0, 0; .2, .5; .8, .5; 1, 0"/>
                                        <p:tgtEl>
                                          <p:spTgt spid="6"/>
                                        </p:tgtEl>
                                      </p:cBhvr>
                                    </p:animEffect>
                                    <p:animScale>
                                      <p:cBhvr>
                                        <p:cTn id="17" dur="250" autoRev="1" fill="hold"/>
                                        <p:tgtEl>
                                          <p:spTgt spid="6"/>
                                        </p:tgtEl>
                                      </p:cBhvr>
                                      <p:by x="105000" y="105000"/>
                                    </p:animScale>
                                  </p:childTnLst>
                                </p:cTn>
                              </p:par>
                            </p:childTnLst>
                          </p:cTn>
                        </p:par>
                        <p:par>
                          <p:cTn id="18" fill="hold">
                            <p:stCondLst>
                              <p:cond delay="1000"/>
                            </p:stCondLst>
                            <p:childTnLst>
                              <p:par>
                                <p:cTn id="19" presetID="22" presetClass="entr" presetSubtype="4" fill="hold" grpId="0" nodeType="after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wipe(down)">
                                      <p:cBhvr>
                                        <p:cTn id="21" dur="500"/>
                                        <p:tgtEl>
                                          <p:spTgt spid="11"/>
                                        </p:tgtEl>
                                      </p:cBhvr>
                                    </p:animEffect>
                                  </p:childTnLst>
                                </p:cTn>
                              </p:par>
                            </p:childTnLst>
                          </p:cTn>
                        </p:par>
                      </p:childTnLst>
                    </p:cTn>
                  </p:par>
                </p:childTnLst>
              </p:cTn>
              <p:nextCondLst>
                <p:cond evt="onClick" delay="0">
                  <p:tgtEl>
                    <p:spTgt spid="6"/>
                  </p:tgtEl>
                </p:cond>
              </p:nextCondLst>
            </p:seq>
            <p:seq concurrent="1" nextAc="seek">
              <p:cTn id="22" restart="whenNotActive" fill="hold" evtFilter="cancelBubble" nodeType="interactiveSeq">
                <p:stCondLst>
                  <p:cond evt="onClick" delay="0">
                    <p:tgtEl>
                      <p:spTgt spid="5"/>
                    </p:tgtEl>
                  </p:cond>
                </p:stCondLst>
                <p:endSync evt="end" delay="0">
                  <p:rtn val="all"/>
                </p:endSync>
                <p:childTnLst>
                  <p:par>
                    <p:cTn id="23" fill="hold">
                      <p:stCondLst>
                        <p:cond delay="0"/>
                      </p:stCondLst>
                      <p:childTnLst>
                        <p:par>
                          <p:cTn id="24" fill="hold">
                            <p:stCondLst>
                              <p:cond delay="0"/>
                            </p:stCondLst>
                            <p:childTnLst>
                              <p:par>
                                <p:cTn id="25" presetID="26" presetClass="emph" presetSubtype="0" fill="hold" grpId="0" nodeType="clickEffect">
                                  <p:stCondLst>
                                    <p:cond delay="0"/>
                                  </p:stCondLst>
                                  <p:childTnLst>
                                    <p:animEffect transition="out" filter="fade">
                                      <p:cBhvr>
                                        <p:cTn id="26" dur="500" tmFilter="0, 0; .2, .5; .8, .5; 1, 0"/>
                                        <p:tgtEl>
                                          <p:spTgt spid="5"/>
                                        </p:tgtEl>
                                      </p:cBhvr>
                                    </p:animEffect>
                                    <p:animScale>
                                      <p:cBhvr>
                                        <p:cTn id="27" dur="250" autoRev="1" fill="hold"/>
                                        <p:tgtEl>
                                          <p:spTgt spid="5"/>
                                        </p:tgtEl>
                                      </p:cBhvr>
                                      <p:by x="105000" y="105000"/>
                                    </p:animScale>
                                  </p:childTnLst>
                                </p:cTn>
                              </p:par>
                            </p:childTnLst>
                          </p:cTn>
                        </p:par>
                        <p:par>
                          <p:cTn id="28" fill="hold">
                            <p:stCondLst>
                              <p:cond delay="500"/>
                            </p:stCondLst>
                            <p:childTnLst>
                              <p:par>
                                <p:cTn id="29" presetID="22" presetClass="entr" presetSubtype="4" fill="hold" grpId="0" nodeType="after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wipe(down)">
                                      <p:cBhvr>
                                        <p:cTn id="31" dur="500"/>
                                        <p:tgtEl>
                                          <p:spTgt spid="12"/>
                                        </p:tgtEl>
                                      </p:cBhvr>
                                    </p:animEffect>
                                  </p:childTnLst>
                                </p:cTn>
                              </p:par>
                            </p:childTnLst>
                          </p:cTn>
                        </p:par>
                      </p:childTnLst>
                    </p:cTn>
                  </p:par>
                </p:childTnLst>
              </p:cTn>
              <p:nextCondLst>
                <p:cond evt="onClick" delay="0">
                  <p:tgtEl>
                    <p:spTgt spid="5"/>
                  </p:tgtEl>
                </p:cond>
              </p:nextCondLst>
            </p:seq>
            <p:seq concurrent="1" nextAc="seek">
              <p:cTn id="32" restart="whenNotActive" fill="hold" evtFilter="cancelBubble" nodeType="interactiveSeq">
                <p:stCondLst>
                  <p:cond evt="onClick" delay="0">
                    <p:tgtEl>
                      <p:spTgt spid="8"/>
                    </p:tgtEl>
                  </p:cond>
                </p:stCondLst>
                <p:endSync evt="end" delay="0">
                  <p:rtn val="all"/>
                </p:endSync>
                <p:childTnLst>
                  <p:par>
                    <p:cTn id="33" fill="hold">
                      <p:stCondLst>
                        <p:cond delay="0"/>
                      </p:stCondLst>
                      <p:childTnLst>
                        <p:par>
                          <p:cTn id="34" fill="hold">
                            <p:stCondLst>
                              <p:cond delay="0"/>
                            </p:stCondLst>
                            <p:childTnLst>
                              <p:par>
                                <p:cTn id="35" presetID="26" presetClass="emph" presetSubtype="0" repeatCount="3000" fill="hold" grpId="0" nodeType="clickEffect">
                                  <p:stCondLst>
                                    <p:cond delay="0"/>
                                  </p:stCondLst>
                                  <p:childTnLst>
                                    <p:animEffect transition="out" filter="fade">
                                      <p:cBhvr>
                                        <p:cTn id="36" dur="500" tmFilter="0, 0; .2, .5; .8, .5; 1, 0"/>
                                        <p:tgtEl>
                                          <p:spTgt spid="8"/>
                                        </p:tgtEl>
                                      </p:cBhvr>
                                    </p:animEffect>
                                    <p:animScale>
                                      <p:cBhvr>
                                        <p:cTn id="37" dur="250" autoRev="1" fill="hold"/>
                                        <p:tgtEl>
                                          <p:spTgt spid="8"/>
                                        </p:tgtEl>
                                      </p:cBhvr>
                                      <p:by x="105000" y="105000"/>
                                    </p:animScale>
                                  </p:childTnLst>
                                </p:cTn>
                              </p:par>
                            </p:childTnLst>
                          </p:cTn>
                        </p:par>
                      </p:childTnLst>
                    </p:cTn>
                  </p:par>
                </p:childTnLst>
              </p:cTn>
              <p:nextCondLst>
                <p:cond evt="onClick" delay="0">
                  <p:tgtEl>
                    <p:spTgt spid="8"/>
                  </p:tgtEl>
                </p:cond>
              </p:nextCondLst>
            </p:seq>
            <p:seq concurrent="1" nextAc="seek">
              <p:cTn id="38" restart="whenNotActive" fill="hold" evtFilter="cancelBubble" nodeType="interactiveSeq">
                <p:stCondLst>
                  <p:cond evt="onClick" delay="0">
                    <p:tgtEl>
                      <p:spTgt spid="7"/>
                    </p:tgtEl>
                  </p:cond>
                </p:stCondLst>
                <p:endSync evt="end" delay="0">
                  <p:rtn val="all"/>
                </p:endSync>
                <p:childTnLst>
                  <p:par>
                    <p:cTn id="39" fill="hold">
                      <p:stCondLst>
                        <p:cond delay="0"/>
                      </p:stCondLst>
                      <p:childTnLst>
                        <p:par>
                          <p:cTn id="40" fill="hold">
                            <p:stCondLst>
                              <p:cond delay="0"/>
                            </p:stCondLst>
                            <p:childTnLst>
                              <p:par>
                                <p:cTn id="41" presetID="9" presetClass="emph" presetSubtype="0" grpId="0" nodeType="clickEffect">
                                  <p:stCondLst>
                                    <p:cond delay="0"/>
                                  </p:stCondLst>
                                  <p:childTnLst>
                                    <p:set>
                                      <p:cBhvr rctx="PPT">
                                        <p:cTn id="42" dur="indefinite"/>
                                        <p:tgtEl>
                                          <p:spTgt spid="7"/>
                                        </p:tgtEl>
                                        <p:attrNameLst>
                                          <p:attrName>style.opacity</p:attrName>
                                        </p:attrNameLst>
                                      </p:cBhvr>
                                      <p:to>
                                        <p:strVal val="0.5"/>
                                      </p:to>
                                    </p:set>
                                    <p:animEffect filter="image" prLst="opacity: 0.5">
                                      <p:cBhvr rctx="IE">
                                        <p:cTn id="43" dur="indefinite"/>
                                        <p:tgtEl>
                                          <p:spTgt spid="7"/>
                                        </p:tgtEl>
                                      </p:cBhvr>
                                    </p:animEffect>
                                  </p:childTnLst>
                                </p:cTn>
                              </p:par>
                            </p:childTnLst>
                          </p:cTn>
                        </p:par>
                      </p:childTnLst>
                    </p:cTn>
                  </p:par>
                </p:childTnLst>
              </p:cTn>
              <p:nextCondLst>
                <p:cond evt="onClick" delay="0">
                  <p:tgtEl>
                    <p:spTgt spid="7"/>
                  </p:tgtEl>
                </p:cond>
              </p:nextCondLst>
            </p:seq>
          </p:childTnLst>
        </p:cTn>
      </p:par>
    </p:tnLst>
    <p:bldLst>
      <p:bldP spid="5" grpId="0" animBg="1"/>
      <p:bldP spid="6" grpId="0" animBg="1"/>
      <p:bldP spid="7" grpId="0" animBg="1"/>
      <p:bldP spid="8" grpId="0" animBg="1"/>
      <p:bldP spid="9" grpId="0" animBg="1"/>
      <p:bldP spid="10" grpId="0"/>
      <p:bldP spid="11" grpId="0"/>
      <p:bldP spid="1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rgbClr val="FEF9E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rotWithShape="1">
          <a:blip r:embed="rId3" cstate="print">
            <a:extLst>
              <a:ext uri="{BEBA8EAE-BF5A-486C-A8C5-ECC9F3942E4B}">
                <a14:imgProps xmlns:a14="http://schemas.microsoft.com/office/drawing/2010/main" xmlns="">
                  <a14:imgLayer r:embed="rId4">
                    <a14:imgEffect>
                      <a14:backgroundRemoval t="0" b="98889" l="26302" r="74375">
                        <a14:backgroundMark x1="30521" y1="16667" x2="30521" y2="16667"/>
                        <a14:backgroundMark x1="72344" y1="11852" x2="72344" y2="11852"/>
                        <a14:backgroundMark x1="70833" y1="91667" x2="70833" y2="91667"/>
                        <a14:backgroundMark x1="28542" y1="93611" x2="28542" y2="93611"/>
                      </a14:backgroundRemoval>
                    </a14:imgEffect>
                    <a14:imgEffect>
                      <a14:brightnessContrast bright="20000" contrast="20000"/>
                    </a14:imgEffect>
                  </a14:imgLayer>
                </a14:imgProps>
              </a:ext>
              <a:ext uri="{28A0092B-C50C-407E-A947-70E740481C1C}">
                <a14:useLocalDpi xmlns:a14="http://schemas.microsoft.com/office/drawing/2010/main" xmlns="" val="0"/>
              </a:ext>
            </a:extLst>
          </a:blip>
          <a:srcRect l="20342" r="19532"/>
          <a:stretch/>
        </p:blipFill>
        <p:spPr>
          <a:xfrm rot="21414852">
            <a:off x="-935823" y="360606"/>
            <a:ext cx="7659233" cy="6208389"/>
          </a:xfrm>
          <a:prstGeom prst="rect">
            <a:avLst/>
          </a:prstGeom>
        </p:spPr>
      </p:pic>
      <p:sp>
        <p:nvSpPr>
          <p:cNvPr id="5" name="Obdélník 4"/>
          <p:cNvSpPr/>
          <p:nvPr/>
        </p:nvSpPr>
        <p:spPr>
          <a:xfrm>
            <a:off x="6710212" y="502661"/>
            <a:ext cx="914400" cy="914400"/>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bdélník 5"/>
          <p:cNvSpPr/>
          <p:nvPr/>
        </p:nvSpPr>
        <p:spPr>
          <a:xfrm>
            <a:off x="8564451" y="471882"/>
            <a:ext cx="914400" cy="914400"/>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10489524" y="491586"/>
            <a:ext cx="914400" cy="914400"/>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vál 7"/>
          <p:cNvSpPr/>
          <p:nvPr/>
        </p:nvSpPr>
        <p:spPr>
          <a:xfrm>
            <a:off x="8596648" y="2467203"/>
            <a:ext cx="1004552" cy="940160"/>
          </a:xfrm>
          <a:prstGeom prst="ellipse">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0" name="Ovál 9"/>
          <p:cNvSpPr/>
          <p:nvPr/>
        </p:nvSpPr>
        <p:spPr>
          <a:xfrm>
            <a:off x="10399372" y="2524640"/>
            <a:ext cx="1004552" cy="940160"/>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1" name="Slza 10"/>
          <p:cNvSpPr/>
          <p:nvPr/>
        </p:nvSpPr>
        <p:spPr>
          <a:xfrm>
            <a:off x="8673921" y="4583454"/>
            <a:ext cx="850005" cy="470080"/>
          </a:xfrm>
          <a:prstGeom prst="teardrop">
            <a:avLst>
              <a:gd name="adj" fmla="val 145455"/>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2" name="Slza 11"/>
          <p:cNvSpPr/>
          <p:nvPr/>
        </p:nvSpPr>
        <p:spPr>
          <a:xfrm>
            <a:off x="10553919" y="4583454"/>
            <a:ext cx="850005" cy="470080"/>
          </a:xfrm>
          <a:prstGeom prst="teardrop">
            <a:avLst>
              <a:gd name="adj" fmla="val 142424"/>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13" name="TextovéPole 12"/>
          <p:cNvSpPr txBox="1"/>
          <p:nvPr/>
        </p:nvSpPr>
        <p:spPr>
          <a:xfrm>
            <a:off x="10771973" y="689062"/>
            <a:ext cx="413896" cy="584775"/>
          </a:xfrm>
          <a:prstGeom prst="rect">
            <a:avLst/>
          </a:prstGeom>
          <a:noFill/>
        </p:spPr>
        <p:txBody>
          <a:bodyPr wrap="none" rtlCol="0">
            <a:spAutoFit/>
          </a:bodyPr>
          <a:lstStyle/>
          <a:p>
            <a:r>
              <a:rPr lang="cs-CZ" sz="3200" b="1" dirty="0" smtClean="0"/>
              <a:t>1</a:t>
            </a:r>
            <a:endParaRPr lang="cs-CZ" sz="3200" b="1" dirty="0"/>
          </a:p>
        </p:txBody>
      </p:sp>
      <p:sp>
        <p:nvSpPr>
          <p:cNvPr id="14" name="TextovéPole 13"/>
          <p:cNvSpPr txBox="1"/>
          <p:nvPr/>
        </p:nvSpPr>
        <p:spPr>
          <a:xfrm>
            <a:off x="8850120" y="633343"/>
            <a:ext cx="413896" cy="584775"/>
          </a:xfrm>
          <a:prstGeom prst="rect">
            <a:avLst/>
          </a:prstGeom>
          <a:noFill/>
        </p:spPr>
        <p:txBody>
          <a:bodyPr wrap="none" rtlCol="0">
            <a:spAutoFit/>
          </a:bodyPr>
          <a:lstStyle/>
          <a:p>
            <a:r>
              <a:rPr lang="cs-CZ" sz="3200" b="1" dirty="0"/>
              <a:t>2</a:t>
            </a:r>
          </a:p>
        </p:txBody>
      </p:sp>
      <p:sp>
        <p:nvSpPr>
          <p:cNvPr id="15" name="TextovéPole 14"/>
          <p:cNvSpPr txBox="1"/>
          <p:nvPr/>
        </p:nvSpPr>
        <p:spPr>
          <a:xfrm>
            <a:off x="7011882" y="634265"/>
            <a:ext cx="413896" cy="584775"/>
          </a:xfrm>
          <a:prstGeom prst="rect">
            <a:avLst/>
          </a:prstGeom>
          <a:noFill/>
        </p:spPr>
        <p:txBody>
          <a:bodyPr wrap="none" rtlCol="0">
            <a:spAutoFit/>
          </a:bodyPr>
          <a:lstStyle/>
          <a:p>
            <a:r>
              <a:rPr lang="cs-CZ" sz="3200" b="1" dirty="0"/>
              <a:t>3</a:t>
            </a:r>
          </a:p>
        </p:txBody>
      </p:sp>
    </p:spTree>
    <p:extLst>
      <p:ext uri="{BB962C8B-B14F-4D97-AF65-F5344CB8AC3E}">
        <p14:creationId xmlns:p14="http://schemas.microsoft.com/office/powerpoint/2010/main" xmlns="" val="308757775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6" presetClass="emph" presetSubtype="0" repeatCount="2000" fill="hold" grpId="0" nodeType="clickEffect">
                                  <p:stCondLst>
                                    <p:cond delay="0"/>
                                  </p:stCondLst>
                                  <p:childTnLst>
                                    <p:animEffect transition="out" filter="fade">
                                      <p:cBhvr>
                                        <p:cTn id="6" dur="500" tmFilter="0, 0; .2, .5; .8, .5; 1, 0"/>
                                        <p:tgtEl>
                                          <p:spTgt spid="6"/>
                                        </p:tgtEl>
                                      </p:cBhvr>
                                    </p:animEffect>
                                    <p:animScale>
                                      <p:cBhvr>
                                        <p:cTn id="7" dur="250" autoRev="1" fill="hold"/>
                                        <p:tgtEl>
                                          <p:spTgt spid="6"/>
                                        </p:tgtEl>
                                      </p:cBhvr>
                                      <p:by x="105000" y="105000"/>
                                    </p:animScale>
                                  </p:childTnLst>
                                </p:cTn>
                              </p:par>
                            </p:childTnLst>
                          </p:cTn>
                        </p:par>
                        <p:par>
                          <p:cTn id="8" fill="hold">
                            <p:stCondLst>
                              <p:cond delay="1000"/>
                            </p:stCondLst>
                            <p:childTnLst>
                              <p:par>
                                <p:cTn id="9" presetID="22" presetClass="entr" presetSubtype="4" fill="hold" grpId="0"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wipe(down)">
                                      <p:cBhvr>
                                        <p:cTn id="11" dur="500"/>
                                        <p:tgtEl>
                                          <p:spTgt spid="14"/>
                                        </p:tgtEl>
                                      </p:cBhvr>
                                    </p:animEffect>
                                  </p:childTnLst>
                                </p:cTn>
                              </p:par>
                            </p:childTnLst>
                          </p:cTn>
                        </p:par>
                      </p:childTnLst>
                    </p:cTn>
                  </p:par>
                </p:childTnLst>
              </p:cTn>
              <p:nextCondLst>
                <p:cond evt="onClick" delay="0">
                  <p:tgtEl>
                    <p:spTgt spid="6"/>
                  </p:tgtEl>
                </p:cond>
              </p:nextCondLst>
            </p:seq>
            <p:seq concurrent="1" nextAc="seek">
              <p:cTn id="12" restart="whenNotActive" fill="hold" evtFilter="cancelBubble" nodeType="interactiveSeq">
                <p:stCondLst>
                  <p:cond evt="onClick" delay="0">
                    <p:tgtEl>
                      <p:spTgt spid="7"/>
                    </p:tgtEl>
                  </p:cond>
                </p:stCondLst>
                <p:endSync evt="end" delay="0">
                  <p:rtn val="all"/>
                </p:endSync>
                <p:childTnLst>
                  <p:par>
                    <p:cTn id="13" fill="hold">
                      <p:stCondLst>
                        <p:cond delay="0"/>
                      </p:stCondLst>
                      <p:childTnLst>
                        <p:par>
                          <p:cTn id="14" fill="hold">
                            <p:stCondLst>
                              <p:cond delay="0"/>
                            </p:stCondLst>
                            <p:childTnLst>
                              <p:par>
                                <p:cTn id="15" presetID="26" presetClass="emph" presetSubtype="0" repeatCount="3000" fill="hold" grpId="0" nodeType="clickEffect">
                                  <p:stCondLst>
                                    <p:cond delay="0"/>
                                  </p:stCondLst>
                                  <p:childTnLst>
                                    <p:animEffect transition="out" filter="fade">
                                      <p:cBhvr>
                                        <p:cTn id="16" dur="500" tmFilter="0, 0; .2, .5; .8, .5; 1, 0"/>
                                        <p:tgtEl>
                                          <p:spTgt spid="7"/>
                                        </p:tgtEl>
                                      </p:cBhvr>
                                    </p:animEffect>
                                    <p:animScale>
                                      <p:cBhvr>
                                        <p:cTn id="17" dur="250" autoRev="1" fill="hold"/>
                                        <p:tgtEl>
                                          <p:spTgt spid="7"/>
                                        </p:tgtEl>
                                      </p:cBhvr>
                                      <p:by x="105000" y="105000"/>
                                    </p:animScale>
                                  </p:childTnLst>
                                </p:cTn>
                              </p:par>
                            </p:childTnLst>
                          </p:cTn>
                        </p:par>
                        <p:par>
                          <p:cTn id="18" fill="hold">
                            <p:stCondLst>
                              <p:cond delay="1500"/>
                            </p:stCondLst>
                            <p:childTnLst>
                              <p:par>
                                <p:cTn id="19" presetID="22" presetClass="entr" presetSubtype="4" fill="hold" grpId="0" nodeType="after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wipe(down)">
                                      <p:cBhvr>
                                        <p:cTn id="21" dur="500"/>
                                        <p:tgtEl>
                                          <p:spTgt spid="13"/>
                                        </p:tgtEl>
                                      </p:cBhvr>
                                    </p:animEffect>
                                  </p:childTnLst>
                                </p:cTn>
                              </p:par>
                            </p:childTnLst>
                          </p:cTn>
                        </p:par>
                      </p:childTnLst>
                    </p:cTn>
                  </p:par>
                </p:childTnLst>
              </p:cTn>
              <p:nextCondLst>
                <p:cond evt="onClick" delay="0">
                  <p:tgtEl>
                    <p:spTgt spid="7"/>
                  </p:tgtEl>
                </p:cond>
              </p:nextCondLst>
            </p:seq>
            <p:seq concurrent="1" nextAc="seek">
              <p:cTn id="22" restart="whenNotActive" fill="hold" evtFilter="cancelBubble" nodeType="interactiveSeq">
                <p:stCondLst>
                  <p:cond evt="onClick" delay="0">
                    <p:tgtEl>
                      <p:spTgt spid="5"/>
                    </p:tgtEl>
                  </p:cond>
                </p:stCondLst>
                <p:endSync evt="end" delay="0">
                  <p:rtn val="all"/>
                </p:endSync>
                <p:childTnLst>
                  <p:par>
                    <p:cTn id="23" fill="hold">
                      <p:stCondLst>
                        <p:cond delay="0"/>
                      </p:stCondLst>
                      <p:childTnLst>
                        <p:par>
                          <p:cTn id="24" fill="hold">
                            <p:stCondLst>
                              <p:cond delay="0"/>
                            </p:stCondLst>
                            <p:childTnLst>
                              <p:par>
                                <p:cTn id="25" presetID="26" presetClass="emph" presetSubtype="0" fill="hold" grpId="0" nodeType="clickEffect">
                                  <p:stCondLst>
                                    <p:cond delay="0"/>
                                  </p:stCondLst>
                                  <p:childTnLst>
                                    <p:animEffect transition="out" filter="fade">
                                      <p:cBhvr>
                                        <p:cTn id="26" dur="500" tmFilter="0, 0; .2, .5; .8, .5; 1, 0"/>
                                        <p:tgtEl>
                                          <p:spTgt spid="5"/>
                                        </p:tgtEl>
                                      </p:cBhvr>
                                    </p:animEffect>
                                    <p:animScale>
                                      <p:cBhvr>
                                        <p:cTn id="27" dur="250" autoRev="1" fill="hold"/>
                                        <p:tgtEl>
                                          <p:spTgt spid="5"/>
                                        </p:tgtEl>
                                      </p:cBhvr>
                                      <p:by x="105000" y="105000"/>
                                    </p:animScale>
                                  </p:childTnLst>
                                </p:cTn>
                              </p:par>
                            </p:childTnLst>
                          </p:cTn>
                        </p:par>
                        <p:par>
                          <p:cTn id="28" fill="hold">
                            <p:stCondLst>
                              <p:cond delay="500"/>
                            </p:stCondLst>
                            <p:childTnLst>
                              <p:par>
                                <p:cTn id="29" presetID="22" presetClass="entr" presetSubtype="4" fill="hold" grpId="0" nodeType="after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wipe(down)">
                                      <p:cBhvr>
                                        <p:cTn id="31" dur="500"/>
                                        <p:tgtEl>
                                          <p:spTgt spid="15"/>
                                        </p:tgtEl>
                                      </p:cBhvr>
                                    </p:animEffect>
                                  </p:childTnLst>
                                </p:cTn>
                              </p:par>
                            </p:childTnLst>
                          </p:cTn>
                        </p:par>
                      </p:childTnLst>
                    </p:cTn>
                  </p:par>
                </p:childTnLst>
              </p:cTn>
              <p:nextCondLst>
                <p:cond evt="onClick" delay="0">
                  <p:tgtEl>
                    <p:spTgt spid="5"/>
                  </p:tgtEl>
                </p:cond>
              </p:nextCondLst>
            </p:seq>
            <p:seq concurrent="1" nextAc="seek">
              <p:cTn id="32" restart="whenNotActive" fill="hold" evtFilter="cancelBubble" nodeType="interactiveSeq">
                <p:stCondLst>
                  <p:cond evt="onClick" delay="0">
                    <p:tgtEl>
                      <p:spTgt spid="10"/>
                    </p:tgtEl>
                  </p:cond>
                </p:stCondLst>
                <p:endSync evt="end" delay="0">
                  <p:rtn val="all"/>
                </p:endSync>
                <p:childTnLst>
                  <p:par>
                    <p:cTn id="33" fill="hold">
                      <p:stCondLst>
                        <p:cond delay="0"/>
                      </p:stCondLst>
                      <p:childTnLst>
                        <p:par>
                          <p:cTn id="34" fill="hold">
                            <p:stCondLst>
                              <p:cond delay="0"/>
                            </p:stCondLst>
                            <p:childTnLst>
                              <p:par>
                                <p:cTn id="35" presetID="9" presetClass="emph" presetSubtype="0" grpId="0" nodeType="clickEffect">
                                  <p:stCondLst>
                                    <p:cond delay="0"/>
                                  </p:stCondLst>
                                  <p:childTnLst>
                                    <p:set>
                                      <p:cBhvr rctx="PPT">
                                        <p:cTn id="36" dur="indefinite"/>
                                        <p:tgtEl>
                                          <p:spTgt spid="10"/>
                                        </p:tgtEl>
                                        <p:attrNameLst>
                                          <p:attrName>style.opacity</p:attrName>
                                        </p:attrNameLst>
                                      </p:cBhvr>
                                      <p:to>
                                        <p:strVal val="0.5"/>
                                      </p:to>
                                    </p:set>
                                    <p:animEffect filter="image" prLst="opacity: 0.5">
                                      <p:cBhvr rctx="IE">
                                        <p:cTn id="37" dur="indefinite"/>
                                        <p:tgtEl>
                                          <p:spTgt spid="10"/>
                                        </p:tgtEl>
                                      </p:cBhvr>
                                    </p:animEffect>
                                  </p:childTnLst>
                                </p:cTn>
                              </p:par>
                            </p:childTnLst>
                          </p:cTn>
                        </p:par>
                      </p:childTnLst>
                    </p:cTn>
                  </p:par>
                </p:childTnLst>
              </p:cTn>
              <p:nextCondLst>
                <p:cond evt="onClick" delay="0">
                  <p:tgtEl>
                    <p:spTgt spid="10"/>
                  </p:tgtEl>
                </p:cond>
              </p:nextCondLst>
            </p:seq>
            <p:seq concurrent="1" nextAc="seek">
              <p:cTn id="38" restart="whenNotActive" fill="hold" evtFilter="cancelBubble" nodeType="interactiveSeq">
                <p:stCondLst>
                  <p:cond evt="onClick" delay="0">
                    <p:tgtEl>
                      <p:spTgt spid="8"/>
                    </p:tgtEl>
                  </p:cond>
                </p:stCondLst>
                <p:endSync evt="end" delay="0">
                  <p:rtn val="all"/>
                </p:endSync>
                <p:childTnLst>
                  <p:par>
                    <p:cTn id="39" fill="hold">
                      <p:stCondLst>
                        <p:cond delay="0"/>
                      </p:stCondLst>
                      <p:childTnLst>
                        <p:par>
                          <p:cTn id="40" fill="hold">
                            <p:stCondLst>
                              <p:cond delay="0"/>
                            </p:stCondLst>
                            <p:childTnLst>
                              <p:par>
                                <p:cTn id="41" presetID="26" presetClass="emph" presetSubtype="0" repeatCount="3000" fill="hold" grpId="0" nodeType="clickEffect">
                                  <p:stCondLst>
                                    <p:cond delay="0"/>
                                  </p:stCondLst>
                                  <p:childTnLst>
                                    <p:animEffect transition="out" filter="fade">
                                      <p:cBhvr>
                                        <p:cTn id="42" dur="500" tmFilter="0, 0; .2, .5; .8, .5; 1, 0"/>
                                        <p:tgtEl>
                                          <p:spTgt spid="8"/>
                                        </p:tgtEl>
                                      </p:cBhvr>
                                    </p:animEffect>
                                    <p:animScale>
                                      <p:cBhvr>
                                        <p:cTn id="43" dur="250" autoRev="1" fill="hold"/>
                                        <p:tgtEl>
                                          <p:spTgt spid="8"/>
                                        </p:tgtEl>
                                      </p:cBhvr>
                                      <p:by x="105000" y="105000"/>
                                    </p:animScale>
                                  </p:childTnLst>
                                </p:cTn>
                              </p:par>
                            </p:childTnLst>
                          </p:cTn>
                        </p:par>
                      </p:childTnLst>
                    </p:cTn>
                  </p:par>
                </p:childTnLst>
              </p:cTn>
              <p:nextCondLst>
                <p:cond evt="onClick" delay="0">
                  <p:tgtEl>
                    <p:spTgt spid="8"/>
                  </p:tgtEl>
                </p:cond>
              </p:nextCondLst>
            </p:seq>
            <p:seq concurrent="1" nextAc="seek">
              <p:cTn id="44" restart="whenNotActive" fill="hold" evtFilter="cancelBubble" nodeType="interactiveSeq">
                <p:stCondLst>
                  <p:cond evt="onClick" delay="0">
                    <p:tgtEl>
                      <p:spTgt spid="12"/>
                    </p:tgtEl>
                  </p:cond>
                </p:stCondLst>
                <p:endSync evt="end" delay="0">
                  <p:rtn val="all"/>
                </p:endSync>
                <p:childTnLst>
                  <p:par>
                    <p:cTn id="45" fill="hold">
                      <p:stCondLst>
                        <p:cond delay="0"/>
                      </p:stCondLst>
                      <p:childTnLst>
                        <p:par>
                          <p:cTn id="46" fill="hold">
                            <p:stCondLst>
                              <p:cond delay="0"/>
                            </p:stCondLst>
                            <p:childTnLst>
                              <p:par>
                                <p:cTn id="47" presetID="26" presetClass="emph" presetSubtype="0" repeatCount="3000" fill="hold" grpId="0" nodeType="clickEffect">
                                  <p:stCondLst>
                                    <p:cond delay="0"/>
                                  </p:stCondLst>
                                  <p:childTnLst>
                                    <p:animEffect transition="out" filter="fade">
                                      <p:cBhvr>
                                        <p:cTn id="48" dur="500" tmFilter="0, 0; .2, .5; .8, .5; 1, 0"/>
                                        <p:tgtEl>
                                          <p:spTgt spid="12"/>
                                        </p:tgtEl>
                                      </p:cBhvr>
                                    </p:animEffect>
                                    <p:animScale>
                                      <p:cBhvr>
                                        <p:cTn id="49" dur="250" autoRev="1" fill="hold"/>
                                        <p:tgtEl>
                                          <p:spTgt spid="12"/>
                                        </p:tgtEl>
                                      </p:cBhvr>
                                      <p:by x="105000" y="105000"/>
                                    </p:animScale>
                                  </p:childTnLst>
                                </p:cTn>
                              </p:par>
                            </p:childTnLst>
                          </p:cTn>
                        </p:par>
                      </p:childTnLst>
                    </p:cTn>
                  </p:par>
                </p:childTnLst>
              </p:cTn>
              <p:nextCondLst>
                <p:cond evt="onClick" delay="0">
                  <p:tgtEl>
                    <p:spTgt spid="12"/>
                  </p:tgtEl>
                </p:cond>
              </p:nextCondLst>
            </p:seq>
            <p:seq concurrent="1" nextAc="seek">
              <p:cTn id="50" restart="whenNotActive" fill="hold" evtFilter="cancelBubble" nodeType="interactiveSeq">
                <p:stCondLst>
                  <p:cond evt="onClick" delay="0">
                    <p:tgtEl>
                      <p:spTgt spid="11"/>
                    </p:tgtEl>
                  </p:cond>
                </p:stCondLst>
                <p:endSync evt="end" delay="0">
                  <p:rtn val="all"/>
                </p:endSync>
                <p:childTnLst>
                  <p:par>
                    <p:cTn id="51" fill="hold">
                      <p:stCondLst>
                        <p:cond delay="0"/>
                      </p:stCondLst>
                      <p:childTnLst>
                        <p:par>
                          <p:cTn id="52" fill="hold">
                            <p:stCondLst>
                              <p:cond delay="0"/>
                            </p:stCondLst>
                            <p:childTnLst>
                              <p:par>
                                <p:cTn id="53" presetID="9" presetClass="emph" presetSubtype="0" grpId="0" nodeType="clickEffect">
                                  <p:stCondLst>
                                    <p:cond delay="0"/>
                                  </p:stCondLst>
                                  <p:childTnLst>
                                    <p:set>
                                      <p:cBhvr rctx="PPT">
                                        <p:cTn id="54" dur="indefinite"/>
                                        <p:tgtEl>
                                          <p:spTgt spid="11"/>
                                        </p:tgtEl>
                                        <p:attrNameLst>
                                          <p:attrName>style.opacity</p:attrName>
                                        </p:attrNameLst>
                                      </p:cBhvr>
                                      <p:to>
                                        <p:strVal val="0.5"/>
                                      </p:to>
                                    </p:set>
                                    <p:animEffect filter="image" prLst="opacity: 0.5">
                                      <p:cBhvr rctx="IE">
                                        <p:cTn id="55" dur="indefinite"/>
                                        <p:tgtEl>
                                          <p:spTgt spid="11"/>
                                        </p:tgtEl>
                                      </p:cBhvr>
                                    </p:animEffect>
                                  </p:childTnLst>
                                </p:cTn>
                              </p:par>
                            </p:childTnLst>
                          </p:cTn>
                        </p:par>
                      </p:childTnLst>
                    </p:cTn>
                  </p:par>
                </p:childTnLst>
              </p:cTn>
              <p:nextCondLst>
                <p:cond evt="onClick" delay="0">
                  <p:tgtEl>
                    <p:spTgt spid="11"/>
                  </p:tgtEl>
                </p:cond>
              </p:nextCondLst>
            </p:seq>
          </p:childTnLst>
        </p:cTn>
      </p:par>
    </p:tnLst>
    <p:bldLst>
      <p:bldP spid="5" grpId="0" animBg="1"/>
      <p:bldP spid="6" grpId="0" animBg="1"/>
      <p:bldP spid="7" grpId="0" animBg="1"/>
      <p:bldP spid="8" grpId="0" animBg="1"/>
      <p:bldP spid="10" grpId="0" animBg="1"/>
      <p:bldP spid="11" grpId="0" animBg="1"/>
      <p:bldP spid="12" grpId="0" animBg="1"/>
      <p:bldP spid="13" grpId="0"/>
      <p:bldP spid="14" grpId="0"/>
      <p:bldP spid="1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odkazy</a:t>
            </a:r>
            <a:endParaRPr lang="cs-CZ" dirty="0"/>
          </a:p>
        </p:txBody>
      </p:sp>
      <p:sp>
        <p:nvSpPr>
          <p:cNvPr id="3" name="Zástupný symbol pro obsah 2"/>
          <p:cNvSpPr>
            <a:spLocks noGrp="1"/>
          </p:cNvSpPr>
          <p:nvPr>
            <p:ph idx="1"/>
          </p:nvPr>
        </p:nvSpPr>
        <p:spPr/>
        <p:txBody>
          <a:bodyPr/>
          <a:lstStyle/>
          <a:p>
            <a:r>
              <a:rPr lang="cs-CZ" dirty="0" smtClean="0"/>
              <a:t>Vlastní ilustrace</a:t>
            </a:r>
            <a:endParaRPr lang="cs-CZ" dirty="0"/>
          </a:p>
        </p:txBody>
      </p:sp>
    </p:spTree>
    <p:extLst>
      <p:ext uri="{BB962C8B-B14F-4D97-AF65-F5344CB8AC3E}">
        <p14:creationId xmlns:p14="http://schemas.microsoft.com/office/powerpoint/2010/main" xmlns="" val="15530031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Metodický pokyn</a:t>
            </a:r>
            <a:r>
              <a:rPr lang="cs-CZ" dirty="0" smtClean="0"/>
              <a:t/>
            </a:r>
            <a:br>
              <a:rPr lang="cs-CZ" dirty="0" smtClean="0"/>
            </a:br>
            <a:r>
              <a:rPr lang="cs-CZ" dirty="0"/>
              <a:t>I</a:t>
            </a:r>
            <a:r>
              <a:rPr lang="cs-CZ" dirty="0" smtClean="0"/>
              <a:t>ntegrovaný blok: vnímání</a:t>
            </a:r>
            <a:endParaRPr lang="cs-CZ" sz="2700" dirty="0"/>
          </a:p>
        </p:txBody>
      </p:sp>
      <p:sp>
        <p:nvSpPr>
          <p:cNvPr id="3" name="Zástupný symbol pro obsah 2"/>
          <p:cNvSpPr>
            <a:spLocks noGrp="1"/>
          </p:cNvSpPr>
          <p:nvPr>
            <p:ph idx="1"/>
          </p:nvPr>
        </p:nvSpPr>
        <p:spPr/>
        <p:txBody>
          <a:bodyPr/>
          <a:lstStyle/>
          <a:p>
            <a:pPr marL="45720" indent="0">
              <a:buNone/>
            </a:pPr>
            <a:endParaRPr lang="cs-CZ" b="1" dirty="0"/>
          </a:p>
          <a:p>
            <a:r>
              <a:rPr lang="cs-CZ" b="1" dirty="0" smtClean="0"/>
              <a:t>Popis</a:t>
            </a:r>
          </a:p>
          <a:p>
            <a:r>
              <a:rPr lang="cs-CZ" dirty="0" smtClean="0"/>
              <a:t>Děti porovnávají počty geometrických obrazců na perníčcích</a:t>
            </a:r>
            <a:endParaRPr lang="cs-CZ" dirty="0"/>
          </a:p>
          <a:p>
            <a:r>
              <a:rPr lang="cs-CZ" b="1" dirty="0" smtClean="0"/>
              <a:t>Očekávání </a:t>
            </a:r>
            <a:r>
              <a:rPr lang="cs-CZ" b="1" dirty="0"/>
              <a:t>a cíle</a:t>
            </a:r>
          </a:p>
          <a:p>
            <a:r>
              <a:rPr lang="cs-CZ" dirty="0" smtClean="0"/>
              <a:t>Rozpoznání geometrických tvarů a podpora matematické gramotnosti </a:t>
            </a:r>
            <a:endParaRPr lang="cs-CZ" dirty="0"/>
          </a:p>
          <a:p>
            <a:endParaRPr lang="cs-CZ" dirty="0"/>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5</a:t>
            </a:fld>
            <a:endParaRPr lang="cs-CZ" dirty="0"/>
          </a:p>
        </p:txBody>
      </p:sp>
    </p:spTree>
    <p:extLst>
      <p:ext uri="{BB962C8B-B14F-4D97-AF65-F5344CB8AC3E}">
        <p14:creationId xmlns:p14="http://schemas.microsoft.com/office/powerpoint/2010/main" xmlns="" val="160124489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Studijní materiály</a:t>
            </a:r>
            <a:br>
              <a:rPr lang="cs-CZ" b="1" dirty="0"/>
            </a:br>
            <a:endParaRPr lang="cs-CZ" dirty="0"/>
          </a:p>
        </p:txBody>
      </p:sp>
      <p:sp>
        <p:nvSpPr>
          <p:cNvPr id="3" name="Zástupný symbol pro obsah 2"/>
          <p:cNvSpPr>
            <a:spLocks noGrp="1"/>
          </p:cNvSpPr>
          <p:nvPr>
            <p:ph idx="1"/>
          </p:nvPr>
        </p:nvSpPr>
        <p:spPr/>
        <p:txBody>
          <a:bodyPr>
            <a:normAutofit/>
          </a:bodyPr>
          <a:lstStyle/>
          <a:p>
            <a:r>
              <a:rPr lang="cs-CZ" b="1" dirty="0" smtClean="0"/>
              <a:t>Povinné </a:t>
            </a:r>
            <a:r>
              <a:rPr lang="cs-CZ" b="1" dirty="0"/>
              <a:t>materiály, pomůcky a technické vybavení</a:t>
            </a:r>
          </a:p>
          <a:p>
            <a:pPr lvl="0"/>
            <a:r>
              <a:rPr lang="cs-CZ" dirty="0" smtClean="0"/>
              <a:t>zdroj</a:t>
            </a:r>
            <a:r>
              <a:rPr lang="cs-CZ" dirty="0"/>
              <a:t>: </a:t>
            </a:r>
            <a:r>
              <a:rPr lang="cs-CZ" u="sng" dirty="0">
                <a:hlinkClick r:id="rId3"/>
              </a:rPr>
              <a:t>www.dumy.cz</a:t>
            </a:r>
            <a:endParaRPr lang="cs-CZ" dirty="0"/>
          </a:p>
          <a:p>
            <a:pPr lvl="0"/>
            <a:r>
              <a:rPr lang="cs-CZ" dirty="0"/>
              <a:t>Dotyková obrazovka, připojená k PC</a:t>
            </a:r>
          </a:p>
          <a:p>
            <a:pPr marL="45720" indent="0">
              <a:buNone/>
            </a:pPr>
            <a:endParaRPr lang="cs-CZ" dirty="0"/>
          </a:p>
          <a:p>
            <a:r>
              <a:rPr lang="cs-CZ" b="1" dirty="0"/>
              <a:t>Nepovinné materiály</a:t>
            </a:r>
          </a:p>
          <a:p>
            <a:r>
              <a:rPr lang="cs-CZ" dirty="0"/>
              <a:t>Didaktický kufřík - KUMUČ </a:t>
            </a:r>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6</a:t>
            </a:fld>
            <a:endParaRPr lang="cs-CZ" dirty="0"/>
          </a:p>
        </p:txBody>
      </p:sp>
    </p:spTree>
    <p:extLst>
      <p:ext uri="{BB962C8B-B14F-4D97-AF65-F5344CB8AC3E}">
        <p14:creationId xmlns:p14="http://schemas.microsoft.com/office/powerpoint/2010/main" xmlns="" val="29780147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01040" y="479861"/>
            <a:ext cx="9509760" cy="1088136"/>
          </a:xfrm>
        </p:spPr>
        <p:txBody>
          <a:bodyPr>
            <a:normAutofit fontScale="90000"/>
          </a:bodyPr>
          <a:lstStyle/>
          <a:p>
            <a:r>
              <a:rPr lang="cs-CZ" b="1" dirty="0" smtClean="0"/>
              <a:t/>
            </a:r>
            <a:br>
              <a:rPr lang="cs-CZ" b="1" dirty="0" smtClean="0"/>
            </a:br>
            <a:r>
              <a:rPr lang="cs-CZ" b="1" dirty="0"/>
              <a:t/>
            </a:r>
            <a:br>
              <a:rPr lang="cs-CZ" b="1" dirty="0"/>
            </a:br>
            <a:r>
              <a:rPr lang="cs-CZ" b="1" dirty="0" smtClean="0"/>
              <a:t/>
            </a:r>
            <a:br>
              <a:rPr lang="cs-CZ" b="1" dirty="0" smtClean="0"/>
            </a:br>
            <a:r>
              <a:rPr lang="cs-CZ" b="1" dirty="0" smtClean="0"/>
              <a:t>Práce </a:t>
            </a:r>
            <a:r>
              <a:rPr lang="cs-CZ" b="1" dirty="0"/>
              <a:t>s interaktivním výukovým materiálem</a:t>
            </a:r>
            <a:br>
              <a:rPr lang="cs-CZ" b="1" dirty="0"/>
            </a:br>
            <a:endParaRPr lang="cs-CZ" dirty="0"/>
          </a:p>
        </p:txBody>
      </p:sp>
      <p:sp>
        <p:nvSpPr>
          <p:cNvPr id="3" name="Zástupný symbol pro obsah 2"/>
          <p:cNvSpPr>
            <a:spLocks noGrp="1"/>
          </p:cNvSpPr>
          <p:nvPr>
            <p:ph idx="1"/>
          </p:nvPr>
        </p:nvSpPr>
        <p:spPr>
          <a:xfrm>
            <a:off x="1341120" y="1183000"/>
            <a:ext cx="9509760" cy="3524813"/>
          </a:xfrm>
        </p:spPr>
        <p:txBody>
          <a:bodyPr>
            <a:normAutofit/>
          </a:bodyPr>
          <a:lstStyle/>
          <a:p>
            <a:r>
              <a:rPr lang="cs-CZ" dirty="0" smtClean="0"/>
              <a:t>Na obou snímcích děti klikají podle barev na geometrický tvar s největším počtem.</a:t>
            </a:r>
          </a:p>
          <a:p>
            <a:r>
              <a:rPr lang="cs-CZ" dirty="0" smtClean="0"/>
              <a:t>Za pomoci animačních efektů a aktivační události se dětem znázorňuje zpětná vazba.</a:t>
            </a:r>
          </a:p>
          <a:p>
            <a:r>
              <a:rPr lang="cs-CZ" dirty="0" smtClean="0"/>
              <a:t>Materiál je určen pro práci na dotykových zařízeních.</a:t>
            </a:r>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7</a:t>
            </a:fld>
            <a:endParaRPr lang="cs-CZ" dirty="0"/>
          </a:p>
        </p:txBody>
      </p:sp>
    </p:spTree>
    <p:extLst>
      <p:ext uri="{BB962C8B-B14F-4D97-AF65-F5344CB8AC3E}">
        <p14:creationId xmlns:p14="http://schemas.microsoft.com/office/powerpoint/2010/main" xmlns="" val="14108010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Práce s didaktickým kufříkem KUMUČ</a:t>
            </a:r>
            <a:r>
              <a:rPr lang="cs-CZ" dirty="0"/>
              <a:t/>
            </a:r>
            <a:br>
              <a:rPr lang="cs-CZ" dirty="0"/>
            </a:br>
            <a:endParaRPr lang="cs-CZ" dirty="0"/>
          </a:p>
        </p:txBody>
      </p:sp>
      <p:sp>
        <p:nvSpPr>
          <p:cNvPr id="3" name="Zástupný symbol pro obsah 2"/>
          <p:cNvSpPr>
            <a:spLocks noGrp="1"/>
          </p:cNvSpPr>
          <p:nvPr>
            <p:ph idx="1"/>
          </p:nvPr>
        </p:nvSpPr>
        <p:spPr/>
        <p:txBody>
          <a:bodyPr>
            <a:normAutofit/>
          </a:bodyPr>
          <a:lstStyle/>
          <a:p>
            <a:r>
              <a:rPr lang="cs-CZ" dirty="0" smtClean="0"/>
              <a:t>Cílem práce je zapojit co největší počet dětí s využitím běžných praktických </a:t>
            </a:r>
            <a:r>
              <a:rPr lang="cs-CZ" dirty="0" smtClean="0"/>
              <a:t>pomůcek, </a:t>
            </a:r>
            <a:r>
              <a:rPr lang="cs-CZ" dirty="0" smtClean="0"/>
              <a:t>jako jsou : magnetické tabulky, </a:t>
            </a:r>
            <a:r>
              <a:rPr lang="cs-CZ" dirty="0" err="1" smtClean="0"/>
              <a:t>zalaminované</a:t>
            </a:r>
            <a:r>
              <a:rPr lang="cs-CZ" dirty="0" smtClean="0"/>
              <a:t> obrázky, magnetky, pastelky, fixy.</a:t>
            </a:r>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8</a:t>
            </a:fld>
            <a:endParaRPr lang="cs-CZ" dirty="0"/>
          </a:p>
        </p:txBody>
      </p:sp>
    </p:spTree>
    <p:extLst>
      <p:ext uri="{BB962C8B-B14F-4D97-AF65-F5344CB8AC3E}">
        <p14:creationId xmlns:p14="http://schemas.microsoft.com/office/powerpoint/2010/main" xmlns="" val="122862224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a:t>Prvky polytechnické výchovy</a:t>
            </a:r>
          </a:p>
        </p:txBody>
      </p:sp>
      <p:sp>
        <p:nvSpPr>
          <p:cNvPr id="3" name="Zástupný symbol pro obsah 2"/>
          <p:cNvSpPr>
            <a:spLocks noGrp="1"/>
          </p:cNvSpPr>
          <p:nvPr>
            <p:ph idx="1"/>
          </p:nvPr>
        </p:nvSpPr>
        <p:spPr/>
        <p:txBody>
          <a:bodyPr>
            <a:normAutofit fontScale="62500" lnSpcReduction="20000"/>
          </a:bodyPr>
          <a:lstStyle/>
          <a:p>
            <a:r>
              <a:rPr lang="cs-CZ" dirty="0"/>
              <a:t>Napodobit základní geometrické znaky a tvary (čára svislá, čára vodorovná, křížek, vlnovka, kruh, čtverec, obdélník, trojúhelník atd</a:t>
            </a:r>
            <a:r>
              <a:rPr lang="cs-CZ" dirty="0" smtClean="0"/>
              <a:t>.)</a:t>
            </a:r>
            <a:r>
              <a:rPr lang="cs-CZ" dirty="0"/>
              <a:t> </a:t>
            </a:r>
            <a:endParaRPr lang="cs-CZ" dirty="0" smtClean="0"/>
          </a:p>
          <a:p>
            <a:r>
              <a:rPr lang="cs-CZ" dirty="0" smtClean="0"/>
              <a:t>Rozlišit </a:t>
            </a:r>
            <a:r>
              <a:rPr lang="cs-CZ" dirty="0"/>
              <a:t>některé jednoduché obrazné symboly, piktogramy a značky, umět je používat (např. číst piktogramy, pochopit obrázkové čtení</a:t>
            </a:r>
            <a:r>
              <a:rPr lang="cs-CZ" dirty="0" smtClean="0"/>
              <a:t>)</a:t>
            </a:r>
          </a:p>
          <a:p>
            <a:r>
              <a:rPr lang="cs-CZ" dirty="0" smtClean="0"/>
              <a:t> </a:t>
            </a:r>
            <a:r>
              <a:rPr lang="cs-CZ" dirty="0"/>
              <a:t>Rozlišovat a používat základní prostorové pojmy (např. dole, nahoře, uprostřed, před, za, pod, nad, uvnitř, vně, u, vedle, mezi, nízko, vysoko, na konci, na kraji, vpředu, vzadu, blízko, daleko, dopředu, dozadu, nahoru, dolů) a těchto pojmů běžně užívat </a:t>
            </a:r>
            <a:endParaRPr lang="cs-CZ" dirty="0" smtClean="0"/>
          </a:p>
          <a:p>
            <a:r>
              <a:rPr lang="cs-CZ" dirty="0" smtClean="0"/>
              <a:t>Rozlišovat </a:t>
            </a:r>
            <a:r>
              <a:rPr lang="cs-CZ" dirty="0"/>
              <a:t>vzájemnou polohu dvou objektů Orientovat se v řadě (např. první, poslední, </a:t>
            </a:r>
            <a:r>
              <a:rPr lang="cs-CZ" dirty="0" smtClean="0"/>
              <a:t>uprostřed)</a:t>
            </a:r>
            <a:endParaRPr lang="cs-CZ" dirty="0" smtClean="0"/>
          </a:p>
          <a:p>
            <a:r>
              <a:rPr lang="cs-CZ" dirty="0" smtClean="0"/>
              <a:t>Orientovat </a:t>
            </a:r>
            <a:r>
              <a:rPr lang="cs-CZ" dirty="0"/>
              <a:t>se v prostoru podle slovních </a:t>
            </a:r>
            <a:r>
              <a:rPr lang="cs-CZ" dirty="0" smtClean="0"/>
              <a:t>pokynů</a:t>
            </a:r>
          </a:p>
          <a:p>
            <a:r>
              <a:rPr lang="cs-CZ" dirty="0"/>
              <a:t>Rozpoznat geometrické tvary - čtverec, kruh, trojúhelník, </a:t>
            </a:r>
            <a:r>
              <a:rPr lang="cs-CZ" dirty="0" smtClean="0"/>
              <a:t>obdélník</a:t>
            </a:r>
          </a:p>
          <a:p>
            <a:r>
              <a:rPr lang="cs-CZ" dirty="0"/>
              <a:t>Orientovat se v číselné řadě 1 – 10, vyjmenovat ji, porovnat, že 5 je více než 4, chápat číslo jako počet </a:t>
            </a:r>
            <a:r>
              <a:rPr lang="cs-CZ" dirty="0" smtClean="0"/>
              <a:t>prvků</a:t>
            </a:r>
          </a:p>
          <a:p>
            <a:r>
              <a:rPr lang="cs-CZ" dirty="0" smtClean="0"/>
              <a:t> </a:t>
            </a:r>
            <a:r>
              <a:rPr lang="cs-CZ" dirty="0"/>
              <a:t>Posoudit početnost dvou souborů a určit počet do 6 (např. o kolik je více a o kolik je méně, kde je stejně)</a:t>
            </a:r>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9</a:t>
            </a:fld>
            <a:endParaRPr lang="cs-CZ" dirty="0"/>
          </a:p>
        </p:txBody>
      </p:sp>
      <p:sp>
        <p:nvSpPr>
          <p:cNvPr id="6" name="Obdélník 5"/>
          <p:cNvSpPr/>
          <p:nvPr/>
        </p:nvSpPr>
        <p:spPr>
          <a:xfrm>
            <a:off x="3048000" y="2967335"/>
            <a:ext cx="6096000" cy="369332"/>
          </a:xfrm>
          <a:prstGeom prst="rect">
            <a:avLst/>
          </a:prstGeom>
        </p:spPr>
        <p:txBody>
          <a:bodyPr>
            <a:spAutoFit/>
          </a:bodyPr>
          <a:lstStyle/>
          <a:p>
            <a:endParaRPr lang="cs-CZ" dirty="0"/>
          </a:p>
        </p:txBody>
      </p:sp>
    </p:spTree>
    <p:extLst>
      <p:ext uri="{BB962C8B-B14F-4D97-AF65-F5344CB8AC3E}">
        <p14:creationId xmlns:p14="http://schemas.microsoft.com/office/powerpoint/2010/main" xmlns="" val="377650584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r>
              <a:rPr lang="cs-CZ" smtClean="0">
                <a:solidFill>
                  <a:prstClr val="black"/>
                </a:solidFill>
              </a:rPr>
              <a:t>Projekt CZ.1.07/1.3.00/48.0075 je spolufinancován Evropským sociálním fondem a státním rozpočtem České republiky.</a:t>
            </a:r>
            <a:endParaRPr lang="cs-CZ" dirty="0">
              <a:solidFill>
                <a:prstClr val="black"/>
              </a:solidFill>
            </a:endParaRPr>
          </a:p>
        </p:txBody>
      </p:sp>
      <p:sp>
        <p:nvSpPr>
          <p:cNvPr id="3" name="Zástupný symbol pro číslo snímku 2"/>
          <p:cNvSpPr>
            <a:spLocks noGrp="1"/>
          </p:cNvSpPr>
          <p:nvPr>
            <p:ph type="sldNum" sz="quarter" idx="12"/>
          </p:nvPr>
        </p:nvSpPr>
        <p:spPr/>
        <p:txBody>
          <a:bodyPr/>
          <a:lstStyle/>
          <a:p>
            <a:fld id="{CA8D9AD5-F248-4919-864A-CFD76CC027D6}" type="slidenum">
              <a:rPr lang="cs-CZ" smtClean="0">
                <a:solidFill>
                  <a:prstClr val="black"/>
                </a:solidFill>
              </a:rPr>
              <a:pPr/>
              <a:t>10</a:t>
            </a:fld>
            <a:endParaRPr lang="cs-CZ" dirty="0">
              <a:solidFill>
                <a:prstClr val="black"/>
              </a:solidFill>
            </a:endParaRPr>
          </a:p>
        </p:txBody>
      </p:sp>
      <p:grpSp>
        <p:nvGrpSpPr>
          <p:cNvPr id="5" name="Skupina 4"/>
          <p:cNvGrpSpPr/>
          <p:nvPr/>
        </p:nvGrpSpPr>
        <p:grpSpPr>
          <a:xfrm>
            <a:off x="1921041" y="1118395"/>
            <a:ext cx="7513903" cy="4066669"/>
            <a:chOff x="3057284" y="750955"/>
            <a:chExt cx="4242876" cy="3500865"/>
          </a:xfrm>
        </p:grpSpPr>
        <p:sp>
          <p:nvSpPr>
            <p:cNvPr id="6" name="Volný tvar 5"/>
            <p:cNvSpPr/>
            <p:nvPr/>
          </p:nvSpPr>
          <p:spPr>
            <a:xfrm>
              <a:off x="3057284" y="221659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Vnímat vliv techniky na společnost a přírodu</a:t>
              </a:r>
            </a:p>
          </p:txBody>
        </p:sp>
        <p:sp>
          <p:nvSpPr>
            <p:cNvPr id="10" name="Volný tvar 9"/>
            <p:cNvSpPr/>
            <p:nvPr/>
          </p:nvSpPr>
          <p:spPr>
            <a:xfrm>
              <a:off x="4377271" y="147732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Směrovat </a:t>
              </a:r>
            </a:p>
            <a:p>
              <a:pPr algn="ctr" defTabSz="444500">
                <a:lnSpc>
                  <a:spcPct val="90000"/>
                </a:lnSpc>
                <a:spcBef>
                  <a:spcPct val="0"/>
                </a:spcBef>
                <a:spcAft>
                  <a:spcPct val="35000"/>
                </a:spcAft>
              </a:pPr>
              <a:r>
                <a:rPr lang="cs-CZ" sz="1600" b="1" dirty="0">
                  <a:solidFill>
                    <a:schemeClr val="tx1"/>
                  </a:solidFill>
                </a:rPr>
                <a:t>děti k získávání základních pracovních dovedností a návyků</a:t>
              </a:r>
            </a:p>
          </p:txBody>
        </p:sp>
        <p:sp>
          <p:nvSpPr>
            <p:cNvPr id="14" name="Volný tvar 13"/>
            <p:cNvSpPr/>
            <p:nvPr/>
          </p:nvSpPr>
          <p:spPr>
            <a:xfrm>
              <a:off x="3058097" y="753932"/>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smtClean="0">
                  <a:solidFill>
                    <a:schemeClr val="tx1"/>
                  </a:solidFill>
                </a:rPr>
                <a:t>Chápat </a:t>
              </a:r>
              <a:r>
                <a:rPr lang="cs-CZ" sz="1600" b="1" dirty="0">
                  <a:solidFill>
                    <a:schemeClr val="tx1"/>
                  </a:solidFill>
                </a:rPr>
                <a:t>p</a:t>
              </a:r>
              <a:r>
                <a:rPr lang="cs-CZ" sz="1600" b="1" dirty="0" smtClean="0">
                  <a:solidFill>
                    <a:schemeClr val="tx1"/>
                  </a:solidFill>
                </a:rPr>
                <a:t>ostavení techniky a technických oborů v životě lidstva jako devízu</a:t>
              </a:r>
              <a:endParaRPr lang="cs-CZ" sz="1600" b="1" dirty="0">
                <a:solidFill>
                  <a:schemeClr val="tx1"/>
                </a:solidFill>
              </a:endParaRPr>
            </a:p>
          </p:txBody>
        </p:sp>
        <p:sp>
          <p:nvSpPr>
            <p:cNvPr id="18" name="Volný tvar 17"/>
            <p:cNvSpPr/>
            <p:nvPr/>
          </p:nvSpPr>
          <p:spPr>
            <a:xfrm>
              <a:off x="5695633" y="75095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Učit děti základním poznatkům o technice</a:t>
              </a:r>
            </a:p>
          </p:txBody>
        </p:sp>
        <p:sp>
          <p:nvSpPr>
            <p:cNvPr id="22" name="Volný tvar 21"/>
            <p:cNvSpPr/>
            <p:nvPr/>
          </p:nvSpPr>
          <p:spPr>
            <a:xfrm>
              <a:off x="5695633" y="2135474"/>
              <a:ext cx="1604527" cy="1441328"/>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Vést děti ke kooperativnímu hodnocení a sebehodnocení</a:t>
              </a:r>
            </a:p>
          </p:txBody>
        </p:sp>
        <p:sp>
          <p:nvSpPr>
            <p:cNvPr id="30" name="Volný tvar 29"/>
            <p:cNvSpPr/>
            <p:nvPr/>
          </p:nvSpPr>
          <p:spPr>
            <a:xfrm>
              <a:off x="4375646" y="2935523"/>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Podpořit rozvoj myšlenkového potenciálu</a:t>
              </a:r>
            </a:p>
            <a:p>
              <a:pPr algn="ctr" defTabSz="444500">
                <a:lnSpc>
                  <a:spcPct val="90000"/>
                </a:lnSpc>
                <a:spcBef>
                  <a:spcPct val="0"/>
                </a:spcBef>
                <a:spcAft>
                  <a:spcPct val="35000"/>
                </a:spcAft>
              </a:pPr>
              <a:r>
                <a:rPr lang="cs-CZ" sz="1600" b="1" dirty="0">
                  <a:solidFill>
                    <a:schemeClr val="tx1"/>
                  </a:solidFill>
                </a:rPr>
                <a:t>dětí</a:t>
              </a:r>
            </a:p>
          </p:txBody>
        </p:sp>
      </p:grpSp>
      <p:sp>
        <p:nvSpPr>
          <p:cNvPr id="34" name="TextovéPole 33"/>
          <p:cNvSpPr txBox="1"/>
          <p:nvPr/>
        </p:nvSpPr>
        <p:spPr>
          <a:xfrm>
            <a:off x="2925798" y="160791"/>
            <a:ext cx="4563708" cy="954107"/>
          </a:xfrm>
          <a:prstGeom prst="rect">
            <a:avLst/>
          </a:prstGeom>
          <a:noFill/>
        </p:spPr>
        <p:txBody>
          <a:bodyPr wrap="square" rtlCol="0">
            <a:spAutoFit/>
          </a:bodyPr>
          <a:lstStyle/>
          <a:p>
            <a:r>
              <a:rPr lang="cs-CZ" sz="2800" b="1" dirty="0" smtClean="0">
                <a:solidFill>
                  <a:srgbClr val="0070C0"/>
                </a:solidFill>
              </a:rPr>
              <a:t>          Cíle </a:t>
            </a:r>
            <a:r>
              <a:rPr lang="cs-CZ" sz="2800" b="1" dirty="0">
                <a:solidFill>
                  <a:srgbClr val="0070C0"/>
                </a:solidFill>
              </a:rPr>
              <a:t>polytechnické </a:t>
            </a:r>
            <a:r>
              <a:rPr lang="cs-CZ" sz="2800" b="1" dirty="0" smtClean="0">
                <a:solidFill>
                  <a:srgbClr val="0070C0"/>
                </a:solidFill>
              </a:rPr>
              <a:t>                                                                      </a:t>
            </a:r>
            <a:endParaRPr lang="cs-CZ" sz="2800" b="1" dirty="0">
              <a:solidFill>
                <a:srgbClr val="0070C0"/>
              </a:solidFill>
            </a:endParaRPr>
          </a:p>
          <a:p>
            <a:r>
              <a:rPr lang="cs-CZ" sz="2800" b="1" dirty="0" smtClean="0">
                <a:solidFill>
                  <a:srgbClr val="0070C0"/>
                </a:solidFill>
              </a:rPr>
              <a:t>                  výchovy</a:t>
            </a:r>
            <a:endParaRPr lang="cs-CZ" sz="2800" b="1" dirty="0">
              <a:solidFill>
                <a:srgbClr val="0070C0"/>
              </a:solidFill>
            </a:endParaRPr>
          </a:p>
        </p:txBody>
      </p:sp>
    </p:spTree>
    <p:extLst>
      <p:ext uri="{BB962C8B-B14F-4D97-AF65-F5344CB8AC3E}">
        <p14:creationId xmlns:p14="http://schemas.microsoft.com/office/powerpoint/2010/main" xmlns="" val="191560423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Sheer Green 16x9">
  <a:themeElements>
    <a:clrScheme name="Žlutá">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48-PPTvzor.potx" id="{BEAA49EE-7AE4-44BA-8526-6F4ED2428C66}" vid="{21787010-6216-4E42-AF3D-8126B149DC11}"/>
    </a:ext>
  </a:extLst>
</a:theme>
</file>

<file path=ppt/theme/theme2.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04C4809-32CE-4D76-8837-BF87A221E81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48-PPTvzor</Template>
  <TotalTime>0</TotalTime>
  <Words>469</Words>
  <Application>Microsoft Office PowerPoint</Application>
  <PresentationFormat>Vlastní</PresentationFormat>
  <Paragraphs>69</Paragraphs>
  <Slides>10</Slides>
  <Notes>9</Notes>
  <HiddenSlides>0</HiddenSlides>
  <MMClips>0</MMClips>
  <ScaleCrop>false</ScaleCrop>
  <HeadingPairs>
    <vt:vector size="4" baseType="variant">
      <vt:variant>
        <vt:lpstr>Motiv</vt:lpstr>
      </vt:variant>
      <vt:variant>
        <vt:i4>1</vt:i4>
      </vt:variant>
      <vt:variant>
        <vt:lpstr>Nadpisy snímků</vt:lpstr>
      </vt:variant>
      <vt:variant>
        <vt:i4>10</vt:i4>
      </vt:variant>
    </vt:vector>
  </HeadingPairs>
  <TitlesOfParts>
    <vt:vector size="11" baseType="lpstr">
      <vt:lpstr>Sheer Green 16x9</vt:lpstr>
      <vt:lpstr>Poznej, čeho je víc</vt:lpstr>
      <vt:lpstr>Snímek 2</vt:lpstr>
      <vt:lpstr>Snímek 3</vt:lpstr>
      <vt:lpstr>Použité odkazy</vt:lpstr>
      <vt:lpstr>Metodický pokyn Integrovaný blok: vnímání</vt:lpstr>
      <vt:lpstr>Studijní materiály </vt:lpstr>
      <vt:lpstr>   Práce s interaktivním výukovým materiálem </vt:lpstr>
      <vt:lpstr>Práce s didaktickým kufříkem KUMUČ </vt:lpstr>
      <vt:lpstr>Prvky polytechnické výchovy</vt:lpstr>
      <vt:lpstr>Snímek 10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Jablka a hrušky</dc:title>
  <dc:creator/>
  <cp:lastModifiedBy/>
  <cp:revision>3</cp:revision>
  <dcterms:created xsi:type="dcterms:W3CDTF">2014-08-05T12:38:58Z</dcterms:created>
  <dcterms:modified xsi:type="dcterms:W3CDTF">2015-05-06T10:43:57Z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TC029208979991</vt:lpwstr>
  </property>
</Properties>
</file>