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comments/comment5.xml" ContentType="application/vnd.openxmlformats-officedocument.presentationml.comment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6"/>
  </p:notesMasterIdLst>
  <p:handoutMasterIdLst>
    <p:handoutMasterId r:id="rId17"/>
  </p:handoutMasterIdLst>
  <p:sldIdLst>
    <p:sldId id="272" r:id="rId3"/>
    <p:sldId id="282" r:id="rId4"/>
    <p:sldId id="287" r:id="rId5"/>
    <p:sldId id="286" r:id="rId6"/>
    <p:sldId id="285" r:id="rId7"/>
    <p:sldId id="284" r:id="rId8"/>
    <p:sldId id="275" r:id="rId9"/>
    <p:sldId id="276" r:id="rId10"/>
    <p:sldId id="277" r:id="rId11"/>
    <p:sldId id="278" r:id="rId12"/>
    <p:sldId id="279" r:id="rId13"/>
    <p:sldId id="280" r:id="rId14"/>
    <p:sldId id="28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or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DF8E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6.5.2015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6.5.2015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23141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294407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64376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440036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296285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678213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11" Type="http://schemas.openxmlformats.org/officeDocument/2006/relationships/comments" Target="../comments/comment1.xml"/><Relationship Id="rId5" Type="http://schemas.openxmlformats.org/officeDocument/2006/relationships/image" Target="../media/image5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microsoft.com/office/2007/relationships/hdphoto" Target="../media/hdphoto5.wdp"/><Relationship Id="rId11" Type="http://schemas.openxmlformats.org/officeDocument/2006/relationships/comments" Target="../comments/comment2.xml"/><Relationship Id="rId5" Type="http://schemas.openxmlformats.org/officeDocument/2006/relationships/image" Target="../media/image8.png"/><Relationship Id="rId10" Type="http://schemas.microsoft.com/office/2007/relationships/hdphoto" Target="../media/hdphoto7.wdp"/><Relationship Id="rId4" Type="http://schemas.microsoft.com/office/2007/relationships/hdphoto" Target="../media/hdphoto1.wdp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11" Type="http://schemas.openxmlformats.org/officeDocument/2006/relationships/comments" Target="../comments/comment3.xml"/><Relationship Id="rId5" Type="http://schemas.openxmlformats.org/officeDocument/2006/relationships/image" Target="../media/image6.png"/><Relationship Id="rId10" Type="http://schemas.microsoft.com/office/2007/relationships/hdphoto" Target="../media/hdphoto7.wdp"/><Relationship Id="rId4" Type="http://schemas.microsoft.com/office/2007/relationships/hdphoto" Target="../media/hdphoto1.wdp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11" Type="http://schemas.openxmlformats.org/officeDocument/2006/relationships/comments" Target="../comments/comment4.xml"/><Relationship Id="rId5" Type="http://schemas.openxmlformats.org/officeDocument/2006/relationships/image" Target="../media/image6.png"/><Relationship Id="rId10" Type="http://schemas.microsoft.com/office/2007/relationships/hdphoto" Target="../media/hdphoto7.wdp"/><Relationship Id="rId4" Type="http://schemas.microsoft.com/office/2007/relationships/hdphoto" Target="../media/hdphoto1.wdp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11" Type="http://schemas.openxmlformats.org/officeDocument/2006/relationships/comments" Target="../comments/comment5.xml"/><Relationship Id="rId5" Type="http://schemas.openxmlformats.org/officeDocument/2006/relationships/image" Target="../media/image6.png"/><Relationship Id="rId10" Type="http://schemas.microsoft.com/office/2007/relationships/hdphoto" Target="../media/hdphoto7.wdp"/><Relationship Id="rId4" Type="http://schemas.microsoft.com/office/2007/relationships/hdphoto" Target="../media/hdphoto1.wdp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0" i="0" dirty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Jablka a hrušky</a:t>
            </a: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Postřeh a pozornost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DF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7130" b="77315" l="18229" r="773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620" t="16162" r="22453" b="22697"/>
          <a:stretch/>
        </p:blipFill>
        <p:spPr>
          <a:xfrm>
            <a:off x="420347" y="815248"/>
            <a:ext cx="4888892" cy="285336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9426715" y="3343707"/>
            <a:ext cx="1608464" cy="3250437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3796" b="76019" l="11146" r="88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062" t="13435" r="12048" b="24449"/>
          <a:stretch/>
        </p:blipFill>
        <p:spPr>
          <a:xfrm>
            <a:off x="420347" y="4335137"/>
            <a:ext cx="6907575" cy="252286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8860276" y="210101"/>
            <a:ext cx="3249975" cy="2923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DF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7130" b="77315" l="18229" r="773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620" t="16162" r="22453" b="22697"/>
          <a:stretch/>
        </p:blipFill>
        <p:spPr>
          <a:xfrm>
            <a:off x="484742" y="209321"/>
            <a:ext cx="4888892" cy="285336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10381361" y="114360"/>
            <a:ext cx="635692" cy="128462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3796" b="76019" l="11146" r="88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062" t="13435" r="12048" b="24449"/>
          <a:stretch/>
        </p:blipFill>
        <p:spPr>
          <a:xfrm>
            <a:off x="213358" y="4229326"/>
            <a:ext cx="5945476" cy="217147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10240323" y="4645278"/>
            <a:ext cx="817805" cy="73565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7625279" y="4645277"/>
            <a:ext cx="817805" cy="73565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11259838" y="4645277"/>
            <a:ext cx="817806" cy="73565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8436439" y="4645278"/>
            <a:ext cx="817805" cy="73565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9381825" y="4645277"/>
            <a:ext cx="817805" cy="73565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11225385" y="112730"/>
            <a:ext cx="635692" cy="1284628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9522863" y="93412"/>
            <a:ext cx="635692" cy="1284628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8581770" y="45155"/>
            <a:ext cx="635692" cy="1284628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7781255" y="45155"/>
            <a:ext cx="635692" cy="1284628"/>
          </a:xfrm>
          <a:prstGeom prst="rect">
            <a:avLst/>
          </a:prstGeom>
        </p:spPr>
      </p:pic>
      <p:sp>
        <p:nvSpPr>
          <p:cNvPr id="16" name="TextovéPole 15"/>
          <p:cNvSpPr txBox="1"/>
          <p:nvPr/>
        </p:nvSpPr>
        <p:spPr>
          <a:xfrm>
            <a:off x="2215166" y="1291518"/>
            <a:ext cx="87395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/>
              <a:t>4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2701853" y="4831140"/>
            <a:ext cx="87395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/>
              <a:t>5</a:t>
            </a:r>
            <a:endParaRPr lang="cs-CZ" sz="9600" b="1" dirty="0"/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3196170" y="112730"/>
            <a:ext cx="635692" cy="128462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2575134" y="16138"/>
            <a:ext cx="635692" cy="1284628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1992360" y="349955"/>
            <a:ext cx="635692" cy="1284628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1414651" y="197555"/>
            <a:ext cx="635692" cy="1284628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4352553" y="4080169"/>
            <a:ext cx="817805" cy="735654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3700865" y="4413456"/>
            <a:ext cx="817805" cy="735654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3036985" y="4409543"/>
            <a:ext cx="817805" cy="73565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2343313" y="4266488"/>
            <a:ext cx="817805" cy="73565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1672963" y="4266488"/>
            <a:ext cx="817805" cy="735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380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8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9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00"/>
                            </p:stCondLst>
                            <p:childTnLst>
                              <p:par>
                                <p:cTn id="17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500"/>
                            </p:stCondLst>
                            <p:childTnLst>
                              <p:par>
                                <p:cTn id="19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DF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7130" b="77315" l="18229" r="773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620" t="16162" r="22453" b="22697"/>
          <a:stretch/>
        </p:blipFill>
        <p:spPr>
          <a:xfrm>
            <a:off x="484742" y="209321"/>
            <a:ext cx="4888892" cy="285336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3796" b="76019" l="11146" r="88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062" t="13435" r="12048" b="24449"/>
          <a:stretch/>
        </p:blipFill>
        <p:spPr>
          <a:xfrm>
            <a:off x="248333" y="3751672"/>
            <a:ext cx="6907575" cy="252286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10381361" y="114360"/>
            <a:ext cx="635692" cy="128462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10240323" y="4645278"/>
            <a:ext cx="817805" cy="73565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7625279" y="4645277"/>
            <a:ext cx="817805" cy="73565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11259838" y="4645277"/>
            <a:ext cx="817806" cy="73565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8436439" y="4645278"/>
            <a:ext cx="817805" cy="73565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9381825" y="4645277"/>
            <a:ext cx="817805" cy="735654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11225385" y="112730"/>
            <a:ext cx="635692" cy="1284628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9522863" y="93412"/>
            <a:ext cx="635692" cy="1284628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8581770" y="45155"/>
            <a:ext cx="635692" cy="128462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7781255" y="45155"/>
            <a:ext cx="635692" cy="1284628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2215166" y="1291518"/>
            <a:ext cx="87395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/>
              <a:t>3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3380211" y="4704875"/>
            <a:ext cx="87395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/>
              <a:t>2</a:t>
            </a:r>
          </a:p>
        </p:txBody>
      </p:sp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3680790" y="3936855"/>
            <a:ext cx="817805" cy="735654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4504299" y="3866109"/>
            <a:ext cx="817805" cy="735654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1814909" y="83056"/>
            <a:ext cx="635692" cy="1284628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2394144" y="6890"/>
            <a:ext cx="635692" cy="128462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2957164" y="209321"/>
            <a:ext cx="635692" cy="128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7212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5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6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1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2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3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4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9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0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5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6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DF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7130" b="77315" l="18229" r="773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620" t="16162" r="22453" b="22697"/>
          <a:stretch/>
        </p:blipFill>
        <p:spPr>
          <a:xfrm>
            <a:off x="484742" y="209321"/>
            <a:ext cx="4888892" cy="285336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3796" b="76019" l="11146" r="88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062" t="13435" r="12048" b="24449"/>
          <a:stretch/>
        </p:blipFill>
        <p:spPr>
          <a:xfrm>
            <a:off x="187600" y="3648673"/>
            <a:ext cx="6907575" cy="252286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10381361" y="114360"/>
            <a:ext cx="635692" cy="128462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10240323" y="4645278"/>
            <a:ext cx="817805" cy="73565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7625279" y="4645277"/>
            <a:ext cx="817805" cy="73565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11259838" y="4645277"/>
            <a:ext cx="817806" cy="73565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8436439" y="4645278"/>
            <a:ext cx="817805" cy="73565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9381825" y="4645277"/>
            <a:ext cx="817805" cy="735654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11225385" y="112730"/>
            <a:ext cx="635692" cy="1284628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9522863" y="93412"/>
            <a:ext cx="635692" cy="1284628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8581770" y="45155"/>
            <a:ext cx="635692" cy="128462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7781255" y="45155"/>
            <a:ext cx="635692" cy="1284628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2215166" y="1291518"/>
            <a:ext cx="87395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/>
              <a:t>1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3151711" y="4601876"/>
            <a:ext cx="87395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/>
              <a:t>3</a:t>
            </a:r>
          </a:p>
        </p:txBody>
      </p:sp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3782657" y="3858595"/>
            <a:ext cx="817805" cy="735654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3023041" y="3865503"/>
            <a:ext cx="817805" cy="735654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2374981" y="3855456"/>
            <a:ext cx="817805" cy="735654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1953385" y="63220"/>
            <a:ext cx="635692" cy="128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575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9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0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5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6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1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2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7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8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2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3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8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9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DF8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7130" b="77315" l="18229" r="773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620" t="16162" r="22453" b="22697"/>
          <a:stretch/>
        </p:blipFill>
        <p:spPr>
          <a:xfrm>
            <a:off x="484742" y="209321"/>
            <a:ext cx="4888892" cy="285336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3796" b="76019" l="11146" r="88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062" t="13435" r="12048" b="24449"/>
          <a:stretch/>
        </p:blipFill>
        <p:spPr>
          <a:xfrm>
            <a:off x="187600" y="3928754"/>
            <a:ext cx="6907575" cy="252286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10381361" y="114360"/>
            <a:ext cx="635692" cy="128462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10240323" y="4645278"/>
            <a:ext cx="817805" cy="73565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7625279" y="4645277"/>
            <a:ext cx="817805" cy="73565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11259838" y="4645277"/>
            <a:ext cx="817806" cy="73565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8436439" y="4645278"/>
            <a:ext cx="817805" cy="73565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9381825" y="4645277"/>
            <a:ext cx="817805" cy="735654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11225385" y="112730"/>
            <a:ext cx="635692" cy="1284628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9522863" y="93412"/>
            <a:ext cx="635692" cy="1284628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8581770" y="45155"/>
            <a:ext cx="635692" cy="128462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7781255" y="45155"/>
            <a:ext cx="635692" cy="1284628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2215166" y="1291518"/>
            <a:ext cx="87395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/>
              <a:t>4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3204408" y="4880173"/>
            <a:ext cx="87395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/>
              <a:t>2</a:t>
            </a:r>
            <a:endParaRPr lang="cs-CZ" sz="9600" b="1" dirty="0"/>
          </a:p>
        </p:txBody>
      </p:sp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3602103" y="4197736"/>
            <a:ext cx="817805" cy="735654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926" b="77130" l="29792" r="61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14" t="25302" r="38411" b="23026"/>
          <a:stretch/>
        </p:blipFill>
        <p:spPr>
          <a:xfrm rot="5400000">
            <a:off x="4375510" y="3980424"/>
            <a:ext cx="817805" cy="735654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1497063" y="112730"/>
            <a:ext cx="635692" cy="1284628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2195364" y="62921"/>
            <a:ext cx="635692" cy="128462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2908721" y="71611"/>
            <a:ext cx="635692" cy="1284628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889" b="84907" l="27083" r="47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44" t="9152" r="52026" b="15297"/>
          <a:stretch/>
        </p:blipFill>
        <p:spPr>
          <a:xfrm>
            <a:off x="3636875" y="45155"/>
            <a:ext cx="635692" cy="128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8488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8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9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0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1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2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3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</a:t>
            </a:r>
            <a:r>
              <a:rPr lang="cs-CZ" dirty="0" smtClean="0"/>
              <a:t>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 err="1" smtClean="0"/>
              <a:t>předmatematické</a:t>
            </a:r>
            <a:r>
              <a:rPr lang="cs-CZ" dirty="0" smtClean="0"/>
              <a:t> dovednosti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mají za úkol přiřadit určitý počet hrušek a jablek do misky.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Rozvoj matematických dovedností.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 smtClean="0"/>
              <a:t>Na snímku č</a:t>
            </a:r>
            <a:r>
              <a:rPr lang="cs-CZ" dirty="0" smtClean="0"/>
              <a:t>. 3 </a:t>
            </a:r>
            <a:r>
              <a:rPr lang="cs-CZ" dirty="0" smtClean="0"/>
              <a:t>až 6 děti přiřazují určitý počet hrušek a jablek  do misek podle barvy a počtu zobrazeného na příslušné misce.</a:t>
            </a:r>
          </a:p>
          <a:p>
            <a:pPr marL="45720" indent="0">
              <a:buNone/>
            </a:pPr>
            <a:r>
              <a:rPr lang="cs-CZ" dirty="0" smtClean="0"/>
              <a:t>Klikáním zleva doprava na řadu hrušek se tyto přemisťují do mísy. Při nesprávném počtu se obrázek </a:t>
            </a:r>
            <a:r>
              <a:rPr lang="cs-CZ" dirty="0" smtClean="0"/>
              <a:t>zatmaví.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u="sng" dirty="0" smtClean="0"/>
              <a:t>Cílem </a:t>
            </a:r>
            <a:r>
              <a:rPr lang="cs-CZ" b="1" u="sng" dirty="0"/>
              <a:t>práce </a:t>
            </a:r>
            <a:r>
              <a:rPr lang="cs-CZ" b="1" u="sng" dirty="0" smtClean="0"/>
              <a:t>je </a:t>
            </a:r>
            <a:r>
              <a:rPr lang="cs-CZ" b="1" dirty="0" smtClean="0"/>
              <a:t>zapojit všechny děti. Využitím obrázků na magnetické tabuli pomocí fixy děti doplňují počet jablek a hrušek do misek.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Záměrně se soustředit a udržet </a:t>
            </a:r>
            <a:r>
              <a:rPr lang="cs-CZ" dirty="0" smtClean="0"/>
              <a:t>pozornost</a:t>
            </a:r>
          </a:p>
          <a:p>
            <a:r>
              <a:rPr lang="cs-CZ" dirty="0"/>
              <a:t>Porovnat a uspořádat předměty dle stanoveného pravidla (např. od nejmenšího k největšímu; poznat, co do skupiny nepatří), třídit předměty minimálně dle jednoho kritéria (např. roztřídit knoflíky na hromádky dle barvy, tvaru, velikosti</a:t>
            </a:r>
            <a:r>
              <a:rPr lang="cs-CZ" dirty="0" smtClean="0"/>
              <a:t>). </a:t>
            </a:r>
            <a:r>
              <a:rPr lang="cs-CZ" dirty="0"/>
              <a:t>Orientovat se v číselné řadě 1 – 10, vyjmenovat ji, porovnat, že 5 je více než 4, chápat číslo jako počet </a:t>
            </a:r>
            <a:r>
              <a:rPr lang="cs-CZ" dirty="0" smtClean="0"/>
              <a:t>prvků. </a:t>
            </a:r>
            <a:r>
              <a:rPr lang="cs-CZ" dirty="0"/>
              <a:t>Posoudit početnost dvou souborů a určit počet do 6 (např. o kolik je více a o kolik je méně, kde je stejně</a:t>
            </a:r>
            <a:r>
              <a:rPr lang="cs-CZ" dirty="0" smtClean="0"/>
              <a:t>). </a:t>
            </a:r>
            <a:r>
              <a:rPr lang="cs-CZ" dirty="0"/>
              <a:t>Chápat, že číslovka označuje počet (např. 5 je prstů na ruce, 5 je kuliček</a:t>
            </a:r>
            <a:r>
              <a:rPr lang="cs-CZ" dirty="0" smtClean="0"/>
              <a:t>), </a:t>
            </a:r>
            <a:r>
              <a:rPr lang="cs-CZ" dirty="0"/>
              <a:t>chápat jednoduché souvislosti, nacházet znaky společné a rozdílné, </a:t>
            </a:r>
            <a:r>
              <a:rPr lang="cs-CZ" dirty="0" smtClean="0"/>
              <a:t>porovnat </a:t>
            </a:r>
            <a:r>
              <a:rPr lang="cs-CZ" dirty="0"/>
              <a:t>dle společných či rozdílných znaků (např. vybrat všechny předměty vyrobené ze dřeva), </a:t>
            </a:r>
            <a:r>
              <a:rPr lang="cs-CZ" dirty="0" smtClean="0"/>
              <a:t>zobecňovat, </a:t>
            </a:r>
            <a:r>
              <a:rPr lang="cs-CZ" dirty="0"/>
              <a:t>vybrat ovoce, zeleninu, hračky, nábytek, dopravní prostředky atd</a:t>
            </a:r>
            <a:r>
              <a:rPr lang="cs-CZ" dirty="0" smtClean="0"/>
              <a:t>.).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432</Words>
  <Application>Microsoft Office PowerPoint</Application>
  <PresentationFormat>Vlastní</PresentationFormat>
  <Paragraphs>62</Paragraphs>
  <Slides>13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Sheer Green 16x9</vt:lpstr>
      <vt:lpstr>Jablka a hrušky</vt:lpstr>
      <vt:lpstr>Snímek 2</vt:lpstr>
      <vt:lpstr>Snímek 3</vt:lpstr>
      <vt:lpstr>Snímek 4</vt:lpstr>
      <vt:lpstr>Snímek 5</vt:lpstr>
      <vt:lpstr>Snímek 6</vt:lpstr>
      <vt:lpstr>Použité odkazy</vt:lpstr>
      <vt:lpstr>Metodický pokyn Integrovaný blok: předmatematické dovednosti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Jablka a hrušky</dc:title>
  <dc:creator/>
  <cp:lastModifiedBy/>
  <cp:revision>2</cp:revision>
  <dcterms:created xsi:type="dcterms:W3CDTF">2014-08-05T12:38:58Z</dcterms:created>
  <dcterms:modified xsi:type="dcterms:W3CDTF">2015-05-06T10:52:16Z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