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omments/comment8.xml" ContentType="application/vnd.openxmlformats-officedocument.presentationml.comment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s/comment6.xml" ContentType="application/vnd.openxmlformats-officedocument.presentationml.comments+xml"/>
  <Override PartName="/ppt/comments/comment13.xml" ContentType="application/vnd.openxmlformats-officedocument.presentationml.comments+xml"/>
  <Override PartName="/ppt/notesSlides/notesSlide16.xml" ContentType="application/vnd.openxmlformats-officedocument.presentationml.notesSlide+xml"/>
  <Override PartName="/ppt/comments/comment15.xml" ContentType="application/vnd.openxmlformats-officedocument.presentationml.comment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omments/comment4.xml" ContentType="application/vnd.openxmlformats-officedocument.presentationml.comments+xml"/>
  <Override PartName="/ppt/comments/comment11.xml" ContentType="application/vnd.openxmlformats-officedocument.presentationml.comments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2.xml" ContentType="application/vnd.openxmlformats-officedocument.presentationml.comment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omments/comment9.xml" ContentType="application/vnd.openxmlformats-officedocument.presentationml.comment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comments/comment7.xml" ContentType="application/vnd.openxmlformats-officedocument.presentationml.comments+xml"/>
  <Override PartName="/ppt/notesSlides/notesSlide17.xml" ContentType="application/vnd.openxmlformats-officedocument.presentationml.notesSlide+xml"/>
  <Override PartName="/ppt/comments/comment16.xml" ContentType="application/vnd.openxmlformats-officedocument.presentationml.comment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ppt/notesSlides/notesSlide15.xml" ContentType="application/vnd.openxmlformats-officedocument.presentationml.notesSlide+xml"/>
  <Override PartName="/ppt/comments/comment14.xml" ContentType="application/vnd.openxmlformats-officedocument.presentationml.comment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omments/comment3.xml" ContentType="application/vnd.openxmlformats-officedocument.presentationml.comments+xml"/>
  <Override PartName="/ppt/notesSlides/notesSlide13.xml" ContentType="application/vnd.openxmlformats-officedocument.presentationml.notesSlide+xml"/>
  <Override PartName="/ppt/comments/comment12.xml" ContentType="application/vnd.openxmlformats-officedocument.presentationml.comments+xml"/>
  <Default Extension="wdp" ContentType="image/vnd.ms-photo"/>
  <Default Extension="gif" ContentType="image/gif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comments/comment10.xml" ContentType="application/vnd.openxmlformats-officedocument.presentationml.comments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7"/>
  </p:notesMasterIdLst>
  <p:handoutMasterIdLst>
    <p:handoutMasterId r:id="rId28"/>
  </p:handoutMasterIdLst>
  <p:sldIdLst>
    <p:sldId id="272" r:id="rId3"/>
    <p:sldId id="282" r:id="rId4"/>
    <p:sldId id="285" r:id="rId5"/>
    <p:sldId id="293" r:id="rId6"/>
    <p:sldId id="286" r:id="rId7"/>
    <p:sldId id="294" r:id="rId8"/>
    <p:sldId id="287" r:id="rId9"/>
    <p:sldId id="295" r:id="rId10"/>
    <p:sldId id="288" r:id="rId11"/>
    <p:sldId id="296" r:id="rId12"/>
    <p:sldId id="289" r:id="rId13"/>
    <p:sldId id="297" r:id="rId14"/>
    <p:sldId id="290" r:id="rId15"/>
    <p:sldId id="298" r:id="rId16"/>
    <p:sldId id="291" r:id="rId17"/>
    <p:sldId id="299" r:id="rId18"/>
    <p:sldId id="292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or" initials="A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8E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3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3">
    <p:pos x="7680" y="-46"/>
    <p:text/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3">
    <p:pos x="7680" y="-46"/>
    <p:text/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3">
    <p:pos x="7680" y="-46"/>
    <p:text/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3">
    <p:pos x="7680" y="-46"/>
    <p:text/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3">
    <p:pos x="7680" y="-46"/>
    <p:text/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3">
    <p:pos x="7680" y="-46"/>
    <p:text/>
  </p:cm>
</p:cmLst>
</file>

<file path=ppt/comments/comment1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1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3">
    <p:pos x="7680" y="-46"/>
    <p:text/>
  </p:cm>
</p:cmLst>
</file>

<file path=ppt/comments/comment1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1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3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3141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20865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61098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262913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61723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020559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31617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448198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865499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106450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081058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23897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994454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90318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374903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011437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67821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1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11.png"/><Relationship Id="rId18" Type="http://schemas.microsoft.com/office/2007/relationships/hdphoto" Target="../media/hdphoto9.wdp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microsoft.com/office/2007/relationships/hdphoto" Target="../media/hdphoto6.wdp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6" Type="http://schemas.microsoft.com/office/2007/relationships/hdphoto" Target="../media/hdphoto8.wdp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5" Type="http://schemas.openxmlformats.org/officeDocument/2006/relationships/image" Target="../media/image12.png"/><Relationship Id="rId10" Type="http://schemas.microsoft.com/office/2007/relationships/hdphoto" Target="../media/hdphoto5.wdp"/><Relationship Id="rId19" Type="http://schemas.openxmlformats.org/officeDocument/2006/relationships/comments" Target="../comments/comment2.xml"/><Relationship Id="rId4" Type="http://schemas.microsoft.com/office/2007/relationships/hdphoto" Target="../media/hdphoto2.wdp"/><Relationship Id="rId9" Type="http://schemas.openxmlformats.org/officeDocument/2006/relationships/image" Target="../media/image9.png"/><Relationship Id="rId14" Type="http://schemas.microsoft.com/office/2007/relationships/hdphoto" Target="../media/hdphoto7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3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11.png"/><Relationship Id="rId18" Type="http://schemas.microsoft.com/office/2007/relationships/hdphoto" Target="../media/hdphoto9.wdp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microsoft.com/office/2007/relationships/hdphoto" Target="../media/hdphoto6.wdp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6" Type="http://schemas.microsoft.com/office/2007/relationships/hdphoto" Target="../media/hdphoto8.wdp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5" Type="http://schemas.openxmlformats.org/officeDocument/2006/relationships/image" Target="../media/image12.png"/><Relationship Id="rId10" Type="http://schemas.microsoft.com/office/2007/relationships/hdphoto" Target="../media/hdphoto5.wdp"/><Relationship Id="rId19" Type="http://schemas.openxmlformats.org/officeDocument/2006/relationships/comments" Target="../comments/comment4.xml"/><Relationship Id="rId4" Type="http://schemas.microsoft.com/office/2007/relationships/hdphoto" Target="../media/hdphoto2.wdp"/><Relationship Id="rId9" Type="http://schemas.openxmlformats.org/officeDocument/2006/relationships/image" Target="../media/image9.png"/><Relationship Id="rId14" Type="http://schemas.microsoft.com/office/2007/relationships/hdphoto" Target="../media/hdphoto7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5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11.png"/><Relationship Id="rId18" Type="http://schemas.microsoft.com/office/2007/relationships/hdphoto" Target="../media/hdphoto9.wdp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microsoft.com/office/2007/relationships/hdphoto" Target="../media/hdphoto6.wdp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6" Type="http://schemas.microsoft.com/office/2007/relationships/hdphoto" Target="../media/hdphoto8.wdp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5" Type="http://schemas.openxmlformats.org/officeDocument/2006/relationships/image" Target="../media/image12.png"/><Relationship Id="rId10" Type="http://schemas.microsoft.com/office/2007/relationships/hdphoto" Target="../media/hdphoto5.wdp"/><Relationship Id="rId19" Type="http://schemas.openxmlformats.org/officeDocument/2006/relationships/comments" Target="../comments/comment6.xml"/><Relationship Id="rId4" Type="http://schemas.microsoft.com/office/2007/relationships/hdphoto" Target="../media/hdphoto2.wdp"/><Relationship Id="rId9" Type="http://schemas.openxmlformats.org/officeDocument/2006/relationships/image" Target="../media/image9.png"/><Relationship Id="rId14" Type="http://schemas.microsoft.com/office/2007/relationships/hdphoto" Target="../media/hdphoto7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7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11.png"/><Relationship Id="rId18" Type="http://schemas.microsoft.com/office/2007/relationships/hdphoto" Target="../media/hdphoto9.wdp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microsoft.com/office/2007/relationships/hdphoto" Target="../media/hdphoto6.wdp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6" Type="http://schemas.microsoft.com/office/2007/relationships/hdphoto" Target="../media/hdphoto8.wdp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5" Type="http://schemas.openxmlformats.org/officeDocument/2006/relationships/image" Target="../media/image12.png"/><Relationship Id="rId10" Type="http://schemas.microsoft.com/office/2007/relationships/hdphoto" Target="../media/hdphoto5.wdp"/><Relationship Id="rId19" Type="http://schemas.openxmlformats.org/officeDocument/2006/relationships/comments" Target="../comments/comment8.xml"/><Relationship Id="rId4" Type="http://schemas.microsoft.com/office/2007/relationships/hdphoto" Target="../media/hdphoto2.wdp"/><Relationship Id="rId9" Type="http://schemas.openxmlformats.org/officeDocument/2006/relationships/image" Target="../media/image9.png"/><Relationship Id="rId14" Type="http://schemas.microsoft.com/office/2007/relationships/hdphoto" Target="../media/hdphoto7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9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11.png"/><Relationship Id="rId18" Type="http://schemas.microsoft.com/office/2007/relationships/hdphoto" Target="../media/hdphoto9.wdp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microsoft.com/office/2007/relationships/hdphoto" Target="../media/hdphoto6.wdp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6" Type="http://schemas.microsoft.com/office/2007/relationships/hdphoto" Target="../media/hdphoto8.wdp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5" Type="http://schemas.openxmlformats.org/officeDocument/2006/relationships/image" Target="../media/image12.png"/><Relationship Id="rId10" Type="http://schemas.microsoft.com/office/2007/relationships/hdphoto" Target="../media/hdphoto5.wdp"/><Relationship Id="rId19" Type="http://schemas.openxmlformats.org/officeDocument/2006/relationships/comments" Target="../comments/comment10.xml"/><Relationship Id="rId4" Type="http://schemas.microsoft.com/office/2007/relationships/hdphoto" Target="../media/hdphoto2.wdp"/><Relationship Id="rId9" Type="http://schemas.openxmlformats.org/officeDocument/2006/relationships/image" Target="../media/image9.png"/><Relationship Id="rId1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11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11.png"/><Relationship Id="rId18" Type="http://schemas.microsoft.com/office/2007/relationships/hdphoto" Target="../media/hdphoto9.wdp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microsoft.com/office/2007/relationships/hdphoto" Target="../media/hdphoto6.wdp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6" Type="http://schemas.microsoft.com/office/2007/relationships/hdphoto" Target="../media/hdphoto8.wdp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5" Type="http://schemas.openxmlformats.org/officeDocument/2006/relationships/image" Target="../media/image12.png"/><Relationship Id="rId10" Type="http://schemas.microsoft.com/office/2007/relationships/hdphoto" Target="../media/hdphoto5.wdp"/><Relationship Id="rId19" Type="http://schemas.openxmlformats.org/officeDocument/2006/relationships/comments" Target="../comments/comment12.xml"/><Relationship Id="rId4" Type="http://schemas.microsoft.com/office/2007/relationships/hdphoto" Target="../media/hdphoto2.wdp"/><Relationship Id="rId9" Type="http://schemas.openxmlformats.org/officeDocument/2006/relationships/image" Target="../media/image9.png"/><Relationship Id="rId1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13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11.png"/><Relationship Id="rId18" Type="http://schemas.microsoft.com/office/2007/relationships/hdphoto" Target="../media/hdphoto9.wdp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microsoft.com/office/2007/relationships/hdphoto" Target="../media/hdphoto6.wdp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6" Type="http://schemas.microsoft.com/office/2007/relationships/hdphoto" Target="../media/hdphoto8.wdp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5" Type="http://schemas.openxmlformats.org/officeDocument/2006/relationships/image" Target="../media/image12.png"/><Relationship Id="rId10" Type="http://schemas.microsoft.com/office/2007/relationships/hdphoto" Target="../media/hdphoto5.wdp"/><Relationship Id="rId19" Type="http://schemas.openxmlformats.org/officeDocument/2006/relationships/comments" Target="../comments/comment14.xml"/><Relationship Id="rId4" Type="http://schemas.microsoft.com/office/2007/relationships/hdphoto" Target="../media/hdphoto2.wdp"/><Relationship Id="rId9" Type="http://schemas.openxmlformats.org/officeDocument/2006/relationships/image" Target="../media/image9.png"/><Relationship Id="rId14" Type="http://schemas.microsoft.com/office/2007/relationships/hdphoto" Target="../media/hdphoto7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15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11.png"/><Relationship Id="rId18" Type="http://schemas.microsoft.com/office/2007/relationships/hdphoto" Target="../media/hdphoto9.wdp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microsoft.com/office/2007/relationships/hdphoto" Target="../media/hdphoto6.wdp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6" Type="http://schemas.microsoft.com/office/2007/relationships/hdphoto" Target="../media/hdphoto8.wdp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5" Type="http://schemas.openxmlformats.org/officeDocument/2006/relationships/image" Target="../media/image12.png"/><Relationship Id="rId10" Type="http://schemas.microsoft.com/office/2007/relationships/hdphoto" Target="../media/hdphoto5.wdp"/><Relationship Id="rId19" Type="http://schemas.openxmlformats.org/officeDocument/2006/relationships/comments" Target="../comments/comment16.xml"/><Relationship Id="rId4" Type="http://schemas.microsoft.com/office/2007/relationships/hdphoto" Target="../media/hdphoto2.wdp"/><Relationship Id="rId9" Type="http://schemas.openxmlformats.org/officeDocument/2006/relationships/image" Target="../media/image9.png"/><Relationship Id="rId14" Type="http://schemas.microsoft.com/office/2007/relationships/hdphoto" Target="../media/hdphoto7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Perníková střecha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 cstate="print"/>
          <a:srcRect l="100775" t="-15423" r="-23780" b="5433"/>
          <a:stretch>
            <a:fillRect/>
          </a:stretch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8788" b="98061" l="12364" r="96864">
                        <a14:foregroundMark x1="17091" y1="89394" x2="79545" y2="34909"/>
                        <a14:foregroundMark x1="29091" y1="32909" x2="87682" y2="87394"/>
                        <a14:backgroundMark x1="4364" y1="14970" x2="4955" y2="15333"/>
                        <a14:backgroundMark x1="34864" y1="21091" x2="34864" y2="21091"/>
                        <a14:backgroundMark x1="76727" y1="11818" x2="77636" y2="11818"/>
                        <a14:backgroundMark x1="95227" y1="32909" x2="95227" y2="32909"/>
                        <a14:backgroundMark x1="86227" y1="44182" x2="86227" y2="44182"/>
                        <a14:backgroundMark x1="21682" y1="38848" x2="21682" y2="38848"/>
                        <a14:backgroundMark x1="23636" y1="95697" x2="23636" y2="95697"/>
                        <a14:backgroundMark x1="93909" y1="75333" x2="93909" y2="75333"/>
                        <a14:backgroundMark x1="30000" y1="93697" x2="30000" y2="93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36" t="27598" r="3400" b="5308"/>
          <a:stretch/>
        </p:blipFill>
        <p:spPr>
          <a:xfrm>
            <a:off x="1795848" y="650383"/>
            <a:ext cx="9447408" cy="5655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9689154">
            <a:off x="7244502" y="2553125"/>
            <a:ext cx="1907704" cy="119149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934470" y="490802"/>
            <a:ext cx="1979712" cy="148478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211544">
            <a:off x="9217615" y="2458099"/>
            <a:ext cx="2105643" cy="157923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10001922" y="226856"/>
            <a:ext cx="2650093" cy="137804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7558435">
            <a:off x="6551221" y="584367"/>
            <a:ext cx="2445476" cy="124603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824628" y="4605190"/>
            <a:ext cx="2123728" cy="159279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597722" y="4671337"/>
            <a:ext cx="2343808" cy="175785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10192115" y="4081456"/>
            <a:ext cx="2346980" cy="1573516"/>
          </a:xfrm>
          <a:prstGeom prst="rect">
            <a:avLst/>
          </a:prstGeom>
        </p:spPr>
      </p:pic>
      <p:sp>
        <p:nvSpPr>
          <p:cNvPr id="12" name="Lichoběžník 11"/>
          <p:cNvSpPr/>
          <p:nvPr/>
        </p:nvSpPr>
        <p:spPr>
          <a:xfrm>
            <a:off x="0" y="1686661"/>
            <a:ext cx="6882286" cy="4134590"/>
          </a:xfrm>
          <a:prstGeom prst="trapezoi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24713" y="1915248"/>
            <a:ext cx="2123728" cy="159279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048787">
            <a:off x="1667307" y="1773280"/>
            <a:ext cx="2105643" cy="157923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34653" y="1934125"/>
            <a:ext cx="1979712" cy="148478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3901555" y="1759444"/>
            <a:ext cx="2650093" cy="137804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215436" y="3860579"/>
            <a:ext cx="2346980" cy="157351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602704" y="3807298"/>
            <a:ext cx="2343808" cy="175785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5187155">
            <a:off x="2832285" y="4063209"/>
            <a:ext cx="2445476" cy="1246032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5061507">
            <a:off x="4447139" y="4028651"/>
            <a:ext cx="2153164" cy="134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880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 cstate="print"/>
          <a:srcRect l="100775" t="-15423" r="-23780" b="5433"/>
          <a:stretch>
            <a:fillRect/>
          </a:stretch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8788" b="98061" l="12364" r="96864">
                        <a14:foregroundMark x1="17091" y1="89394" x2="79545" y2="34909"/>
                        <a14:foregroundMark x1="29091" y1="32909" x2="87682" y2="87394"/>
                        <a14:backgroundMark x1="4364" y1="14970" x2="4955" y2="15333"/>
                        <a14:backgroundMark x1="34864" y1="21091" x2="34864" y2="21091"/>
                        <a14:backgroundMark x1="76727" y1="11818" x2="77636" y2="11818"/>
                        <a14:backgroundMark x1="95227" y1="32909" x2="95227" y2="32909"/>
                        <a14:backgroundMark x1="86227" y1="44182" x2="86227" y2="44182"/>
                        <a14:backgroundMark x1="21682" y1="38848" x2="21682" y2="38848"/>
                        <a14:backgroundMark x1="23636" y1="95697" x2="23636" y2="95697"/>
                        <a14:backgroundMark x1="93909" y1="75333" x2="93909" y2="75333"/>
                        <a14:backgroundMark x1="30000" y1="93697" x2="30000" y2="93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36" t="27598" r="3400" b="5308"/>
          <a:stretch/>
        </p:blipFill>
        <p:spPr>
          <a:xfrm>
            <a:off x="1795848" y="650383"/>
            <a:ext cx="9447408" cy="5655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9219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9689154">
            <a:off x="7244502" y="2553125"/>
            <a:ext cx="1907704" cy="119149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934470" y="490802"/>
            <a:ext cx="1979712" cy="148478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211544">
            <a:off x="9217615" y="2458099"/>
            <a:ext cx="2105643" cy="157923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10001922" y="226856"/>
            <a:ext cx="2650093" cy="137804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7558435">
            <a:off x="6551221" y="584367"/>
            <a:ext cx="2445476" cy="124603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824628" y="4605190"/>
            <a:ext cx="2123728" cy="159279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597722" y="4671337"/>
            <a:ext cx="2343808" cy="175785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10192115" y="4081456"/>
            <a:ext cx="2346980" cy="1573516"/>
          </a:xfrm>
          <a:prstGeom prst="rect">
            <a:avLst/>
          </a:prstGeom>
        </p:spPr>
      </p:pic>
      <p:sp>
        <p:nvSpPr>
          <p:cNvPr id="12" name="Lichoběžník 11"/>
          <p:cNvSpPr/>
          <p:nvPr/>
        </p:nvSpPr>
        <p:spPr>
          <a:xfrm>
            <a:off x="0" y="1686661"/>
            <a:ext cx="6882286" cy="4134590"/>
          </a:xfrm>
          <a:prstGeom prst="trapezoi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24713" y="1915248"/>
            <a:ext cx="2123728" cy="159279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048787">
            <a:off x="1667307" y="1773280"/>
            <a:ext cx="2105643" cy="157923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34653" y="1934125"/>
            <a:ext cx="1979712" cy="148478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3901555" y="1759444"/>
            <a:ext cx="2650093" cy="137804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215436" y="3860579"/>
            <a:ext cx="2346980" cy="157351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602704" y="3807298"/>
            <a:ext cx="2343808" cy="175785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5187155">
            <a:off x="2832285" y="4063209"/>
            <a:ext cx="2445476" cy="1246032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5061507">
            <a:off x="4447139" y="4028651"/>
            <a:ext cx="2153164" cy="134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1778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 cstate="print"/>
          <a:srcRect l="100775" t="-15423" r="-23780" b="5433"/>
          <a:stretch>
            <a:fillRect/>
          </a:stretch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8788" b="98061" l="12364" r="96864">
                        <a14:foregroundMark x1="17091" y1="89394" x2="79545" y2="34909"/>
                        <a14:foregroundMark x1="29091" y1="32909" x2="87682" y2="87394"/>
                        <a14:backgroundMark x1="4364" y1="14970" x2="4955" y2="15333"/>
                        <a14:backgroundMark x1="34864" y1="21091" x2="34864" y2="21091"/>
                        <a14:backgroundMark x1="76727" y1="11818" x2="77636" y2="11818"/>
                        <a14:backgroundMark x1="95227" y1="32909" x2="95227" y2="32909"/>
                        <a14:backgroundMark x1="86227" y1="44182" x2="86227" y2="44182"/>
                        <a14:backgroundMark x1="21682" y1="38848" x2="21682" y2="38848"/>
                        <a14:backgroundMark x1="23636" y1="95697" x2="23636" y2="95697"/>
                        <a14:backgroundMark x1="93909" y1="75333" x2="93909" y2="75333"/>
                        <a14:backgroundMark x1="30000" y1="93697" x2="30000" y2="93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36" t="27598" r="3400" b="5308"/>
          <a:stretch/>
        </p:blipFill>
        <p:spPr>
          <a:xfrm>
            <a:off x="1795848" y="650383"/>
            <a:ext cx="9447408" cy="5655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5917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9689154">
            <a:off x="7244502" y="2553125"/>
            <a:ext cx="1907704" cy="119149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934470" y="490802"/>
            <a:ext cx="1979712" cy="148478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211544">
            <a:off x="9217615" y="2458099"/>
            <a:ext cx="2105643" cy="157923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10001922" y="226856"/>
            <a:ext cx="2650093" cy="137804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7558435">
            <a:off x="6551221" y="584367"/>
            <a:ext cx="2445476" cy="124603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824628" y="4605190"/>
            <a:ext cx="2123728" cy="159279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597722" y="4671337"/>
            <a:ext cx="2343808" cy="175785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10192115" y="4081456"/>
            <a:ext cx="2346980" cy="1573516"/>
          </a:xfrm>
          <a:prstGeom prst="rect">
            <a:avLst/>
          </a:prstGeom>
        </p:spPr>
      </p:pic>
      <p:sp>
        <p:nvSpPr>
          <p:cNvPr id="12" name="Lichoběžník 11"/>
          <p:cNvSpPr/>
          <p:nvPr/>
        </p:nvSpPr>
        <p:spPr>
          <a:xfrm>
            <a:off x="0" y="1686661"/>
            <a:ext cx="6882286" cy="4134590"/>
          </a:xfrm>
          <a:prstGeom prst="trapezoi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24713" y="1915248"/>
            <a:ext cx="2123728" cy="159279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048787">
            <a:off x="1667307" y="1773280"/>
            <a:ext cx="2105643" cy="157923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34653" y="1934125"/>
            <a:ext cx="1979712" cy="148478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3901555" y="1759444"/>
            <a:ext cx="2650093" cy="137804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215436" y="3860579"/>
            <a:ext cx="2346980" cy="157351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602704" y="3807298"/>
            <a:ext cx="2343808" cy="175785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5187155">
            <a:off x="2832285" y="4063209"/>
            <a:ext cx="2445476" cy="1246032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5061507">
            <a:off x="4447139" y="4028651"/>
            <a:ext cx="2153164" cy="134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8829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 cstate="print"/>
          <a:srcRect l="100775" t="-15423" r="-23780" b="5433"/>
          <a:stretch>
            <a:fillRect/>
          </a:stretch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8788" b="98061" l="12364" r="96864">
                        <a14:foregroundMark x1="17091" y1="89394" x2="79545" y2="34909"/>
                        <a14:foregroundMark x1="29091" y1="32909" x2="87682" y2="87394"/>
                        <a14:backgroundMark x1="4364" y1="14970" x2="4955" y2="15333"/>
                        <a14:backgroundMark x1="34864" y1="21091" x2="34864" y2="21091"/>
                        <a14:backgroundMark x1="76727" y1="11818" x2="77636" y2="11818"/>
                        <a14:backgroundMark x1="95227" y1="32909" x2="95227" y2="32909"/>
                        <a14:backgroundMark x1="86227" y1="44182" x2="86227" y2="44182"/>
                        <a14:backgroundMark x1="21682" y1="38848" x2="21682" y2="38848"/>
                        <a14:backgroundMark x1="23636" y1="95697" x2="23636" y2="95697"/>
                        <a14:backgroundMark x1="93909" y1="75333" x2="93909" y2="75333"/>
                        <a14:backgroundMark x1="30000" y1="93697" x2="30000" y2="93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36" t="27598" r="3400" b="5308"/>
          <a:stretch/>
        </p:blipFill>
        <p:spPr>
          <a:xfrm>
            <a:off x="1795848" y="650383"/>
            <a:ext cx="9447408" cy="5655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4924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9689154">
            <a:off x="7244502" y="2553125"/>
            <a:ext cx="1907704" cy="119149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934470" y="490802"/>
            <a:ext cx="1979712" cy="148478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211544">
            <a:off x="9217615" y="2458099"/>
            <a:ext cx="2105643" cy="157923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10001922" y="226856"/>
            <a:ext cx="2650093" cy="137804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7558435">
            <a:off x="6551221" y="584367"/>
            <a:ext cx="2445476" cy="124603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824628" y="4605190"/>
            <a:ext cx="2123728" cy="159279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597722" y="4671337"/>
            <a:ext cx="2343808" cy="175785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10192115" y="4081456"/>
            <a:ext cx="2346980" cy="1573516"/>
          </a:xfrm>
          <a:prstGeom prst="rect">
            <a:avLst/>
          </a:prstGeom>
        </p:spPr>
      </p:pic>
      <p:sp>
        <p:nvSpPr>
          <p:cNvPr id="12" name="Lichoběžník 11"/>
          <p:cNvSpPr/>
          <p:nvPr/>
        </p:nvSpPr>
        <p:spPr>
          <a:xfrm>
            <a:off x="0" y="1686661"/>
            <a:ext cx="6882286" cy="4134590"/>
          </a:xfrm>
          <a:prstGeom prst="trapezoi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24713" y="1915248"/>
            <a:ext cx="2123728" cy="159279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048787">
            <a:off x="1667307" y="1773280"/>
            <a:ext cx="2105643" cy="157923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34653" y="1934125"/>
            <a:ext cx="1979712" cy="148478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3901555" y="1759444"/>
            <a:ext cx="2650093" cy="137804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215436" y="3860579"/>
            <a:ext cx="2346980" cy="157351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602704" y="3807298"/>
            <a:ext cx="2343808" cy="175785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5187155">
            <a:off x="2832285" y="4063209"/>
            <a:ext cx="2445476" cy="1246032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5061507">
            <a:off x="4447139" y="4028651"/>
            <a:ext cx="2153164" cy="134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9628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 cstate="print"/>
          <a:srcRect l="100775" t="-15423" r="-23780" b="5433"/>
          <a:stretch>
            <a:fillRect/>
          </a:stretch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8788" b="98061" l="12364" r="96864">
                        <a14:foregroundMark x1="17091" y1="89394" x2="79545" y2="34909"/>
                        <a14:foregroundMark x1="29091" y1="32909" x2="87682" y2="87394"/>
                        <a14:backgroundMark x1="4364" y1="14970" x2="4955" y2="15333"/>
                        <a14:backgroundMark x1="34864" y1="21091" x2="34864" y2="21091"/>
                        <a14:backgroundMark x1="76727" y1="11818" x2="77636" y2="11818"/>
                        <a14:backgroundMark x1="95227" y1="32909" x2="95227" y2="32909"/>
                        <a14:backgroundMark x1="86227" y1="44182" x2="86227" y2="44182"/>
                        <a14:backgroundMark x1="21682" y1="38848" x2="21682" y2="38848"/>
                        <a14:backgroundMark x1="23636" y1="95697" x2="23636" y2="95697"/>
                        <a14:backgroundMark x1="93909" y1="75333" x2="93909" y2="75333"/>
                        <a14:backgroundMark x1="30000" y1="93697" x2="30000" y2="93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36" t="27598" r="3400" b="5308"/>
          <a:stretch/>
        </p:blipFill>
        <p:spPr>
          <a:xfrm>
            <a:off x="1795848" y="650383"/>
            <a:ext cx="9447408" cy="5655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3974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9689154">
            <a:off x="7244502" y="2553125"/>
            <a:ext cx="1907704" cy="119149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934470" y="490802"/>
            <a:ext cx="1979712" cy="148478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211544">
            <a:off x="9217615" y="2458099"/>
            <a:ext cx="2105643" cy="157923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10001922" y="226856"/>
            <a:ext cx="2650093" cy="137804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7558435">
            <a:off x="6551221" y="584367"/>
            <a:ext cx="2445476" cy="124603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824628" y="4605190"/>
            <a:ext cx="2123728" cy="159279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597722" y="4671337"/>
            <a:ext cx="2343808" cy="175785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10192115" y="4081456"/>
            <a:ext cx="2346980" cy="1573516"/>
          </a:xfrm>
          <a:prstGeom prst="rect">
            <a:avLst/>
          </a:prstGeom>
        </p:spPr>
      </p:pic>
      <p:sp>
        <p:nvSpPr>
          <p:cNvPr id="12" name="Lichoběžník 11"/>
          <p:cNvSpPr/>
          <p:nvPr/>
        </p:nvSpPr>
        <p:spPr>
          <a:xfrm>
            <a:off x="0" y="1686661"/>
            <a:ext cx="6882286" cy="4134590"/>
          </a:xfrm>
          <a:prstGeom prst="trapezoi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24713" y="1915248"/>
            <a:ext cx="2123728" cy="159279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048787">
            <a:off x="1667307" y="1773280"/>
            <a:ext cx="2105643" cy="157923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34653" y="1934125"/>
            <a:ext cx="1979712" cy="148478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3901555" y="1759444"/>
            <a:ext cx="2650093" cy="137804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215436" y="3860579"/>
            <a:ext cx="2346980" cy="157351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602704" y="3807298"/>
            <a:ext cx="2343808" cy="175785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5187155">
            <a:off x="2832285" y="4063209"/>
            <a:ext cx="2445476" cy="1246032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5061507">
            <a:off x="4447139" y="4028651"/>
            <a:ext cx="2153164" cy="134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2803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 cstate="print"/>
          <a:srcRect l="100775" t="-15423" r="-23780" b="5433"/>
          <a:stretch>
            <a:fillRect/>
          </a:stretch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8788" b="98061" l="12364" r="96864">
                        <a14:foregroundMark x1="17091" y1="89394" x2="79545" y2="34909"/>
                        <a14:foregroundMark x1="29091" y1="32909" x2="87682" y2="87394"/>
                        <a14:backgroundMark x1="4364" y1="14970" x2="4955" y2="15333"/>
                        <a14:backgroundMark x1="34864" y1="21091" x2="34864" y2="21091"/>
                        <a14:backgroundMark x1="76727" y1="11818" x2="77636" y2="11818"/>
                        <a14:backgroundMark x1="95227" y1="32909" x2="95227" y2="32909"/>
                        <a14:backgroundMark x1="86227" y1="44182" x2="86227" y2="44182"/>
                        <a14:backgroundMark x1="21682" y1="38848" x2="21682" y2="38848"/>
                        <a14:backgroundMark x1="23636" y1="95697" x2="23636" y2="95697"/>
                        <a14:backgroundMark x1="93909" y1="75333" x2="93909" y2="75333"/>
                        <a14:backgroundMark x1="30000" y1="93697" x2="30000" y2="93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36" t="27598" r="3400" b="5308"/>
          <a:stretch/>
        </p:blipFill>
        <p:spPr>
          <a:xfrm>
            <a:off x="1795848" y="650383"/>
            <a:ext cx="9447408" cy="5655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9168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9689154">
            <a:off x="7244502" y="2553125"/>
            <a:ext cx="1907704" cy="119149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934470" y="490802"/>
            <a:ext cx="1979712" cy="148478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211544">
            <a:off x="9217615" y="2458099"/>
            <a:ext cx="2105643" cy="157923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10001922" y="226856"/>
            <a:ext cx="2650093" cy="137804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7558435">
            <a:off x="6551221" y="584367"/>
            <a:ext cx="2445476" cy="124603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824628" y="4605190"/>
            <a:ext cx="2123728" cy="159279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597722" y="4671337"/>
            <a:ext cx="2343808" cy="175785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10192115" y="4081456"/>
            <a:ext cx="2346980" cy="1573516"/>
          </a:xfrm>
          <a:prstGeom prst="rect">
            <a:avLst/>
          </a:prstGeom>
        </p:spPr>
      </p:pic>
      <p:sp>
        <p:nvSpPr>
          <p:cNvPr id="12" name="Lichoběžník 11"/>
          <p:cNvSpPr/>
          <p:nvPr/>
        </p:nvSpPr>
        <p:spPr>
          <a:xfrm>
            <a:off x="0" y="1686661"/>
            <a:ext cx="6882286" cy="4134590"/>
          </a:xfrm>
          <a:prstGeom prst="trapezoi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24713" y="1915248"/>
            <a:ext cx="2123728" cy="159279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048787">
            <a:off x="1667307" y="1773280"/>
            <a:ext cx="2105643" cy="157923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34653" y="1934125"/>
            <a:ext cx="1979712" cy="148478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3901555" y="1759444"/>
            <a:ext cx="2650093" cy="137804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215436" y="3860579"/>
            <a:ext cx="2346980" cy="157351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602704" y="3807298"/>
            <a:ext cx="2343808" cy="175785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5187155">
            <a:off x="2832285" y="4063209"/>
            <a:ext cx="2445476" cy="1246032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5061507">
            <a:off x="4447139" y="4028651"/>
            <a:ext cx="2153164" cy="134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8372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 cstate="print"/>
          <a:srcRect l="100775" t="-15423" r="-23780" b="5433"/>
          <a:stretch>
            <a:fillRect/>
          </a:stretch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8788" b="98061" l="12364" r="96864">
                        <a14:foregroundMark x1="17091" y1="89394" x2="79545" y2="34909"/>
                        <a14:foregroundMark x1="29091" y1="32909" x2="87682" y2="87394"/>
                        <a14:backgroundMark x1="4364" y1="14970" x2="4955" y2="15333"/>
                        <a14:backgroundMark x1="34864" y1="21091" x2="34864" y2="21091"/>
                        <a14:backgroundMark x1="76727" y1="11818" x2="77636" y2="11818"/>
                        <a14:backgroundMark x1="95227" y1="32909" x2="95227" y2="32909"/>
                        <a14:backgroundMark x1="86227" y1="44182" x2="86227" y2="44182"/>
                        <a14:backgroundMark x1="21682" y1="38848" x2="21682" y2="38848"/>
                        <a14:backgroundMark x1="23636" y1="95697" x2="23636" y2="95697"/>
                        <a14:backgroundMark x1="93909" y1="75333" x2="93909" y2="75333"/>
                        <a14:backgroundMark x1="30000" y1="93697" x2="30000" y2="93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36" t="27598" r="3400" b="5308"/>
          <a:stretch/>
        </p:blipFill>
        <p:spPr>
          <a:xfrm>
            <a:off x="1795848" y="650383"/>
            <a:ext cx="9447408" cy="5655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980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9689154">
            <a:off x="7244502" y="2553125"/>
            <a:ext cx="1907704" cy="119149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934470" y="490802"/>
            <a:ext cx="1979712" cy="148478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211544">
            <a:off x="9217615" y="2458099"/>
            <a:ext cx="2105643" cy="157923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10001922" y="226856"/>
            <a:ext cx="2650093" cy="137804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7558435">
            <a:off x="6551221" y="584367"/>
            <a:ext cx="2445476" cy="124603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824628" y="4605190"/>
            <a:ext cx="2123728" cy="159279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597722" y="4671337"/>
            <a:ext cx="2343808" cy="175785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10192115" y="4081456"/>
            <a:ext cx="2346980" cy="1573516"/>
          </a:xfrm>
          <a:prstGeom prst="rect">
            <a:avLst/>
          </a:prstGeom>
        </p:spPr>
      </p:pic>
      <p:sp>
        <p:nvSpPr>
          <p:cNvPr id="12" name="Lichoběžník 11"/>
          <p:cNvSpPr/>
          <p:nvPr/>
        </p:nvSpPr>
        <p:spPr>
          <a:xfrm>
            <a:off x="0" y="1686661"/>
            <a:ext cx="6882286" cy="4134590"/>
          </a:xfrm>
          <a:prstGeom prst="trapezoi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24713" y="1915248"/>
            <a:ext cx="2123728" cy="159279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048787">
            <a:off x="1667307" y="1773280"/>
            <a:ext cx="2105643" cy="157923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34653" y="1934125"/>
            <a:ext cx="1979712" cy="148478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3901555" y="1759444"/>
            <a:ext cx="2650093" cy="137804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215436" y="3860579"/>
            <a:ext cx="2346980" cy="157351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602704" y="3807298"/>
            <a:ext cx="2343808" cy="175785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5187155">
            <a:off x="2832285" y="4063209"/>
            <a:ext cx="2445476" cy="1246032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5061507">
            <a:off x="4447139" y="4028651"/>
            <a:ext cx="2153164" cy="134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0269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 descr="WIN_20150126_115521.JPG"/>
          <p:cNvPicPr>
            <a:picLocks noChangeAspect="1"/>
          </p:cNvPicPr>
          <p:nvPr/>
        </p:nvPicPr>
        <p:blipFill>
          <a:blip r:embed="rId3" cstate="print"/>
          <a:srcRect l="100775" t="-15423" r="-23780" b="5433"/>
          <a:stretch>
            <a:fillRect/>
          </a:stretch>
        </p:blipFill>
        <p:spPr>
          <a:xfrm>
            <a:off x="6380390" y="780386"/>
            <a:ext cx="1459310" cy="478686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8788" b="98061" l="12364" r="96864">
                        <a14:foregroundMark x1="17091" y1="89394" x2="79545" y2="34909"/>
                        <a14:foregroundMark x1="29091" y1="32909" x2="87682" y2="87394"/>
                        <a14:backgroundMark x1="4364" y1="14970" x2="4955" y2="15333"/>
                        <a14:backgroundMark x1="34864" y1="21091" x2="34864" y2="21091"/>
                        <a14:backgroundMark x1="76727" y1="11818" x2="77636" y2="11818"/>
                        <a14:backgroundMark x1="95227" y1="32909" x2="95227" y2="32909"/>
                        <a14:backgroundMark x1="86227" y1="44182" x2="86227" y2="44182"/>
                        <a14:backgroundMark x1="21682" y1="38848" x2="21682" y2="38848"/>
                        <a14:backgroundMark x1="23636" y1="95697" x2="23636" y2="95697"/>
                        <a14:backgroundMark x1="93909" y1="75333" x2="93909" y2="75333"/>
                        <a14:backgroundMark x1="30000" y1="93697" x2="30000" y2="93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36" t="27598" r="3400" b="5308"/>
          <a:stretch/>
        </p:blipFill>
        <p:spPr>
          <a:xfrm>
            <a:off x="1795848" y="650383"/>
            <a:ext cx="9447408" cy="5655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9571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9689154">
            <a:off x="7244502" y="2553125"/>
            <a:ext cx="1907704" cy="119149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934470" y="490802"/>
            <a:ext cx="1979712" cy="148478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211544">
            <a:off x="9217615" y="2458099"/>
            <a:ext cx="2105643" cy="157923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10001922" y="226856"/>
            <a:ext cx="2650093" cy="137804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7558435">
            <a:off x="6551221" y="584367"/>
            <a:ext cx="2445476" cy="124603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824628" y="4605190"/>
            <a:ext cx="2123728" cy="159279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597722" y="4671337"/>
            <a:ext cx="2343808" cy="175785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10192115" y="4081456"/>
            <a:ext cx="2346980" cy="1573516"/>
          </a:xfrm>
          <a:prstGeom prst="rect">
            <a:avLst/>
          </a:prstGeom>
        </p:spPr>
      </p:pic>
      <p:sp>
        <p:nvSpPr>
          <p:cNvPr id="12" name="Lichoběžník 11"/>
          <p:cNvSpPr/>
          <p:nvPr/>
        </p:nvSpPr>
        <p:spPr>
          <a:xfrm>
            <a:off x="0" y="1686661"/>
            <a:ext cx="6882286" cy="4134590"/>
          </a:xfrm>
          <a:prstGeom prst="trapezoi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4061" b="100000" l="0" r="100000">
                        <a14:backgroundMark x1="65682" y1="12000" x2="65682" y2="12000"/>
                        <a14:backgroundMark x1="93091" y1="94606" x2="93091" y2="94606"/>
                        <a14:backgroundMark x1="8909" y1="92000" x2="8909" y2="92000"/>
                        <a14:backgroundMark x1="3045" y1="33697" x2="3045" y2="33697"/>
                        <a14:backgroundMark x1="20000" y1="96364" x2="20000" y2="96364"/>
                        <a14:backgroundMark x1="85273" y1="96364" x2="85273" y2="96364"/>
                        <a14:backgroundMark x1="59182" y1="97212" x2="59182" y2="97212"/>
                        <a14:backgroundMark x1="35045" y1="95455" x2="35045" y2="9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24713" y="1915248"/>
            <a:ext cx="2123728" cy="159279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12" b="90000" l="10000" r="100000">
                        <a14:backgroundMark x1="77227" y1="6970" x2="77227" y2="6970"/>
                        <a14:backgroundMark x1="29864" y1="83273" x2="29864" y2="83273"/>
                        <a14:backgroundMark x1="94364" y1="81515" x2="94364" y2="8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048787">
            <a:off x="1667307" y="1773280"/>
            <a:ext cx="2105643" cy="157923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7455" l="0" r="100000">
                        <a14:backgroundMark x1="84318" y1="20000" x2="84318" y2="20000"/>
                        <a14:backgroundMark x1="86409" y1="90909" x2="86409" y2="90909"/>
                        <a14:backgroundMark x1="38136" y1="16242" x2="38136" y2="16242"/>
                        <a14:backgroundMark x1="31136" y1="94667" x2="31136" y2="9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34653" y="1934125"/>
            <a:ext cx="1979712" cy="148478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100000">
                        <a14:foregroundMark x1="67955" y1="62909" x2="67955" y2="62909"/>
                        <a14:foregroundMark x1="67409" y1="44485" x2="67409" y2="44485"/>
                        <a14:foregroundMark x1="53591" y1="34848" x2="53591" y2="34848"/>
                        <a14:foregroundMark x1="52045" y1="71152" x2="52045" y2="71152"/>
                        <a14:backgroundMark x1="85409" y1="81394" x2="85409" y2="81394"/>
                        <a14:backgroundMark x1="14045" y1="85515" x2="14045" y2="85515"/>
                        <a14:backgroundMark x1="17636" y1="16424" x2="17636" y2="16424"/>
                        <a14:backgroundMark x1="80773" y1="19818" x2="80773" y2="19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167" r="1841" b="14776"/>
          <a:stretch/>
        </p:blipFill>
        <p:spPr>
          <a:xfrm rot="5400000">
            <a:off x="3901555" y="1759444"/>
            <a:ext cx="2650093" cy="137804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10000" b="90000" l="10000" r="92636">
                        <a14:foregroundMark x1="76818" y1="50848" x2="34545" y2="53636"/>
                        <a14:backgroundMark x1="16909" y1="77152" x2="16909" y2="77152"/>
                        <a14:backgroundMark x1="21545" y1="23879" x2="21545" y2="23879"/>
                        <a14:backgroundMark x1="78273" y1="18424" x2="78273" y2="18424"/>
                        <a14:backgroundMark x1="82727" y1="79879" x2="82727" y2="79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78" t="15593" r="8691" b="17692"/>
          <a:stretch/>
        </p:blipFill>
        <p:spPr>
          <a:xfrm rot="5569283">
            <a:off x="215436" y="3860579"/>
            <a:ext cx="2346980" cy="157351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7091" l="0" r="100000">
                        <a14:backgroundMark x1="35545" y1="15152" x2="35545" y2="15152"/>
                        <a14:backgroundMark x1="89318" y1="20667" x2="89318" y2="20667"/>
                        <a14:backgroundMark x1="85182" y1="86061" x2="85182" y2="86061"/>
                        <a14:backgroundMark x1="8318" y1="94727" x2="8318" y2="94727"/>
                        <a14:backgroundMark x1="3000" y1="24606" x2="5955" y2="24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602704" y="3807298"/>
            <a:ext cx="2343808" cy="175785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8747" b="98345" l="3014" r="100000">
                        <a14:foregroundMark x1="85909" y1="66303" x2="91818" y2="34788"/>
                        <a14:foregroundMark x1="10864" y1="84424" x2="56364" y2="85212"/>
                        <a14:backgroundMark x1="42773" y1="86000" x2="94182" y2="86788"/>
                        <a14:backgroundMark x1="87091" y1="22970" x2="99500" y2="35576"/>
                        <a14:backgroundMark x1="41591" y1="89939" x2="59909" y2="86000"/>
                        <a14:backgroundMark x1="26241" y1="90307" x2="26241" y2="90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9868" r="-4338" b="9249"/>
          <a:stretch/>
        </p:blipFill>
        <p:spPr>
          <a:xfrm rot="5187155">
            <a:off x="2832285" y="4063209"/>
            <a:ext cx="2445476" cy="1246032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04" b="89916" l="1681" r="100000">
                        <a14:foregroundMark x1="97479" y1="40896" x2="97479" y2="40896"/>
                        <a14:backgroundMark x1="10955" y1="87879" x2="10955" y2="87879"/>
                        <a14:backgroundMark x1="7455" y1="33758" x2="7455" y2="33758"/>
                        <a14:backgroundMark x1="79545" y1="23515" x2="79545" y2="23515"/>
                        <a14:backgroundMark x1="92136" y1="87879" x2="92136" y2="878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7" t="11359" r="1" b="8394"/>
          <a:stretch/>
        </p:blipFill>
        <p:spPr>
          <a:xfrm rot="5061507">
            <a:off x="4447139" y="4028651"/>
            <a:ext cx="2153164" cy="134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5366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pozornost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přiřazují barevné perníčky do černobílé střechy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Rozpoznání geometrických tvarů, podpora matematického rozvoje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podle počtu a podle tvarů přiřazují jednotlivé perníčky do černobílé střechy. Perníčky řadíme zleva doprava. Kliknutím na správný perníček se tento zařadí na střechu perníkové chaloupky.</a:t>
            </a:r>
          </a:p>
          <a:p>
            <a:r>
              <a:rPr lang="cs-CZ" dirty="0" smtClean="0"/>
              <a:t>Na každém snímku řešíme postupně jednotlivé perníčky.</a:t>
            </a:r>
          </a:p>
          <a:p>
            <a:r>
              <a:rPr lang="cs-CZ" dirty="0" smtClean="0"/>
              <a:t>Tzn. </a:t>
            </a:r>
            <a:r>
              <a:rPr lang="cs-CZ" dirty="0" smtClean="0"/>
              <a:t>na </a:t>
            </a:r>
            <a:r>
              <a:rPr lang="cs-CZ" dirty="0" smtClean="0"/>
              <a:t>snímku č. 2 „zapamatuj si první perníček vlevo nahoře, </a:t>
            </a:r>
            <a:r>
              <a:rPr lang="cs-CZ" dirty="0" smtClean="0"/>
              <a:t>snímek 3 - vyber </a:t>
            </a:r>
            <a:r>
              <a:rPr lang="cs-CZ" dirty="0" smtClean="0"/>
              <a:t>první perníček“. Snímek č. 4 „zapamatuj si druhý perníček vlevo nahoře, snímek č. 5 vyber druhý perníček</a:t>
            </a:r>
            <a:r>
              <a:rPr lang="cs-CZ" dirty="0" smtClean="0"/>
              <a:t>“…</a:t>
            </a:r>
            <a:endParaRPr lang="cs-CZ" dirty="0" smtClean="0"/>
          </a:p>
          <a:p>
            <a:r>
              <a:rPr lang="cs-CZ" dirty="0" smtClean="0"/>
              <a:t>Materiál je určen pro práci na dotykových zařízeních.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Cílem práce je zapojit co největší počet dětí s využitím běžných praktických </a:t>
            </a:r>
            <a:r>
              <a:rPr lang="cs-CZ" dirty="0" smtClean="0"/>
              <a:t>pomůcek, </a:t>
            </a:r>
            <a:r>
              <a:rPr lang="cs-CZ" dirty="0" smtClean="0"/>
              <a:t>jako jsou : magnetické tabulky</a:t>
            </a:r>
            <a:r>
              <a:rPr lang="cs-CZ" dirty="0" smtClean="0"/>
              <a:t>, </a:t>
            </a:r>
            <a:r>
              <a:rPr lang="cs-CZ" dirty="0" err="1" smtClean="0"/>
              <a:t>zalaminované</a:t>
            </a:r>
            <a:r>
              <a:rPr lang="cs-CZ" dirty="0" smtClean="0"/>
              <a:t> </a:t>
            </a:r>
            <a:r>
              <a:rPr lang="cs-CZ" dirty="0" smtClean="0"/>
              <a:t>obrázky</a:t>
            </a:r>
            <a:r>
              <a:rPr lang="cs-CZ" dirty="0" smtClean="0"/>
              <a:t>, magnetky, pastelky, fixy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Vnímat a rozlišovat pomocí všech smyslů </a:t>
            </a:r>
          </a:p>
          <a:p>
            <a:r>
              <a:rPr lang="cs-CZ" dirty="0" smtClean="0"/>
              <a:t>Rozlišit tvary předmětů, základní geometrické tvary, základní barvy (červená, modrá, žlutá), barvy složené (oranžová, zelená, fialová), další barevné kvality (odstíny aj.) </a:t>
            </a:r>
          </a:p>
          <a:p>
            <a:r>
              <a:rPr lang="cs-CZ" dirty="0" smtClean="0"/>
              <a:t>Vědomě využívat všech smyslů, záměrně pozorovat, postřehovat, všímat si (nového, změněného, chybějícího)  </a:t>
            </a:r>
          </a:p>
          <a:p>
            <a:r>
              <a:rPr lang="cs-CZ" dirty="0" smtClean="0"/>
              <a:t>Zaměřovat se na to, co je z poznávacího hlediska důležité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24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388</Words>
  <Application>Microsoft Office PowerPoint</Application>
  <PresentationFormat>Vlastní</PresentationFormat>
  <Paragraphs>69</Paragraphs>
  <Slides>24</Slides>
  <Notes>18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Sheer Green 16x9</vt:lpstr>
      <vt:lpstr>Perníková střecha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Použité odkazy</vt:lpstr>
      <vt:lpstr>Metodický pokyn Integrovaný blok: pozornost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Jablka a hrušky</dc:title>
  <dc:creator/>
  <cp:lastModifiedBy/>
  <cp:revision>4</cp:revision>
  <dcterms:created xsi:type="dcterms:W3CDTF">2014-08-05T12:38:58Z</dcterms:created>
  <dcterms:modified xsi:type="dcterms:W3CDTF">2015-05-06T10:56:58Z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