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comments/comment5.xml" ContentType="application/vnd.openxmlformats-officedocument.presentationml.comments+xml"/>
  <Override PartName="/ppt/comments/comment6.xml" ContentType="application/vnd.openxmlformats-officedocument.presentationml.comment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comments/comment3.xml" ContentType="application/vnd.openxmlformats-officedocument.presentationml.comments+xml"/>
  <Override PartName="/ppt/comments/comment4.xml" ContentType="application/vnd.openxmlformats-officedocument.presentationml.comment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Default Extension="gif" ContentType="image/gif"/>
  <Override PartName="/ppt/comments/comment1.xml" ContentType="application/vnd.openxmlformats-officedocument.presentationml.comments+xml"/>
  <Override PartName="/ppt/comments/comment2.xml" ContentType="application/vnd.openxmlformats-officedocument.presentationml.comment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2"/>
  </p:sldMasterIdLst>
  <p:notesMasterIdLst>
    <p:notesMasterId r:id="rId17"/>
  </p:notesMasterIdLst>
  <p:handoutMasterIdLst>
    <p:handoutMasterId r:id="rId18"/>
  </p:handoutMasterIdLst>
  <p:sldIdLst>
    <p:sldId id="272" r:id="rId3"/>
    <p:sldId id="282" r:id="rId4"/>
    <p:sldId id="286" r:id="rId5"/>
    <p:sldId id="285" r:id="rId6"/>
    <p:sldId id="284" r:id="rId7"/>
    <p:sldId id="287" r:id="rId8"/>
    <p:sldId id="283" r:id="rId9"/>
    <p:sldId id="275" r:id="rId10"/>
    <p:sldId id="276" r:id="rId11"/>
    <p:sldId id="277" r:id="rId12"/>
    <p:sldId id="278" r:id="rId13"/>
    <p:sldId id="279" r:id="rId14"/>
    <p:sldId id="280" r:id="rId15"/>
    <p:sldId id="281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or" initials="A" lastIdx="2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7353" autoAdjust="0"/>
    <p:restoredTop sz="94918" autoAdjust="0"/>
  </p:normalViewPr>
  <p:slideViewPr>
    <p:cSldViewPr snapToGrid="0">
      <p:cViewPr>
        <p:scale>
          <a:sx n="80" d="100"/>
          <a:sy n="80" d="100"/>
        </p:scale>
        <p:origin x="-324" y="-55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630"/>
    </p:cViewPr>
  </p:outlin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commentAuthors" Target="commentAuthor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2">
    <p:pos x="7680" y="-46"/>
    <p:text/>
  </p:cm>
</p:cmLst>
</file>

<file path=ppt/comments/comment3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2">
    <p:pos x="7680" y="-46"/>
    <p:text/>
  </p:cm>
</p:cmLst>
</file>

<file path=ppt/comments/comment4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2">
    <p:pos x="7680" y="-46"/>
    <p:text/>
  </p:cm>
</p:cmLst>
</file>

<file path=ppt/comments/comment5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2">
    <p:pos x="7680" y="-46"/>
    <p:text/>
  </p:cm>
</p:cmLst>
</file>

<file path=ppt/comments/comment6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2">
    <p:pos x="7680" y="-46"/>
    <p:text/>
  </p:cm>
</p:cmLst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pPr/>
              <a:t>6.5.2015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pPr/>
              <a:t>6.5.2015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604109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1253476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6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5403377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7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7171509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3846985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9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15878809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10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8908743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68856355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5473126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13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6412575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0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6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0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82882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673352"/>
            <a:ext cx="9509760" cy="352481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59342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16736" y="0"/>
            <a:ext cx="12188825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95400" y="1188720"/>
            <a:ext cx="9601200" cy="1375576"/>
          </a:xfrm>
        </p:spPr>
        <p:txBody>
          <a:bodyPr anchor="b">
            <a:normAutofit/>
          </a:bodyPr>
          <a:lstStyle>
            <a:lvl1pPr algn="ctr">
              <a:defRPr sz="5400" b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2618762"/>
            <a:ext cx="9601200" cy="914400"/>
          </a:xfrm>
        </p:spPr>
        <p:txBody>
          <a:bodyPr anchor="t"/>
          <a:lstStyle>
            <a:lvl1pPr marL="0" indent="0" algn="ctr">
              <a:spcBef>
                <a:spcPts val="0"/>
              </a:spcBef>
              <a:buNone/>
              <a:defRPr sz="20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15843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34112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27888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23056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34112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27888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27888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Zástupný symbol pro zápatí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57080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42011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59003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>
            <a:off x="0" y="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48640" y="1005840"/>
            <a:ext cx="7223760" cy="41625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962108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35946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iál 1Zástupný symbol pro obrázek 2"/>
          <p:cNvSpPr>
            <a:spLocks noGrp="1"/>
          </p:cNvSpPr>
          <p:nvPr>
            <p:ph type="pic" idx="1"/>
          </p:nvPr>
        </p:nvSpPr>
        <p:spPr>
          <a:xfrm>
            <a:off x="548640" y="548640"/>
            <a:ext cx="6675120" cy="5760720"/>
          </a:xfrm>
          <a:noFill/>
        </p:spPr>
        <p:txBody>
          <a:bodyPr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164592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582783" y="6387435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grpSp>
        <p:nvGrpSpPr>
          <p:cNvPr id="8" name="Skupina 6"/>
          <p:cNvGrpSpPr/>
          <p:nvPr/>
        </p:nvGrpSpPr>
        <p:grpSpPr>
          <a:xfrm>
            <a:off x="0" y="0"/>
            <a:ext cx="7772400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 flipV="1">
            <a:off x="0" y="6309360"/>
            <a:ext cx="7772400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 rot="5400000" flipV="1">
            <a:off x="-3154680" y="3154680"/>
            <a:ext cx="6858000" cy="548640"/>
            <a:chOff x="0" y="0"/>
            <a:chExt cx="12188825" cy="713232"/>
          </a:xfrm>
        </p:grpSpPr>
        <p:sp>
          <p:nvSpPr>
            <p:cNvPr id="15" name="Obdélník 14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rot="16200000" flipH="1" flipV="1">
            <a:off x="4069079" y="3154681"/>
            <a:ext cx="6858000" cy="548640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pic>
        <p:nvPicPr>
          <p:cNvPr id="20" name="Obrázek 1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71734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gi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 bwMode="auto"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 bwMode="auto"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 bwMode="auto"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1341120" y="438912"/>
            <a:ext cx="9509760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73352"/>
            <a:ext cx="95097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875776" y="6391656"/>
            <a:ext cx="96012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3"/>
          </p:nvPr>
        </p:nvSpPr>
        <p:spPr>
          <a:xfrm>
            <a:off x="1341120" y="6391656"/>
            <a:ext cx="71597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10210800" y="6391656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6376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0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sz="3400" kern="1200">
          <a:solidFill>
            <a:schemeClr val="tx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3" pos="3840" userDrawn="1">
          <p15:clr>
            <a:srgbClr val="F26B43"/>
          </p15:clr>
        </p15:guide>
        <p15:guide id="5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4" Type="http://schemas.openxmlformats.org/officeDocument/2006/relationships/comments" Target="../comments/commen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Relationship Id="rId4" Type="http://schemas.openxmlformats.org/officeDocument/2006/relationships/comments" Target="../comments/commen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Relationship Id="rId4" Type="http://schemas.openxmlformats.org/officeDocument/2006/relationships/comments" Target="../comments/commen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Relationship Id="rId4" Type="http://schemas.openxmlformats.org/officeDocument/2006/relationships/comments" Target="../comments/commen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6" Type="http://schemas.openxmlformats.org/officeDocument/2006/relationships/comments" Target="../comments/comment5.xml"/><Relationship Id="rId5" Type="http://schemas.openxmlformats.org/officeDocument/2006/relationships/image" Target="../media/image6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4" Type="http://schemas.openxmlformats.org/officeDocument/2006/relationships/comments" Target="../comments/commen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dumy.cz/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 anchor="t"/>
          <a:lstStyle/>
          <a:p>
            <a:pPr marL="0" indent="0"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cs-CZ" sz="3600" b="0" i="0" dirty="0" smtClean="0">
                <a:solidFill>
                  <a:srgbClr val="624D38">
                    <a:lumMod val="75000"/>
                  </a:srgbClr>
                </a:solidFill>
                <a:latin typeface="Century Gothic"/>
                <a:ea typeface="+mj-ea"/>
                <a:cs typeface="+mj-cs"/>
              </a:rPr>
              <a:t>Co chybí perníkové chaloupce</a:t>
            </a:r>
            <a:endParaRPr lang="cs-CZ" sz="3600" b="0" i="0" dirty="0">
              <a:solidFill>
                <a:srgbClr val="624D38">
                  <a:lumMod val="75000"/>
                </a:srgbClr>
              </a:solidFill>
              <a:latin typeface="Century Gothic"/>
              <a:ea typeface="+mj-ea"/>
              <a:cs typeface="+mj-cs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r>
              <a:rPr lang="cs-CZ" sz="2400" b="0" i="0" baseline="0" dirty="0" smtClean="0"/>
              <a:t>Vnímání a pozornost</a:t>
            </a:r>
            <a:endParaRPr lang="cs-CZ" sz="2400" b="0" i="0" baseline="0" dirty="0"/>
          </a:p>
        </p:txBody>
      </p:sp>
    </p:spTree>
    <p:extLst>
      <p:ext uri="{BB962C8B-B14F-4D97-AF65-F5344CB8AC3E}">
        <p14:creationId xmlns:p14="http://schemas.microsoft.com/office/powerpoint/2010/main" xmlns="" val="2671542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3810" t="6157" r="7359" b="15729"/>
          <a:stretch/>
        </p:blipFill>
        <p:spPr>
          <a:xfrm rot="21316350">
            <a:off x="1287259" y="583965"/>
            <a:ext cx="9296619" cy="5934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19421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2185" t="16739" r="24243" b="12842"/>
          <a:stretch/>
        </p:blipFill>
        <p:spPr>
          <a:xfrm>
            <a:off x="1455313" y="17564"/>
            <a:ext cx="8847786" cy="6541998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2902" t="49408" r="33525" b="23277"/>
          <a:stretch/>
        </p:blipFill>
        <p:spPr>
          <a:xfrm>
            <a:off x="6830095" y="3395807"/>
            <a:ext cx="1734356" cy="1963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84564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770" t="11159" r="25434" b="10341"/>
          <a:stretch/>
        </p:blipFill>
        <p:spPr>
          <a:xfrm>
            <a:off x="1382484" y="470221"/>
            <a:ext cx="8444095" cy="603361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5142" t="13709" r="20562" b="50235"/>
          <a:stretch/>
        </p:blipFill>
        <p:spPr>
          <a:xfrm>
            <a:off x="2730321" y="914401"/>
            <a:ext cx="7302321" cy="25726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340874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0281" t="18086" r="24350" b="6493"/>
          <a:stretch/>
        </p:blipFill>
        <p:spPr>
          <a:xfrm>
            <a:off x="1665206" y="997498"/>
            <a:ext cx="9204562" cy="5973823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7153" t="51457" r="52860" b="10535"/>
          <a:stretch/>
        </p:blipFill>
        <p:spPr>
          <a:xfrm>
            <a:off x="7577069" y="0"/>
            <a:ext cx="1438141" cy="30786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127755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0390" t="7888" r="23160" b="7070"/>
          <a:stretch/>
        </p:blipFill>
        <p:spPr>
          <a:xfrm>
            <a:off x="1099457" y="283028"/>
            <a:ext cx="9723217" cy="699945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0429" t="11323" r="60840" b="64000"/>
          <a:stretch/>
        </p:blipFill>
        <p:spPr>
          <a:xfrm>
            <a:off x="10986447" y="2811439"/>
            <a:ext cx="1064525" cy="1692322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7965" t="61472" r="68993" b="10535"/>
          <a:stretch/>
        </p:blipFill>
        <p:spPr>
          <a:xfrm>
            <a:off x="1842448" y="4912842"/>
            <a:ext cx="1871921" cy="22600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89164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3053326" cy="7342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875777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Vlastní ilustrace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55300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Metodický pokyn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>I</a:t>
            </a:r>
            <a:r>
              <a:rPr lang="cs-CZ" dirty="0" smtClean="0"/>
              <a:t>ntegrovaný blok: postřeh</a:t>
            </a:r>
            <a:endParaRPr lang="cs-CZ" sz="2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" indent="0">
              <a:buNone/>
            </a:pPr>
            <a:endParaRPr lang="cs-CZ" b="1" dirty="0"/>
          </a:p>
          <a:p>
            <a:r>
              <a:rPr lang="cs-CZ" b="1" dirty="0"/>
              <a:t>Popis</a:t>
            </a:r>
          </a:p>
          <a:p>
            <a:r>
              <a:rPr lang="cs-CZ" dirty="0" smtClean="0"/>
              <a:t>Děti </a:t>
            </a:r>
            <a:r>
              <a:rPr lang="cs-CZ" dirty="0" smtClean="0"/>
              <a:t>poznávají, </a:t>
            </a:r>
            <a:r>
              <a:rPr lang="cs-CZ" dirty="0" smtClean="0"/>
              <a:t>co na obrázku chybí</a:t>
            </a:r>
          </a:p>
          <a:p>
            <a:r>
              <a:rPr lang="cs-CZ" b="1" dirty="0"/>
              <a:t>Očekávání a cíle</a:t>
            </a:r>
          </a:p>
          <a:p>
            <a:r>
              <a:rPr lang="cs-CZ" dirty="0" smtClean="0"/>
              <a:t>Rozvoj zrakového vnímání a postřehu</a:t>
            </a:r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9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01244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Studijní materiály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Povinné </a:t>
            </a:r>
            <a:r>
              <a:rPr lang="cs-CZ" b="1" dirty="0"/>
              <a:t>materiály, pomůcky a technické vybavení</a:t>
            </a:r>
          </a:p>
          <a:p>
            <a:pPr lvl="0"/>
            <a:r>
              <a:rPr lang="cs-CZ" dirty="0" smtClean="0"/>
              <a:t>zdroj</a:t>
            </a:r>
            <a:r>
              <a:rPr lang="cs-CZ" dirty="0"/>
              <a:t>: </a:t>
            </a:r>
            <a:r>
              <a:rPr lang="cs-CZ" u="sng" dirty="0">
                <a:hlinkClick r:id="rId3"/>
              </a:rPr>
              <a:t>www.dumy.cz</a:t>
            </a:r>
            <a:endParaRPr lang="cs-CZ" dirty="0"/>
          </a:p>
          <a:p>
            <a:pPr lvl="0"/>
            <a:r>
              <a:rPr lang="cs-CZ" dirty="0"/>
              <a:t>Dotyková obrazovka, připojená k PC</a:t>
            </a:r>
          </a:p>
          <a:p>
            <a:pPr marL="45720" indent="0">
              <a:buNone/>
            </a:pPr>
            <a:endParaRPr lang="cs-CZ" dirty="0"/>
          </a:p>
          <a:p>
            <a:r>
              <a:rPr lang="cs-CZ" b="1" dirty="0"/>
              <a:t>Nepovinné materiály</a:t>
            </a:r>
          </a:p>
          <a:p>
            <a:r>
              <a:rPr lang="cs-CZ" dirty="0"/>
              <a:t>Didaktický kufřík - KUMUČ 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10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7801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1040" y="479861"/>
            <a:ext cx="9509760" cy="1088136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/>
              <a:t/>
            </a:r>
            <a:br>
              <a:rPr lang="cs-CZ" b="1" dirty="0"/>
            </a:b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Práce </a:t>
            </a:r>
            <a:r>
              <a:rPr lang="cs-CZ" b="1" dirty="0"/>
              <a:t>s interaktivním výukovým materiálem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183000"/>
            <a:ext cx="9509760" cy="3524813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cs-CZ" dirty="0"/>
              <a:t>Na snímcích děti poznávají chybějící části</a:t>
            </a:r>
            <a:r>
              <a:rPr lang="cs-CZ" dirty="0" smtClean="0"/>
              <a:t>. Kliknutím se ztracená část na obrázku zobrazí</a:t>
            </a:r>
            <a:endParaRPr lang="cs-CZ" dirty="0"/>
          </a:p>
          <a:p>
            <a:r>
              <a:rPr lang="cs-CZ" dirty="0"/>
              <a:t>Materiál je určen pro práci na dotykových zařízeních.</a:t>
            </a:r>
            <a:endParaRPr lang="de-DE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1080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Práce s didaktickým kufříkem KUMUČ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Pomocí pastelek děti chybějící části domalují.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228622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Prvky polytechnické výchovy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Dokreslit chybějící části na obrázku, sestavit části v celek, vytvořit jednoduchý model, stavbu, provést obměnu, tvořit dle vlastní představy, např. stavby z kostek</a:t>
            </a:r>
          </a:p>
          <a:p>
            <a:r>
              <a:rPr lang="cs-CZ" dirty="0"/>
              <a:t>Dokončit hru (neodbíhat od ní) i rozdělanou činnost</a:t>
            </a:r>
          </a:p>
          <a:p>
            <a:r>
              <a:rPr lang="cs-CZ" dirty="0"/>
              <a:t>Udržet pozornost i při méně atraktivních činnostech</a:t>
            </a:r>
          </a:p>
          <a:p>
            <a:r>
              <a:rPr lang="cs-CZ" dirty="0"/>
              <a:t>Uposlechnout pokynu dospělého a řídit se jím</a:t>
            </a:r>
          </a:p>
          <a:p>
            <a:r>
              <a:rPr lang="cs-CZ" dirty="0"/>
              <a:t>Rozpoznat odlišnosti v detailech (např. vyhledat a doplnit chybějící část v obrázku, jednotlivé části složit v celek, nalézt cestu v jednoduchém labyrintu, složit puzzle, hrát pexeso, domino, loto)</a:t>
            </a:r>
          </a:p>
          <a:p>
            <a:pPr marL="45720" indent="0">
              <a:buNone/>
            </a:pP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13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76505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14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1" y="1118395"/>
            <a:ext cx="7513903" cy="4066669"/>
            <a:chOff x="3057284" y="750955"/>
            <a:chExt cx="4242876" cy="3500865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děti 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5095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35474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potenciálu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dětí</a:t>
              </a: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2925798" y="160791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          Cíle </a:t>
            </a:r>
            <a:r>
              <a:rPr lang="cs-CZ" sz="2800" b="1" dirty="0">
                <a:solidFill>
                  <a:srgbClr val="0070C0"/>
                </a:solidFill>
              </a:rPr>
              <a:t>polytechnické </a:t>
            </a:r>
            <a:r>
              <a:rPr lang="cs-CZ" sz="2800" b="1" dirty="0" smtClean="0">
                <a:solidFill>
                  <a:srgbClr val="0070C0"/>
                </a:solidFill>
              </a:rPr>
              <a:t>                                                                      </a:t>
            </a:r>
            <a:endParaRPr lang="cs-CZ" sz="2800" b="1" dirty="0">
              <a:solidFill>
                <a:srgbClr val="0070C0"/>
              </a:solidFill>
            </a:endParaRPr>
          </a:p>
          <a:p>
            <a:r>
              <a:rPr lang="cs-CZ" sz="2800" b="1" dirty="0" smtClean="0">
                <a:solidFill>
                  <a:srgbClr val="0070C0"/>
                </a:solidFill>
              </a:rPr>
              <a:t>                  výchovy</a:t>
            </a:r>
            <a:endParaRPr lang="cs-CZ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15604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heer Green 16x9">
  <a:themeElements>
    <a:clrScheme name="Žlutá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48-PPTvzor.potx" id="{BEAA49EE-7AE4-44BA-8526-6F4ED2428C66}" vid="{21787010-6216-4E42-AF3D-8126B149DC11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48-PPTvzor</Template>
  <TotalTime>0</TotalTime>
  <Words>234</Words>
  <Application>Microsoft Office PowerPoint</Application>
  <PresentationFormat>Vlastní</PresentationFormat>
  <Paragraphs>60</Paragraphs>
  <Slides>14</Slides>
  <Notes>10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Sheer Green 16x9</vt:lpstr>
      <vt:lpstr>Co chybí perníkové chaloupce</vt:lpstr>
      <vt:lpstr>Snímek 2</vt:lpstr>
      <vt:lpstr>Snímek 3</vt:lpstr>
      <vt:lpstr>Snímek 4</vt:lpstr>
      <vt:lpstr>Snímek 5</vt:lpstr>
      <vt:lpstr>Snímek 6</vt:lpstr>
      <vt:lpstr>Snímek 7</vt:lpstr>
      <vt:lpstr>Použité odkazy</vt:lpstr>
      <vt:lpstr>Metodický pokyn Integrovaný blok: postřeh</vt:lpstr>
      <vt:lpstr>Studijní materiály </vt:lpstr>
      <vt:lpstr>   Práce s interaktivním výukovým materiálem </vt:lpstr>
      <vt:lpstr>Práce s didaktickým kufříkem KUMUČ </vt:lpstr>
      <vt:lpstr>Prvky polytechnické výchovy</vt:lpstr>
      <vt:lpstr>Snímek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Kimova hra - Co chybí?</dc:title>
  <dc:creator/>
  <cp:lastModifiedBy/>
  <cp:revision>3</cp:revision>
  <dcterms:created xsi:type="dcterms:W3CDTF">2014-08-05T12:38:58Z</dcterms:created>
  <dcterms:modified xsi:type="dcterms:W3CDTF">2015-05-06T11:01:42Z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