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  <p:sldMasterId id="2147483713" r:id="rId6"/>
  </p:sldMasterIdLst>
  <p:notesMasterIdLst>
    <p:notesMasterId r:id="rId19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8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86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87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88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D636100A-DA84-448D-A268-10C69427F920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5680" cy="308556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48" name="CustomShape 2"/>
          <p:cNvSpPr/>
          <p:nvPr/>
        </p:nvSpPr>
        <p:spPr>
          <a:xfrm>
            <a:off x="3884760" y="8685360"/>
            <a:ext cx="2971080" cy="457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fld id="{479D15A0-734E-4AB4-99F9-F7462EDD9848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58" name="Obrázek 57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59" name="Obrázek 58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08" name="Obrázek 107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09" name="Obrázek 108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2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56" name="Obrázek 15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57" name="Obrázek 15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9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94" name="Obrázek 19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95" name="Obrázek 194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1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1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3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3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34" name="Obrázek 23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35" name="Obrázek 234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5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5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5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6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2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6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6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6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7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7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8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81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82" name="Obrázek 28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83" name="Obrázek 28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image" Target="../media/image1.jpe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7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1" name="Obrázek 2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2" name="CustomShape 11"/>
          <p:cNvSpPr/>
          <p:nvPr/>
        </p:nvSpPr>
        <p:spPr>
          <a:xfrm>
            <a:off x="0" y="-7920"/>
            <a:ext cx="862920" cy="5697360"/>
          </a:xfrm>
          <a:custGeom>
            <a:avLst/>
            <a:gdLst/>
            <a:ahLst/>
            <a:cxnLst/>
            <a:rect l="0" t="0" r="r" b="b"/>
            <a:pathLst>
              <a:path w="863601" h="5698068">
                <a:moveTo>
                  <a:pt x="0" y="8467"/>
                </a:moveTo>
                <a:lnTo>
                  <a:pt x="863600" y="0"/>
                </a:lnTo>
                <a:lnTo>
                  <a:pt x="863600" y="16934"/>
                </a:lnTo>
                <a:lnTo>
                  <a:pt x="0" y="5698067"/>
                </a:lnTo>
                <a:lnTo>
                  <a:pt x="0" y="8467"/>
                </a:lnTo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3" name="Line 12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Line 13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5" name="CustomShape 14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" name="Obrázek 17"/>
          <p:cNvPicPr/>
          <p:nvPr/>
        </p:nvPicPr>
        <p:blipFill>
          <a:blip r:embed="rId16" cstate="print"/>
          <a:stretch/>
        </p:blipFill>
        <p:spPr>
          <a:xfrm>
            <a:off x="3035160" y="4793760"/>
            <a:ext cx="6119280" cy="1336680"/>
          </a:xfrm>
          <a:prstGeom prst="rect">
            <a:avLst/>
          </a:prstGeom>
          <a:ln>
            <a:noFill/>
          </a:ln>
        </p:spPr>
      </p:pic>
      <p:pic>
        <p:nvPicPr>
          <p:cNvPr id="23" name="Obrázek 27"/>
          <p:cNvPicPr/>
          <p:nvPr/>
        </p:nvPicPr>
        <p:blipFill>
          <a:blip r:embed="rId15" cstate="print"/>
          <a:stretch/>
        </p:blipFill>
        <p:spPr>
          <a:xfrm>
            <a:off x="4780800" y="363348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4" name="PlaceHolder 2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5" name="PlaceHolder 2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1" name="Obrázek 2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72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3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74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75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21" name="Obrázek 2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22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23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Obrázek 6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59" name="Obrázek 7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Obrázek 6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97" name="Obrázek 7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198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99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/>
    <p:bodyStyle/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37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38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39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0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1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2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3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4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5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46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247" name="Obrázek 2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48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49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CustomShape 1"/>
          <p:cNvSpPr/>
          <p:nvPr/>
        </p:nvSpPr>
        <p:spPr>
          <a:xfrm>
            <a:off x="1301040" y="550080"/>
            <a:ext cx="7766280" cy="1645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4E67C8"/>
                </a:solidFill>
                <a:latin typeface="Trebuchet MS"/>
              </a:rPr>
              <a:t>Postav dům</a:t>
            </a:r>
            <a:endParaRPr/>
          </a:p>
        </p:txBody>
      </p:sp>
      <p:sp>
        <p:nvSpPr>
          <p:cNvPr id="290" name="CustomShape 2"/>
          <p:cNvSpPr/>
          <p:nvPr/>
        </p:nvSpPr>
        <p:spPr>
          <a:xfrm>
            <a:off x="1301040" y="2350800"/>
            <a:ext cx="7766280" cy="1096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Radka Knotková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71664" y="4869160"/>
            <a:ext cx="5976663" cy="139696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CustomShape 1"/>
          <p:cNvSpPr/>
          <p:nvPr/>
        </p:nvSpPr>
        <p:spPr>
          <a:xfrm>
            <a:off x="623392" y="6165304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2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716C3A44-D2B6-417E-83BA-54ACA65F2DAD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93" name="Obrázek 3"/>
          <p:cNvPicPr/>
          <p:nvPr/>
        </p:nvPicPr>
        <p:blipFill>
          <a:blip r:embed="rId2" cstate="print"/>
          <a:stretch/>
        </p:blipFill>
        <p:spPr>
          <a:xfrm>
            <a:off x="2392560" y="123480"/>
            <a:ext cx="6558120" cy="491832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</a:rPr>
              <a:t>Čím budeš pracovat?</a:t>
            </a:r>
            <a:endParaRPr/>
          </a:p>
        </p:txBody>
      </p:sp>
      <p:sp>
        <p:nvSpPr>
          <p:cNvPr id="295" name="CustomShape 2"/>
          <p:cNvSpPr/>
          <p:nvPr/>
        </p:nvSpPr>
        <p:spPr>
          <a:xfrm>
            <a:off x="695400" y="63093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6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9544DF19-5E48-4987-AF19-21EC922E808F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97" name="Obrázek 4"/>
          <p:cNvPicPr/>
          <p:nvPr/>
        </p:nvPicPr>
        <p:blipFill>
          <a:blip r:embed="rId2" cstate="print"/>
          <a:stretch/>
        </p:blipFill>
        <p:spPr>
          <a:xfrm rot="5400000">
            <a:off x="391680" y="1805760"/>
            <a:ext cx="3322080" cy="2491200"/>
          </a:xfrm>
          <a:prstGeom prst="rect">
            <a:avLst/>
          </a:prstGeom>
          <a:ln>
            <a:noFill/>
          </a:ln>
        </p:spPr>
      </p:pic>
      <p:pic>
        <p:nvPicPr>
          <p:cNvPr id="298" name="Obrázek 5"/>
          <p:cNvPicPr/>
          <p:nvPr/>
        </p:nvPicPr>
        <p:blipFill>
          <a:blip r:embed="rId3" cstate="print"/>
          <a:stretch/>
        </p:blipFill>
        <p:spPr>
          <a:xfrm rot="5400000">
            <a:off x="3221280" y="1804320"/>
            <a:ext cx="3310200" cy="2482200"/>
          </a:xfrm>
          <a:prstGeom prst="rect">
            <a:avLst/>
          </a:prstGeom>
          <a:ln>
            <a:noFill/>
          </a:ln>
        </p:spPr>
      </p:pic>
      <p:pic>
        <p:nvPicPr>
          <p:cNvPr id="299" name="Obrázek 6"/>
          <p:cNvPicPr/>
          <p:nvPr/>
        </p:nvPicPr>
        <p:blipFill>
          <a:blip r:embed="rId4" cstate="print"/>
          <a:stretch/>
        </p:blipFill>
        <p:spPr>
          <a:xfrm>
            <a:off x="6558120" y="609480"/>
            <a:ext cx="2274480" cy="1705680"/>
          </a:xfrm>
          <a:prstGeom prst="rect">
            <a:avLst/>
          </a:prstGeom>
          <a:ln>
            <a:noFill/>
          </a:ln>
        </p:spPr>
      </p:pic>
      <p:pic>
        <p:nvPicPr>
          <p:cNvPr id="300" name="Obrázek 7"/>
          <p:cNvPicPr/>
          <p:nvPr/>
        </p:nvPicPr>
        <p:blipFill>
          <a:blip r:embed="rId5" cstate="print"/>
          <a:stretch/>
        </p:blipFill>
        <p:spPr>
          <a:xfrm>
            <a:off x="7761240" y="2765880"/>
            <a:ext cx="2580480" cy="19350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</a:rPr>
              <a:t>Z čeho budeš stavět?</a:t>
            </a:r>
            <a:endParaRPr/>
          </a:p>
        </p:txBody>
      </p:sp>
      <p:sp>
        <p:nvSpPr>
          <p:cNvPr id="302" name="CustomShape 2"/>
          <p:cNvSpPr/>
          <p:nvPr/>
        </p:nvSpPr>
        <p:spPr>
          <a:xfrm>
            <a:off x="695400" y="623731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03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CE9724EA-0625-4F62-8A8F-42BEF544A36D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304" name="Obrázek 5"/>
          <p:cNvPicPr/>
          <p:nvPr/>
        </p:nvPicPr>
        <p:blipFill>
          <a:blip r:embed="rId2" cstate="print"/>
          <a:stretch/>
        </p:blipFill>
        <p:spPr>
          <a:xfrm>
            <a:off x="2846880" y="2885760"/>
            <a:ext cx="2809800" cy="2107080"/>
          </a:xfrm>
          <a:prstGeom prst="rect">
            <a:avLst/>
          </a:prstGeom>
          <a:ln>
            <a:noFill/>
          </a:ln>
        </p:spPr>
      </p:pic>
      <p:pic>
        <p:nvPicPr>
          <p:cNvPr id="305" name="Obrázek 6"/>
          <p:cNvPicPr/>
          <p:nvPr/>
        </p:nvPicPr>
        <p:blipFill>
          <a:blip r:embed="rId3" cstate="print"/>
          <a:stretch/>
        </p:blipFill>
        <p:spPr>
          <a:xfrm>
            <a:off x="267480" y="1270080"/>
            <a:ext cx="2441880" cy="1831320"/>
          </a:xfrm>
          <a:prstGeom prst="rect">
            <a:avLst/>
          </a:prstGeom>
          <a:ln>
            <a:noFill/>
          </a:ln>
        </p:spPr>
      </p:pic>
      <p:pic>
        <p:nvPicPr>
          <p:cNvPr id="306" name="Obrázek 7"/>
          <p:cNvPicPr/>
          <p:nvPr/>
        </p:nvPicPr>
        <p:blipFill>
          <a:blip r:embed="rId4" cstate="print"/>
          <a:stretch/>
        </p:blipFill>
        <p:spPr>
          <a:xfrm>
            <a:off x="5794200" y="455400"/>
            <a:ext cx="2795760" cy="2096640"/>
          </a:xfrm>
          <a:prstGeom prst="rect">
            <a:avLst/>
          </a:prstGeom>
          <a:ln>
            <a:noFill/>
          </a:ln>
        </p:spPr>
      </p:pic>
      <p:pic>
        <p:nvPicPr>
          <p:cNvPr id="307" name="Obrázek 8"/>
          <p:cNvPicPr/>
          <p:nvPr/>
        </p:nvPicPr>
        <p:blipFill>
          <a:blip r:embed="rId5" cstate="print"/>
          <a:stretch/>
        </p:blipFill>
        <p:spPr>
          <a:xfrm>
            <a:off x="7817760" y="2847600"/>
            <a:ext cx="2911680" cy="21837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CustomShape 1"/>
          <p:cNvSpPr/>
          <p:nvPr/>
        </p:nvSpPr>
        <p:spPr>
          <a:xfrm>
            <a:off x="136440" y="-28224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cs-CZ" sz="2400" b="1" strike="noStrike">
                <a:solidFill>
                  <a:srgbClr val="000000"/>
                </a:solidFill>
                <a:latin typeface="Calibri Light"/>
              </a:rPr>
              <a:t>Postav zeď</a:t>
            </a:r>
            <a:endParaRPr/>
          </a:p>
        </p:txBody>
      </p:sp>
      <p:sp>
        <p:nvSpPr>
          <p:cNvPr id="309" name="CustomShape 2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10" name="CustomShape 3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818372AF-966A-4038-B2F8-9D7084CBE03D}" type="slidenum">
              <a:rPr lang="cs-CZ" sz="1200" strike="noStrike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pic>
        <p:nvPicPr>
          <p:cNvPr id="311" name="Obrázek 4"/>
          <p:cNvPicPr/>
          <p:nvPr/>
        </p:nvPicPr>
        <p:blipFill>
          <a:blip r:embed="rId2" cstate="print"/>
          <a:srcRect l="42382" t="21587" r="13105" b="36328"/>
          <a:stretch/>
        </p:blipFill>
        <p:spPr>
          <a:xfrm rot="16200000">
            <a:off x="455040" y="370440"/>
            <a:ext cx="1472760" cy="1917000"/>
          </a:xfrm>
          <a:prstGeom prst="rect">
            <a:avLst/>
          </a:prstGeom>
          <a:ln>
            <a:noFill/>
          </a:ln>
        </p:spPr>
      </p:pic>
      <p:pic>
        <p:nvPicPr>
          <p:cNvPr id="312" name="Obrázek 6"/>
          <p:cNvPicPr/>
          <p:nvPr/>
        </p:nvPicPr>
        <p:blipFill>
          <a:blip r:embed="rId3" cstate="print"/>
          <a:srcRect l="40078" t="556" r="46196" b="89475"/>
          <a:stretch/>
        </p:blipFill>
        <p:spPr>
          <a:xfrm>
            <a:off x="3697200" y="990000"/>
            <a:ext cx="681840" cy="681840"/>
          </a:xfrm>
          <a:prstGeom prst="rect">
            <a:avLst/>
          </a:prstGeom>
          <a:ln>
            <a:noFill/>
          </a:ln>
        </p:spPr>
      </p:pic>
      <p:pic>
        <p:nvPicPr>
          <p:cNvPr id="313" name="Obrázek 7"/>
          <p:cNvPicPr/>
          <p:nvPr/>
        </p:nvPicPr>
        <p:blipFill>
          <a:blip r:embed="rId4" cstate="print"/>
          <a:srcRect l="56880" t="-367" r="14917" b="89664"/>
          <a:stretch/>
        </p:blipFill>
        <p:spPr>
          <a:xfrm>
            <a:off x="6154920" y="629640"/>
            <a:ext cx="1402920" cy="733320"/>
          </a:xfrm>
          <a:prstGeom prst="rect">
            <a:avLst/>
          </a:prstGeom>
          <a:ln>
            <a:noFill/>
          </a:ln>
        </p:spPr>
      </p:pic>
      <p:pic>
        <p:nvPicPr>
          <p:cNvPr id="314" name="Obrázek 10"/>
          <p:cNvPicPr/>
          <p:nvPr/>
        </p:nvPicPr>
        <p:blipFill>
          <a:blip r:embed="rId5" cstate="print"/>
          <a:srcRect l="82734" t="1868" r="2253" b="87784"/>
          <a:stretch/>
        </p:blipFill>
        <p:spPr>
          <a:xfrm>
            <a:off x="8087760" y="2280960"/>
            <a:ext cx="746280" cy="707760"/>
          </a:xfrm>
          <a:prstGeom prst="rect">
            <a:avLst/>
          </a:prstGeom>
          <a:ln>
            <a:noFill/>
          </a:ln>
        </p:spPr>
      </p:pic>
      <p:pic>
        <p:nvPicPr>
          <p:cNvPr id="315" name="Obrázek 11"/>
          <p:cNvPicPr/>
          <p:nvPr/>
        </p:nvPicPr>
        <p:blipFill>
          <a:blip r:embed="rId6" cstate="print"/>
          <a:srcRect l="38524" t="22152" r="4319" b="57175"/>
          <a:stretch/>
        </p:blipFill>
        <p:spPr>
          <a:xfrm>
            <a:off x="3697200" y="2826720"/>
            <a:ext cx="2845440" cy="14158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17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1424BEA6-B445-42C4-9966-905BC082E9C5}" type="slidenum">
              <a:rPr lang="cs-CZ" sz="1200" strike="noStrike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  <p:pic>
        <p:nvPicPr>
          <p:cNvPr id="318" name="Obrázek 3"/>
          <p:cNvPicPr/>
          <p:nvPr/>
        </p:nvPicPr>
        <p:blipFill>
          <a:blip r:embed="rId2" cstate="print"/>
          <a:srcRect l="4977" b="4986"/>
          <a:stretch/>
        </p:blipFill>
        <p:spPr>
          <a:xfrm rot="16200000">
            <a:off x="2814480" y="-765360"/>
            <a:ext cx="4733280" cy="6514920"/>
          </a:xfrm>
          <a:prstGeom prst="rect">
            <a:avLst/>
          </a:prstGeom>
          <a:ln>
            <a:noFill/>
          </a:ln>
        </p:spPr>
      </p:pic>
      <p:sp>
        <p:nvSpPr>
          <p:cNvPr id="319" name="CustomShape 3"/>
          <p:cNvSpPr/>
          <p:nvPr/>
        </p:nvSpPr>
        <p:spPr>
          <a:xfrm>
            <a:off x="450720" y="5872680"/>
            <a:ext cx="222732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000000"/>
                </a:solidFill>
                <a:latin typeface="Calibri"/>
                <a:ea typeface="DejaVu Sans"/>
              </a:rPr>
              <a:t>Pracovní list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321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Fotografie  a obrázky z archivu autora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4E67C8"/>
                </a:solidFill>
                <a:latin typeface="Trebuchet M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4E67C8"/>
                </a:solidFill>
                <a:latin typeface="Calibri"/>
              </a:rPr>
              <a:t>Integrovaný blok: Dítě a jeho tělo</a:t>
            </a:r>
            <a:endParaRPr/>
          </a:p>
        </p:txBody>
      </p:sp>
      <p:sp>
        <p:nvSpPr>
          <p:cNvPr id="323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Prezentace v PowerPointu, která obsahuje čtyři pracovní listy s jednoduchým interaktivním úkolem.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Pracovní list.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endParaRPr/>
          </a:p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Dítě dokáže samostatně splnit jednoduchý úkol- pozná nářadí, stavební materiály a rozlišuje barvy a geometrické tvary.</a:t>
            </a:r>
            <a:endParaRPr/>
          </a:p>
        </p:txBody>
      </p:sp>
      <p:sp>
        <p:nvSpPr>
          <p:cNvPr id="324" name="CustomShape 3"/>
          <p:cNvSpPr/>
          <p:nvPr/>
        </p:nvSpPr>
        <p:spPr>
          <a:xfrm>
            <a:off x="695400" y="623731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25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8D4F2CB4-6992-4E2D-86FE-881A3B3E6AAB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4E67C8"/>
                </a:solidFill>
                <a:latin typeface="Trebuchet M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27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cs-CZ" u="sng" strike="noStrike">
                <a:solidFill>
                  <a:srgbClr val="80D5BF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28" name="CustomShape 3"/>
          <p:cNvSpPr/>
          <p:nvPr/>
        </p:nvSpPr>
        <p:spPr>
          <a:xfrm>
            <a:off x="695400" y="63093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29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5EC908C1-BEFB-4A05-AF86-9E1A866BC74C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331" name="CustomShape 2"/>
          <p:cNvSpPr/>
          <p:nvPr/>
        </p:nvSpPr>
        <p:spPr>
          <a:xfrm>
            <a:off x="677160" y="1750680"/>
            <a:ext cx="9509040" cy="3524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2. snímek – fotografie domu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3. – 4. snímek – děti poznávají nářadí a materiál na stavbu domu, s učitelkou doplňují, co je ještě potřeba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5. snímek – děti staví zeď z tvarů dle předlohy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Využití KUMUČE – pracovní list na magnetickou tabulku (viz 6. snímek), poznávání geometrických tvarů, vybarvování, list je možné rozstříhat a skládat zeď </a:t>
            </a:r>
            <a:endParaRPr/>
          </a:p>
        </p:txBody>
      </p:sp>
      <p:sp>
        <p:nvSpPr>
          <p:cNvPr id="332" name="CustomShape 3"/>
          <p:cNvSpPr/>
          <p:nvPr/>
        </p:nvSpPr>
        <p:spPr>
          <a:xfrm>
            <a:off x="623392" y="6237312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333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6A4D703-E0DE-48B6-AAAF-232E9F53DEE4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b="1" strike="noStrike">
                <a:solidFill>
                  <a:srgbClr val="4E67C8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335" name="CustomShape 2"/>
          <p:cNvSpPr/>
          <p:nvPr/>
        </p:nvSpPr>
        <p:spPr>
          <a:xfrm>
            <a:off x="695400" y="63093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36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7D8AD50E-CC0D-4C60-BE98-248B9FD9770D}" type="slidenum">
              <a:rPr lang="cs-CZ" sz="900" strike="noStrike">
                <a:solidFill>
                  <a:srgbClr val="4E67C8"/>
                </a:solidFill>
                <a:latin typeface="Trebuchet M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sp>
        <p:nvSpPr>
          <p:cNvPr id="337" name="CustomShape 4"/>
          <p:cNvSpPr/>
          <p:nvPr/>
        </p:nvSpPr>
        <p:spPr>
          <a:xfrm>
            <a:off x="677160" y="1510560"/>
            <a:ext cx="9594360" cy="3064320"/>
          </a:xfrm>
          <a:prstGeom prst="roundRect">
            <a:avLst>
              <a:gd name="adj" fmla="val 14400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CustomShape 1"/>
          <p:cNvSpPr/>
          <p:nvPr/>
        </p:nvSpPr>
        <p:spPr>
          <a:xfrm>
            <a:off x="695400" y="63093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39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6AC6E166-B5F6-4A7A-A651-F9B8017A62DF}" type="slidenum">
              <a:rPr lang="cs-CZ" sz="900" strike="noStrike">
                <a:solidFill>
                  <a:srgbClr val="000000"/>
                </a:solidFill>
                <a:latin typeface="Trebuchet MS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  <p:sp>
        <p:nvSpPr>
          <p:cNvPr id="340" name="CustomShape 3"/>
          <p:cNvSpPr/>
          <p:nvPr/>
        </p:nvSpPr>
        <p:spPr>
          <a:xfrm>
            <a:off x="1920960" y="2820960"/>
            <a:ext cx="2714040" cy="152820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341" name="CustomShape 4"/>
          <p:cNvSpPr/>
          <p:nvPr/>
        </p:nvSpPr>
        <p:spPr>
          <a:xfrm>
            <a:off x="4258800" y="1962000"/>
            <a:ext cx="2714040" cy="152820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342" name="CustomShape 5"/>
          <p:cNvSpPr/>
          <p:nvPr/>
        </p:nvSpPr>
        <p:spPr>
          <a:xfrm>
            <a:off x="1922400" y="1121760"/>
            <a:ext cx="2714040" cy="152820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43" name="CustomShape 6"/>
          <p:cNvSpPr/>
          <p:nvPr/>
        </p:nvSpPr>
        <p:spPr>
          <a:xfrm>
            <a:off x="6593400" y="1118520"/>
            <a:ext cx="2714040" cy="152820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344" name="CustomShape 7"/>
          <p:cNvSpPr/>
          <p:nvPr/>
        </p:nvSpPr>
        <p:spPr>
          <a:xfrm>
            <a:off x="6593400" y="2726640"/>
            <a:ext cx="2840760" cy="16736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345" name="CustomShape 8"/>
          <p:cNvSpPr/>
          <p:nvPr/>
        </p:nvSpPr>
        <p:spPr>
          <a:xfrm>
            <a:off x="4255920" y="3656160"/>
            <a:ext cx="2714040" cy="152820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346" name="CustomShape 9"/>
          <p:cNvSpPr/>
          <p:nvPr/>
        </p:nvSpPr>
        <p:spPr>
          <a:xfrm>
            <a:off x="2925720" y="160920"/>
            <a:ext cx="4563000" cy="1795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výchovy</a:t>
            </a:r>
            <a:endParaRPr/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335</Words>
  <Application>Microsoft Office PowerPoint</Application>
  <PresentationFormat>Vlastní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Office Theme</vt:lpstr>
      <vt:lpstr>Office Theme</vt:lpstr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2015-05-06T12:01:10Z</dcterms:modified>
</cp:coreProperties>
</file>