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mp3" ContentType="audio/m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3" r:id="rId5"/>
    <p:sldId id="284" r:id="rId6"/>
    <p:sldId id="285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EF9E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94918" autoAdjust="0"/>
  </p:normalViewPr>
  <p:slideViewPr>
    <p:cSldViewPr snapToGrid="0">
      <p:cViewPr varScale="1">
        <p:scale>
          <a:sx n="81" d="100"/>
          <a:sy n="81" d="100"/>
        </p:scale>
        <p:origin x="-84" y="-54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18" Type="http://schemas.openxmlformats.org/officeDocument/2006/relationships/comments" Target="../comments/comment1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12" Type="http://schemas.microsoft.com/office/2007/relationships/hdphoto" Target="../media/hdphoto4.wdp"/><Relationship Id="rId17" Type="http://schemas.openxmlformats.org/officeDocument/2006/relationships/image" Target="../media/image10.png"/><Relationship Id="rId2" Type="http://schemas.openxmlformats.org/officeDocument/2006/relationships/audio" Target="../media/media1.mp3"/><Relationship Id="rId16" Type="http://schemas.microsoft.com/office/2007/relationships/media" Target="../media/media1.mp3"/><Relationship Id="rId1" Type="http://schemas.openxmlformats.org/officeDocument/2006/relationships/audio" Target="file:///C:\Users\Ko&#353;ata\Desktop\&#352;kolen&#237;\Zvuky\Koc&#780;ka.mp3" TargetMode="Externa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15" Type="http://schemas.openxmlformats.org/officeDocument/2006/relationships/image" Target="../media/image9.png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Relationship Id="rId14" Type="http://schemas.microsoft.com/office/2007/relationships/hdphoto" Target="../media/hdphoto5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18" Type="http://schemas.openxmlformats.org/officeDocument/2006/relationships/comments" Target="../comments/comment2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12" Type="http://schemas.microsoft.com/office/2007/relationships/hdphoto" Target="../media/hdphoto4.wdp"/><Relationship Id="rId17" Type="http://schemas.openxmlformats.org/officeDocument/2006/relationships/image" Target="../media/image10.png"/><Relationship Id="rId2" Type="http://schemas.openxmlformats.org/officeDocument/2006/relationships/audio" Target="../media/media2.mp3"/><Relationship Id="rId16" Type="http://schemas.microsoft.com/office/2007/relationships/media" Target="../media/media2.mp3"/><Relationship Id="rId1" Type="http://schemas.openxmlformats.org/officeDocument/2006/relationships/audio" Target="file:///C:\Users\Ko&#353;ata\Desktop\&#352;kolen&#237;\Zvuky\Koza.mp3" TargetMode="Externa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15" Type="http://schemas.openxmlformats.org/officeDocument/2006/relationships/image" Target="../media/image11.png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Relationship Id="rId14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18" Type="http://schemas.openxmlformats.org/officeDocument/2006/relationships/comments" Target="../comments/comment3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12" Type="http://schemas.microsoft.com/office/2007/relationships/hdphoto" Target="../media/hdphoto4.wdp"/><Relationship Id="rId17" Type="http://schemas.openxmlformats.org/officeDocument/2006/relationships/image" Target="../media/image10.png"/><Relationship Id="rId2" Type="http://schemas.openxmlformats.org/officeDocument/2006/relationships/audio" Target="../media/media3.mp3"/><Relationship Id="rId16" Type="http://schemas.microsoft.com/office/2007/relationships/media" Target="../media/media3.mp3"/><Relationship Id="rId1" Type="http://schemas.openxmlformats.org/officeDocument/2006/relationships/audio" Target="file:///C:\Users\Ko&#353;ata\Desktop\&#352;kolen&#237;\Zvuky\Ovec&#780;ka.mp3" TargetMode="Externa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15" Type="http://schemas.openxmlformats.org/officeDocument/2006/relationships/image" Target="../media/image12.png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Relationship Id="rId14" Type="http://schemas.microsoft.com/office/2007/relationships/hdphoto" Target="../media/hdphoto5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18" Type="http://schemas.openxmlformats.org/officeDocument/2006/relationships/comments" Target="../comments/comment4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12" Type="http://schemas.microsoft.com/office/2007/relationships/hdphoto" Target="../media/hdphoto4.wdp"/><Relationship Id="rId17" Type="http://schemas.openxmlformats.org/officeDocument/2006/relationships/image" Target="../media/image10.png"/><Relationship Id="rId2" Type="http://schemas.openxmlformats.org/officeDocument/2006/relationships/audio" Target="../media/media4.mp3"/><Relationship Id="rId16" Type="http://schemas.microsoft.com/office/2007/relationships/media" Target="../media/media4.mp3"/><Relationship Id="rId1" Type="http://schemas.openxmlformats.org/officeDocument/2006/relationships/audio" Target="file:///C:\Users\Ko&#353;ata\Desktop\&#352;kolen&#237;\Zvuky\Pes.mp3" TargetMode="Externa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15" Type="http://schemas.openxmlformats.org/officeDocument/2006/relationships/image" Target="../media/image13.png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Relationship Id="rId1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18" Type="http://schemas.openxmlformats.org/officeDocument/2006/relationships/comments" Target="../comments/comment5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12" Type="http://schemas.microsoft.com/office/2007/relationships/hdphoto" Target="../media/hdphoto4.wdp"/><Relationship Id="rId17" Type="http://schemas.openxmlformats.org/officeDocument/2006/relationships/image" Target="../media/image10.png"/><Relationship Id="rId2" Type="http://schemas.openxmlformats.org/officeDocument/2006/relationships/audio" Target="../media/media5.mp3"/><Relationship Id="rId16" Type="http://schemas.microsoft.com/office/2007/relationships/media" Target="../media/media5.mp3"/><Relationship Id="rId1" Type="http://schemas.openxmlformats.org/officeDocument/2006/relationships/audio" Target="file:///C:\Users\Ko&#353;ata\Desktop\&#352;kolen&#237;\Zvuky\Prase.mp3" TargetMode="Externa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15" Type="http://schemas.openxmlformats.org/officeDocument/2006/relationships/image" Target="../media/image12.png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Relationship Id="rId1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Zvuky zvířat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Sluchové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3279" b="98689" l="0" r="98444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81" y="0"/>
            <a:ext cx="3202690" cy="25355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1460" b="100000" l="250" r="947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2586" y="-125288"/>
            <a:ext cx="3015764" cy="3096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backgroundRemoval t="0" b="97309" l="2143" r="978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867" y="218296"/>
            <a:ext cx="2909593" cy="29340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423" y="3087228"/>
            <a:ext cx="2908067" cy="280884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2225" y="3533503"/>
            <a:ext cx="3579746" cy="3248486"/>
          </a:xfrm>
          <a:prstGeom prst="rect">
            <a:avLst/>
          </a:prstGeom>
        </p:spPr>
      </p:pic>
      <p:pic>
        <p:nvPicPr>
          <p:cNvPr id="10" name="Kočk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5" cstate="print"/>
          <a:stretch>
            <a:fillRect/>
          </a:stretch>
        </p:blipFill>
        <p:spPr>
          <a:xfrm>
            <a:off x="9498874" y="3056709"/>
            <a:ext cx="953588" cy="953588"/>
          </a:xfrm>
          <a:prstGeom prst="rect">
            <a:avLst/>
          </a:prstGeom>
        </p:spPr>
      </p:pic>
      <p:pic>
        <p:nvPicPr>
          <p:cNvPr id="4" name="KocĚŚk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9670868" y="32287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3279" b="98689" l="0" r="98444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81" y="0"/>
            <a:ext cx="3202690" cy="25355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1460" b="100000" l="250" r="947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6744" y="-529182"/>
            <a:ext cx="3015764" cy="3096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backgroundRemoval t="0" b="97309" l="2143" r="978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1336" y="423136"/>
            <a:ext cx="2909593" cy="29340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608" y="3591959"/>
            <a:ext cx="2908067" cy="28088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4880" y="3609514"/>
            <a:ext cx="3579746" cy="3248486"/>
          </a:xfrm>
          <a:prstGeom prst="rect">
            <a:avLst/>
          </a:prstGeom>
        </p:spPr>
      </p:pic>
      <p:pic>
        <p:nvPicPr>
          <p:cNvPr id="9" name="Koz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5" cstate="print"/>
          <a:stretch>
            <a:fillRect/>
          </a:stretch>
        </p:blipFill>
        <p:spPr>
          <a:xfrm>
            <a:off x="9681754" y="3357154"/>
            <a:ext cx="666206" cy="666206"/>
          </a:xfrm>
          <a:prstGeom prst="rect">
            <a:avLst/>
          </a:prstGeom>
        </p:spPr>
      </p:pic>
      <p:pic>
        <p:nvPicPr>
          <p:cNvPr id="10" name="Koz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9738360" y="34137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5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3279" b="98689" l="0" r="98444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81" y="0"/>
            <a:ext cx="3202690" cy="25355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1460" b="100000" l="250" r="947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784046" y="56314"/>
            <a:ext cx="3015764" cy="3096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backgroundRemoval t="0" b="97309" l="2143" r="978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6213" y="550404"/>
            <a:ext cx="2909593" cy="29340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78811" y="3328565"/>
            <a:ext cx="2908067" cy="28088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043360" y="3609514"/>
            <a:ext cx="3579746" cy="3248486"/>
          </a:xfrm>
          <a:prstGeom prst="rect">
            <a:avLst/>
          </a:prstGeom>
        </p:spPr>
      </p:pic>
      <p:pic>
        <p:nvPicPr>
          <p:cNvPr id="9" name="Ovečk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5" cstate="print"/>
          <a:stretch>
            <a:fillRect/>
          </a:stretch>
        </p:blipFill>
        <p:spPr>
          <a:xfrm>
            <a:off x="9919061" y="3359330"/>
            <a:ext cx="818608" cy="818608"/>
          </a:xfrm>
          <a:prstGeom prst="rect">
            <a:avLst/>
          </a:prstGeom>
        </p:spPr>
      </p:pic>
      <p:pic>
        <p:nvPicPr>
          <p:cNvPr id="10" name="OvecĚŚk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10023565" y="34090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4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8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 showWhenStopped="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3279" b="98689" l="0" r="98444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6807" y="480679"/>
            <a:ext cx="3202690" cy="25355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1460" b="100000" l="250" r="947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44826" y="-128609"/>
            <a:ext cx="3015764" cy="3096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backgroundRemoval t="0" b="97309" l="2143" r="978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7907" y="3537741"/>
            <a:ext cx="2909593" cy="29340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423" y="3087228"/>
            <a:ext cx="2908067" cy="28088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150279" y="3380507"/>
            <a:ext cx="3579746" cy="3248486"/>
          </a:xfrm>
          <a:prstGeom prst="rect">
            <a:avLst/>
          </a:prstGeom>
        </p:spPr>
      </p:pic>
      <p:pic>
        <p:nvPicPr>
          <p:cNvPr id="9" name="Pes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5" cstate="print"/>
          <a:stretch>
            <a:fillRect/>
          </a:stretch>
        </p:blipFill>
        <p:spPr>
          <a:xfrm>
            <a:off x="8767353" y="3278776"/>
            <a:ext cx="770710" cy="770710"/>
          </a:xfrm>
          <a:prstGeom prst="rect">
            <a:avLst/>
          </a:prstGeom>
        </p:spPr>
      </p:pic>
      <p:pic>
        <p:nvPicPr>
          <p:cNvPr id="10" name="Pes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8847908" y="33593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6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776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numSld="999" showWhenStopped="0">
                <p:cTn id="41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3279" b="98689" l="0" r="98444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194" y="481962"/>
            <a:ext cx="3202690" cy="25355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1460" b="100000" l="250" r="947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172" y="56314"/>
            <a:ext cx="3015764" cy="3096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backgroundRemoval t="0" b="97309" l="2143" r="97857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48" y="2740681"/>
            <a:ext cx="2909593" cy="29340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1391" y="4207690"/>
            <a:ext cx="2908067" cy="28088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150279" y="3380507"/>
            <a:ext cx="3579746" cy="3248486"/>
          </a:xfrm>
          <a:prstGeom prst="rect">
            <a:avLst/>
          </a:prstGeom>
        </p:spPr>
      </p:pic>
      <p:pic>
        <p:nvPicPr>
          <p:cNvPr id="9" name="Pras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5" cstate="print"/>
          <a:stretch>
            <a:fillRect/>
          </a:stretch>
        </p:blipFill>
        <p:spPr>
          <a:xfrm>
            <a:off x="9655630" y="3370219"/>
            <a:ext cx="613952" cy="613952"/>
          </a:xfrm>
          <a:prstGeom prst="rect">
            <a:avLst/>
          </a:prstGeom>
        </p:spPr>
      </p:pic>
      <p:pic>
        <p:nvPicPr>
          <p:cNvPr id="10" name="Pras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="" xmlns:p14="http://schemas.microsoft.com/office/powerpoint/2010/main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9701084" y="33745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na základě slyšeného vybírají zvíře, kterému zvuk patří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a rozvoj smyslového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za úkol vybrat kliknutím zvířátko, kterému patří zvuk, který na snímku zazněl.</a:t>
            </a:r>
          </a:p>
          <a:p>
            <a:r>
              <a:rPr lang="cs-CZ" dirty="0" smtClean="0"/>
              <a:t>Díky animačním efektům a aktivační události se jim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zvířat mohou být také v </a:t>
            </a:r>
            <a:r>
              <a:rPr lang="cs-CZ" dirty="0" err="1" smtClean="0"/>
              <a:t>zalaminované</a:t>
            </a:r>
            <a:r>
              <a:rPr lang="cs-CZ" dirty="0" smtClean="0"/>
              <a:t> podobě, děti je na základě zvukového vjemu  vybírají a připínají magnetky na magnetickou tabulku, která je součástí </a:t>
            </a:r>
            <a:r>
              <a:rPr lang="cs-CZ" dirty="0" err="1" smtClean="0"/>
              <a:t>KUMUČe</a:t>
            </a:r>
            <a:r>
              <a:rPr lang="cs-CZ" dirty="0" smtClean="0"/>
              <a:t>.</a:t>
            </a:r>
          </a:p>
          <a:p>
            <a:r>
              <a:rPr lang="cs-CZ" dirty="0" smtClean="0"/>
              <a:t>Zároveň si zkouší zvuky zvířátek napodobovat </a:t>
            </a:r>
            <a:r>
              <a:rPr lang="cs-CZ" dirty="0" smtClean="0"/>
              <a:t>(dítě </a:t>
            </a:r>
            <a:r>
              <a:rPr lang="cs-CZ" dirty="0" smtClean="0"/>
              <a:t>předvede zvuk  a děti připevní správnou </a:t>
            </a:r>
            <a:r>
              <a:rPr lang="cs-CZ" dirty="0" smtClean="0"/>
              <a:t>kartičku)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Rozlišit zvuky a známé melodie, rozlišit a napodobit rytmus </a:t>
            </a:r>
          </a:p>
          <a:p>
            <a:r>
              <a:rPr lang="cs-CZ" dirty="0"/>
              <a:t>Zapamatovat si různé zvuky zvířat, běžně užívaných předmětů – sklo, papír, kov, dřevo, ale i událostí – kroky, dveře, tekoucí voda, vítr, déšť, bouřka apod., melodii (zvuky hudebních nástrojů)</a:t>
            </a:r>
          </a:p>
          <a:p>
            <a:r>
              <a:rPr lang="cs-CZ"/>
              <a:t>Uplatňovat postřeh a rychlost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260</Words>
  <Application>Microsoft Office PowerPoint</Application>
  <PresentationFormat>Vlastní</PresentationFormat>
  <Paragraphs>52</Paragraphs>
  <Slides>13</Slides>
  <Notes>1</Notes>
  <HiddenSlides>0</HiddenSlides>
  <MMClips>10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Zvuky zvířat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2015-05-06T17:46:08Z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