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5"/>
  </p:notesMasterIdLst>
  <p:handoutMasterIdLst>
    <p:handoutMasterId r:id="rId16"/>
  </p:handoutMasterIdLst>
  <p:sldIdLst>
    <p:sldId id="272" r:id="rId3"/>
    <p:sldId id="282" r:id="rId4"/>
    <p:sldId id="284" r:id="rId5"/>
    <p:sldId id="285" r:id="rId6"/>
    <p:sldId id="286" r:id="rId7"/>
    <p:sldId id="275" r:id="rId8"/>
    <p:sldId id="276" r:id="rId9"/>
    <p:sldId id="277" r:id="rId10"/>
    <p:sldId id="278" r:id="rId11"/>
    <p:sldId id="279" r:id="rId12"/>
    <p:sldId id="280" r:id="rId13"/>
    <p:sldId id="28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FEF8E4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>
        <p:scale>
          <a:sx n="80" d="100"/>
          <a:sy n="80" d="100"/>
        </p:scale>
        <p:origin x="-324" y="-55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commentAuthors" Target="commentAuthors.xml"/><Relationship Id="rId2" Type="http://schemas.openxmlformats.org/officeDocument/2006/relationships/slideMaster" Target="slideMasters/slideMaster1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="" xmlns:p15="http://schemas.microsoft.com/office/powerpoint/2012/main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="" xmlns:p15="http://schemas.microsoft.com/office/powerpoint/2012/main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="" xmlns:p15="http://schemas.microsoft.com/office/powerpoint/2012/main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="" xmlns:p15="http://schemas.microsoft.com/office/powerpoint/2012/main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6.5.2015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6.5.2015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=""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comments" Target="../comments/comment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comments" Target="../comments/comment2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comments" Target="../comments/comment3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comments" Target="../comments/comment4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Čísla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err="1" smtClean="0"/>
              <a:t>Předmatematická</a:t>
            </a:r>
            <a:r>
              <a:rPr lang="cs-CZ" dirty="0" smtClean="0"/>
              <a:t> gramotnost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=""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Veselý obličej 3"/>
          <p:cNvSpPr/>
          <p:nvPr/>
        </p:nvSpPr>
        <p:spPr>
          <a:xfrm>
            <a:off x="535576" y="457016"/>
            <a:ext cx="914400" cy="9144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eselý obličej 5"/>
          <p:cNvSpPr/>
          <p:nvPr/>
        </p:nvSpPr>
        <p:spPr>
          <a:xfrm>
            <a:off x="7213734" y="193183"/>
            <a:ext cx="914400" cy="9144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Srdce 6"/>
          <p:cNvSpPr/>
          <p:nvPr/>
        </p:nvSpPr>
        <p:spPr>
          <a:xfrm>
            <a:off x="7480419" y="2234484"/>
            <a:ext cx="914400" cy="914400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Srdce 8"/>
          <p:cNvSpPr/>
          <p:nvPr/>
        </p:nvSpPr>
        <p:spPr>
          <a:xfrm>
            <a:off x="7937619" y="5338293"/>
            <a:ext cx="914400" cy="914400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Srdce 9"/>
          <p:cNvSpPr/>
          <p:nvPr/>
        </p:nvSpPr>
        <p:spPr>
          <a:xfrm>
            <a:off x="4139330" y="2723539"/>
            <a:ext cx="914400" cy="914400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1500390" y="5118433"/>
            <a:ext cx="914400" cy="9144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2217557" y="1872728"/>
            <a:ext cx="914400" cy="9144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eselý obličej 12"/>
          <p:cNvSpPr/>
          <p:nvPr/>
        </p:nvSpPr>
        <p:spPr>
          <a:xfrm>
            <a:off x="6278511" y="3709516"/>
            <a:ext cx="914400" cy="9144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Slunce 13"/>
          <p:cNvSpPr/>
          <p:nvPr/>
        </p:nvSpPr>
        <p:spPr>
          <a:xfrm>
            <a:off x="3972028" y="411436"/>
            <a:ext cx="914400" cy="9144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Slunce 14"/>
          <p:cNvSpPr/>
          <p:nvPr/>
        </p:nvSpPr>
        <p:spPr>
          <a:xfrm>
            <a:off x="78376" y="3004166"/>
            <a:ext cx="914400" cy="9144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Slunce 15"/>
          <p:cNvSpPr/>
          <p:nvPr/>
        </p:nvSpPr>
        <p:spPr>
          <a:xfrm>
            <a:off x="2674757" y="3889819"/>
            <a:ext cx="914400" cy="9144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Mrak 16"/>
          <p:cNvSpPr/>
          <p:nvPr/>
        </p:nvSpPr>
        <p:spPr>
          <a:xfrm>
            <a:off x="5423570" y="1300766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accent5"/>
              </a:solidFill>
            </a:endParaRPr>
          </a:p>
        </p:txBody>
      </p:sp>
      <p:sp>
        <p:nvSpPr>
          <p:cNvPr id="18" name="Mrak 17"/>
          <p:cNvSpPr/>
          <p:nvPr/>
        </p:nvSpPr>
        <p:spPr>
          <a:xfrm>
            <a:off x="4848344" y="5035642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7"/>
          <p:cNvCxnSpPr/>
          <p:nvPr/>
        </p:nvCxnSpPr>
        <p:spPr>
          <a:xfrm>
            <a:off x="9205682" y="113151"/>
            <a:ext cx="0" cy="6786767"/>
          </a:xfrm>
          <a:prstGeom prst="line">
            <a:avLst/>
          </a:prstGeom>
          <a:ln w="762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Veselý obličej 19"/>
          <p:cNvSpPr/>
          <p:nvPr/>
        </p:nvSpPr>
        <p:spPr>
          <a:xfrm>
            <a:off x="9440431" y="151326"/>
            <a:ext cx="514938" cy="492618"/>
          </a:xfrm>
          <a:prstGeom prst="smileyFace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Zaoblený obdélník 20"/>
          <p:cNvSpPr/>
          <p:nvPr/>
        </p:nvSpPr>
        <p:spPr>
          <a:xfrm>
            <a:off x="9350062" y="901521"/>
            <a:ext cx="935223" cy="971207"/>
          </a:xfrm>
          <a:prstGeom prst="round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bg1"/>
                </a:solidFill>
              </a:rPr>
              <a:t>2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10325955" y="900833"/>
            <a:ext cx="935223" cy="971207"/>
          </a:xfrm>
          <a:prstGeom prst="round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bg1"/>
                </a:solidFill>
              </a:rPr>
              <a:t>5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11280388" y="901520"/>
            <a:ext cx="935223" cy="971207"/>
          </a:xfrm>
          <a:prstGeom prst="round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bg1"/>
                </a:solidFill>
              </a:rPr>
              <a:t>4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9326451" y="3342756"/>
            <a:ext cx="935223" cy="971207"/>
          </a:xfrm>
          <a:prstGeom prst="round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bg1"/>
                </a:solidFill>
              </a:rPr>
              <a:t>2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10302344" y="3342068"/>
            <a:ext cx="935223" cy="971207"/>
          </a:xfrm>
          <a:prstGeom prst="round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bg1"/>
                </a:solidFill>
              </a:rPr>
              <a:t>3</a:t>
            </a:r>
          </a:p>
        </p:txBody>
      </p:sp>
      <p:sp>
        <p:nvSpPr>
          <p:cNvPr id="26" name="Zaoblený obdélník 25"/>
          <p:cNvSpPr/>
          <p:nvPr/>
        </p:nvSpPr>
        <p:spPr>
          <a:xfrm>
            <a:off x="11256777" y="3342755"/>
            <a:ext cx="935223" cy="971207"/>
          </a:xfrm>
          <a:prstGeom prst="round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bg1"/>
                </a:solidFill>
              </a:rPr>
              <a:t>4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9370039" y="5873436"/>
            <a:ext cx="935223" cy="971207"/>
          </a:xfrm>
          <a:prstGeom prst="round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bg1"/>
                </a:solidFill>
              </a:rPr>
              <a:t>3</a:t>
            </a:r>
          </a:p>
        </p:txBody>
      </p:sp>
      <p:sp>
        <p:nvSpPr>
          <p:cNvPr id="28" name="Zaoblený obdélník 27"/>
          <p:cNvSpPr/>
          <p:nvPr/>
        </p:nvSpPr>
        <p:spPr>
          <a:xfrm>
            <a:off x="10345932" y="5872748"/>
            <a:ext cx="935223" cy="971207"/>
          </a:xfrm>
          <a:prstGeom prst="round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bg1"/>
                </a:solidFill>
              </a:rPr>
              <a:t>5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11300365" y="5873435"/>
            <a:ext cx="935223" cy="971207"/>
          </a:xfrm>
          <a:prstGeom prst="round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bg1"/>
                </a:solidFill>
              </a:rPr>
              <a:t>4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30" name="Slunce 29"/>
          <p:cNvSpPr/>
          <p:nvPr/>
        </p:nvSpPr>
        <p:spPr>
          <a:xfrm>
            <a:off x="9336862" y="2438998"/>
            <a:ext cx="801749" cy="788996"/>
          </a:xfrm>
          <a:prstGeom prst="sun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Srdce 30"/>
          <p:cNvSpPr/>
          <p:nvPr/>
        </p:nvSpPr>
        <p:spPr>
          <a:xfrm>
            <a:off x="9402328" y="5118433"/>
            <a:ext cx="679670" cy="664870"/>
          </a:xfrm>
          <a:prstGeom prst="hear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1942138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1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Veselý obličej 3"/>
          <p:cNvSpPr/>
          <p:nvPr/>
        </p:nvSpPr>
        <p:spPr>
          <a:xfrm>
            <a:off x="535576" y="457016"/>
            <a:ext cx="914400" cy="9144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eselý obličej 5"/>
          <p:cNvSpPr/>
          <p:nvPr/>
        </p:nvSpPr>
        <p:spPr>
          <a:xfrm>
            <a:off x="7213734" y="193183"/>
            <a:ext cx="914400" cy="9144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Srdce 6"/>
          <p:cNvSpPr/>
          <p:nvPr/>
        </p:nvSpPr>
        <p:spPr>
          <a:xfrm>
            <a:off x="7480419" y="2234484"/>
            <a:ext cx="914400" cy="914400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Srdce 8"/>
          <p:cNvSpPr/>
          <p:nvPr/>
        </p:nvSpPr>
        <p:spPr>
          <a:xfrm>
            <a:off x="7937619" y="5338293"/>
            <a:ext cx="914400" cy="914400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Srdce 9"/>
          <p:cNvSpPr/>
          <p:nvPr/>
        </p:nvSpPr>
        <p:spPr>
          <a:xfrm>
            <a:off x="4139330" y="2723539"/>
            <a:ext cx="914400" cy="914400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1500390" y="5118433"/>
            <a:ext cx="914400" cy="9144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eselý obličej 12"/>
          <p:cNvSpPr/>
          <p:nvPr/>
        </p:nvSpPr>
        <p:spPr>
          <a:xfrm>
            <a:off x="6278511" y="3709516"/>
            <a:ext cx="914400" cy="9144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Slunce 14"/>
          <p:cNvSpPr/>
          <p:nvPr/>
        </p:nvSpPr>
        <p:spPr>
          <a:xfrm>
            <a:off x="78376" y="3004166"/>
            <a:ext cx="914400" cy="9144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Slunce 15"/>
          <p:cNvSpPr/>
          <p:nvPr/>
        </p:nvSpPr>
        <p:spPr>
          <a:xfrm>
            <a:off x="2674757" y="3889819"/>
            <a:ext cx="914400" cy="9144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Mrak 16"/>
          <p:cNvSpPr/>
          <p:nvPr/>
        </p:nvSpPr>
        <p:spPr>
          <a:xfrm>
            <a:off x="5423570" y="1300766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accent5"/>
              </a:solidFill>
            </a:endParaRPr>
          </a:p>
        </p:txBody>
      </p:sp>
      <p:sp>
        <p:nvSpPr>
          <p:cNvPr id="18" name="Mrak 17"/>
          <p:cNvSpPr/>
          <p:nvPr/>
        </p:nvSpPr>
        <p:spPr>
          <a:xfrm>
            <a:off x="4848344" y="5035642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7"/>
          <p:cNvCxnSpPr/>
          <p:nvPr/>
        </p:nvCxnSpPr>
        <p:spPr>
          <a:xfrm>
            <a:off x="9205682" y="113151"/>
            <a:ext cx="0" cy="6786767"/>
          </a:xfrm>
          <a:prstGeom prst="line">
            <a:avLst/>
          </a:prstGeom>
          <a:ln w="762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Veselý obličej 19"/>
          <p:cNvSpPr/>
          <p:nvPr/>
        </p:nvSpPr>
        <p:spPr>
          <a:xfrm>
            <a:off x="9440431" y="151326"/>
            <a:ext cx="514938" cy="492618"/>
          </a:xfrm>
          <a:prstGeom prst="smileyFace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Zaoblený obdélník 20"/>
          <p:cNvSpPr/>
          <p:nvPr/>
        </p:nvSpPr>
        <p:spPr>
          <a:xfrm>
            <a:off x="9350062" y="901521"/>
            <a:ext cx="935223" cy="971207"/>
          </a:xfrm>
          <a:prstGeom prst="round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bg1"/>
                </a:solidFill>
              </a:rPr>
              <a:t>2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10325955" y="900833"/>
            <a:ext cx="935223" cy="971207"/>
          </a:xfrm>
          <a:prstGeom prst="round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bg1"/>
                </a:solidFill>
              </a:rPr>
              <a:t>5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11280388" y="901520"/>
            <a:ext cx="935223" cy="971207"/>
          </a:xfrm>
          <a:prstGeom prst="round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bg1"/>
                </a:solidFill>
              </a:rPr>
              <a:t>4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9326451" y="3342756"/>
            <a:ext cx="935223" cy="971207"/>
          </a:xfrm>
          <a:prstGeom prst="round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bg1"/>
                </a:solidFill>
              </a:rPr>
              <a:t>3</a:t>
            </a:r>
          </a:p>
        </p:txBody>
      </p:sp>
      <p:sp>
        <p:nvSpPr>
          <p:cNvPr id="25" name="Zaoblený obdélník 24"/>
          <p:cNvSpPr/>
          <p:nvPr/>
        </p:nvSpPr>
        <p:spPr>
          <a:xfrm>
            <a:off x="10302344" y="3342068"/>
            <a:ext cx="935223" cy="971207"/>
          </a:xfrm>
          <a:prstGeom prst="round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bg1"/>
                </a:solidFill>
              </a:rPr>
              <a:t>5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11256777" y="3342755"/>
            <a:ext cx="935223" cy="971207"/>
          </a:xfrm>
          <a:prstGeom prst="round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bg1"/>
                </a:solidFill>
              </a:rPr>
              <a:t>4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9370039" y="5873436"/>
            <a:ext cx="935223" cy="971207"/>
          </a:xfrm>
          <a:prstGeom prst="round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bg1"/>
                </a:solidFill>
              </a:rPr>
              <a:t>2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10345932" y="5872748"/>
            <a:ext cx="935223" cy="971207"/>
          </a:xfrm>
          <a:prstGeom prst="round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bg1"/>
                </a:solidFill>
              </a:rPr>
              <a:t>5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11300365" y="5873435"/>
            <a:ext cx="935223" cy="971207"/>
          </a:xfrm>
          <a:prstGeom prst="round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bg1"/>
                </a:solidFill>
              </a:rPr>
              <a:t>4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31" name="Srdce 30"/>
          <p:cNvSpPr/>
          <p:nvPr/>
        </p:nvSpPr>
        <p:spPr>
          <a:xfrm>
            <a:off x="9402328" y="5118433"/>
            <a:ext cx="679670" cy="664870"/>
          </a:xfrm>
          <a:prstGeom prst="hear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Srdce 31"/>
          <p:cNvSpPr/>
          <p:nvPr/>
        </p:nvSpPr>
        <p:spPr>
          <a:xfrm>
            <a:off x="1979910" y="1544171"/>
            <a:ext cx="914400" cy="914400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Mrak 32"/>
          <p:cNvSpPr/>
          <p:nvPr/>
        </p:nvSpPr>
        <p:spPr>
          <a:xfrm>
            <a:off x="3412509" y="472036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Mrak 33"/>
          <p:cNvSpPr/>
          <p:nvPr/>
        </p:nvSpPr>
        <p:spPr>
          <a:xfrm>
            <a:off x="9379457" y="2458571"/>
            <a:ext cx="702541" cy="559986"/>
          </a:xfrm>
          <a:prstGeom prst="cloud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accent5"/>
              </a:solidFill>
            </a:endParaRPr>
          </a:p>
        </p:txBody>
      </p:sp>
      <p:sp>
        <p:nvSpPr>
          <p:cNvPr id="35" name="Srdce 34"/>
          <p:cNvSpPr/>
          <p:nvPr/>
        </p:nvSpPr>
        <p:spPr>
          <a:xfrm>
            <a:off x="194540" y="4868903"/>
            <a:ext cx="914400" cy="914400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9377428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eselý obličej 5"/>
          <p:cNvSpPr/>
          <p:nvPr/>
        </p:nvSpPr>
        <p:spPr>
          <a:xfrm>
            <a:off x="7213734" y="193183"/>
            <a:ext cx="914400" cy="9144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Srdce 6"/>
          <p:cNvSpPr/>
          <p:nvPr/>
        </p:nvSpPr>
        <p:spPr>
          <a:xfrm>
            <a:off x="4435532" y="403207"/>
            <a:ext cx="914400" cy="914400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Srdce 8"/>
          <p:cNvSpPr/>
          <p:nvPr/>
        </p:nvSpPr>
        <p:spPr>
          <a:xfrm>
            <a:off x="7937619" y="5338293"/>
            <a:ext cx="914400" cy="914400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1236253" y="5118433"/>
            <a:ext cx="914400" cy="9144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eselý obličej 12"/>
          <p:cNvSpPr/>
          <p:nvPr/>
        </p:nvSpPr>
        <p:spPr>
          <a:xfrm>
            <a:off x="6299334" y="4204033"/>
            <a:ext cx="914400" cy="9144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Slunce 13"/>
          <p:cNvSpPr/>
          <p:nvPr/>
        </p:nvSpPr>
        <p:spPr>
          <a:xfrm>
            <a:off x="2674028" y="568270"/>
            <a:ext cx="914400" cy="9144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Slunce 14"/>
          <p:cNvSpPr/>
          <p:nvPr/>
        </p:nvSpPr>
        <p:spPr>
          <a:xfrm>
            <a:off x="78376" y="3004166"/>
            <a:ext cx="914400" cy="9144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Slunce 15"/>
          <p:cNvSpPr/>
          <p:nvPr/>
        </p:nvSpPr>
        <p:spPr>
          <a:xfrm>
            <a:off x="3523239" y="3860585"/>
            <a:ext cx="914400" cy="9144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Mrak 16"/>
          <p:cNvSpPr/>
          <p:nvPr/>
        </p:nvSpPr>
        <p:spPr>
          <a:xfrm>
            <a:off x="5303619" y="2691685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accent5"/>
              </a:solidFill>
            </a:endParaRPr>
          </a:p>
        </p:txBody>
      </p:sp>
      <p:sp>
        <p:nvSpPr>
          <p:cNvPr id="18" name="Mrak 17"/>
          <p:cNvSpPr/>
          <p:nvPr/>
        </p:nvSpPr>
        <p:spPr>
          <a:xfrm>
            <a:off x="4671792" y="5383369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7"/>
          <p:cNvCxnSpPr/>
          <p:nvPr/>
        </p:nvCxnSpPr>
        <p:spPr>
          <a:xfrm>
            <a:off x="9205682" y="113151"/>
            <a:ext cx="0" cy="6786767"/>
          </a:xfrm>
          <a:prstGeom prst="line">
            <a:avLst/>
          </a:prstGeom>
          <a:ln w="762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Zaoblený obdélník 20"/>
          <p:cNvSpPr/>
          <p:nvPr/>
        </p:nvSpPr>
        <p:spPr>
          <a:xfrm>
            <a:off x="9350062" y="901521"/>
            <a:ext cx="935223" cy="971207"/>
          </a:xfrm>
          <a:prstGeom prst="round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bg1"/>
                </a:solidFill>
              </a:rPr>
              <a:t>3</a:t>
            </a:r>
          </a:p>
        </p:txBody>
      </p:sp>
      <p:sp>
        <p:nvSpPr>
          <p:cNvPr id="22" name="Zaoblený obdélník 21"/>
          <p:cNvSpPr/>
          <p:nvPr/>
        </p:nvSpPr>
        <p:spPr>
          <a:xfrm>
            <a:off x="10325955" y="900833"/>
            <a:ext cx="935223" cy="971207"/>
          </a:xfrm>
          <a:prstGeom prst="round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bg1"/>
                </a:solidFill>
              </a:rPr>
              <a:t>5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11280388" y="901520"/>
            <a:ext cx="935223" cy="971207"/>
          </a:xfrm>
          <a:prstGeom prst="round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bg1"/>
                </a:solidFill>
              </a:rPr>
              <a:t>4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9326451" y="3342756"/>
            <a:ext cx="935223" cy="971207"/>
          </a:xfrm>
          <a:prstGeom prst="round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bg1"/>
                </a:solidFill>
              </a:rPr>
              <a:t>2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10302344" y="3342068"/>
            <a:ext cx="935223" cy="971207"/>
          </a:xfrm>
          <a:prstGeom prst="round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bg1"/>
                </a:solidFill>
              </a:rPr>
              <a:t>3</a:t>
            </a:r>
          </a:p>
        </p:txBody>
      </p:sp>
      <p:sp>
        <p:nvSpPr>
          <p:cNvPr id="26" name="Zaoblený obdélník 25"/>
          <p:cNvSpPr/>
          <p:nvPr/>
        </p:nvSpPr>
        <p:spPr>
          <a:xfrm>
            <a:off x="11256777" y="3342755"/>
            <a:ext cx="935223" cy="971207"/>
          </a:xfrm>
          <a:prstGeom prst="round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bg1"/>
                </a:solidFill>
              </a:rPr>
              <a:t>4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9370039" y="5873436"/>
            <a:ext cx="935223" cy="971207"/>
          </a:xfrm>
          <a:prstGeom prst="round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bg1"/>
                </a:solidFill>
              </a:rPr>
              <a:t>2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10345932" y="5872748"/>
            <a:ext cx="935223" cy="971207"/>
          </a:xfrm>
          <a:prstGeom prst="round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bg1"/>
                </a:solidFill>
              </a:rPr>
              <a:t>5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11300365" y="5873435"/>
            <a:ext cx="935223" cy="971207"/>
          </a:xfrm>
          <a:prstGeom prst="round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bg1"/>
                </a:solidFill>
              </a:rPr>
              <a:t>4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30" name="Slunce 29"/>
          <p:cNvSpPr/>
          <p:nvPr/>
        </p:nvSpPr>
        <p:spPr>
          <a:xfrm>
            <a:off x="9336862" y="2438998"/>
            <a:ext cx="801749" cy="788996"/>
          </a:xfrm>
          <a:prstGeom prst="sun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Srdce 30"/>
          <p:cNvSpPr/>
          <p:nvPr/>
        </p:nvSpPr>
        <p:spPr>
          <a:xfrm>
            <a:off x="9402328" y="5118433"/>
            <a:ext cx="679670" cy="664870"/>
          </a:xfrm>
          <a:prstGeom prst="hear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Mrak 31"/>
          <p:cNvSpPr/>
          <p:nvPr/>
        </p:nvSpPr>
        <p:spPr>
          <a:xfrm>
            <a:off x="9379457" y="113151"/>
            <a:ext cx="702541" cy="618977"/>
          </a:xfrm>
          <a:prstGeom prst="cloud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accent5"/>
              </a:solidFill>
            </a:endParaRPr>
          </a:p>
        </p:txBody>
      </p:sp>
      <p:sp>
        <p:nvSpPr>
          <p:cNvPr id="33" name="Mrak 32"/>
          <p:cNvSpPr/>
          <p:nvPr/>
        </p:nvSpPr>
        <p:spPr>
          <a:xfrm>
            <a:off x="2644118" y="2234485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Mrak 33"/>
          <p:cNvSpPr/>
          <p:nvPr/>
        </p:nvSpPr>
        <p:spPr>
          <a:xfrm>
            <a:off x="249366" y="361097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Slunce 35"/>
          <p:cNvSpPr/>
          <p:nvPr/>
        </p:nvSpPr>
        <p:spPr>
          <a:xfrm>
            <a:off x="7480419" y="2453149"/>
            <a:ext cx="914400" cy="9144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4083692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  <p:bldLst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Veselý obličej 3"/>
          <p:cNvSpPr/>
          <p:nvPr/>
        </p:nvSpPr>
        <p:spPr>
          <a:xfrm>
            <a:off x="440007" y="1325836"/>
            <a:ext cx="914400" cy="9144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Srdce 6"/>
          <p:cNvSpPr/>
          <p:nvPr/>
        </p:nvSpPr>
        <p:spPr>
          <a:xfrm>
            <a:off x="7480419" y="2234484"/>
            <a:ext cx="914400" cy="914400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Srdce 8"/>
          <p:cNvSpPr/>
          <p:nvPr/>
        </p:nvSpPr>
        <p:spPr>
          <a:xfrm>
            <a:off x="4279657" y="2833496"/>
            <a:ext cx="914400" cy="914400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820281" y="5190186"/>
            <a:ext cx="914400" cy="9144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1734681" y="2752567"/>
            <a:ext cx="914400" cy="9144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eselý obličej 12"/>
          <p:cNvSpPr/>
          <p:nvPr/>
        </p:nvSpPr>
        <p:spPr>
          <a:xfrm>
            <a:off x="6278511" y="3709516"/>
            <a:ext cx="914400" cy="9144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Slunce 13"/>
          <p:cNvSpPr/>
          <p:nvPr/>
        </p:nvSpPr>
        <p:spPr>
          <a:xfrm>
            <a:off x="3972028" y="411436"/>
            <a:ext cx="914400" cy="9144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Slunce 14"/>
          <p:cNvSpPr/>
          <p:nvPr/>
        </p:nvSpPr>
        <p:spPr>
          <a:xfrm>
            <a:off x="78376" y="3004166"/>
            <a:ext cx="914400" cy="9144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Slunce 15"/>
          <p:cNvSpPr/>
          <p:nvPr/>
        </p:nvSpPr>
        <p:spPr>
          <a:xfrm>
            <a:off x="2819135" y="4449851"/>
            <a:ext cx="914400" cy="9144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Mrak 16"/>
          <p:cNvSpPr/>
          <p:nvPr/>
        </p:nvSpPr>
        <p:spPr>
          <a:xfrm>
            <a:off x="5423570" y="1300766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accent5"/>
              </a:solidFill>
            </a:endParaRPr>
          </a:p>
        </p:txBody>
      </p:sp>
      <p:sp>
        <p:nvSpPr>
          <p:cNvPr id="18" name="Mrak 17"/>
          <p:cNvSpPr/>
          <p:nvPr/>
        </p:nvSpPr>
        <p:spPr>
          <a:xfrm>
            <a:off x="4848344" y="5035642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7"/>
          <p:cNvCxnSpPr/>
          <p:nvPr/>
        </p:nvCxnSpPr>
        <p:spPr>
          <a:xfrm>
            <a:off x="9205682" y="113151"/>
            <a:ext cx="0" cy="6786767"/>
          </a:xfrm>
          <a:prstGeom prst="line">
            <a:avLst/>
          </a:prstGeom>
          <a:ln w="762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Veselý obličej 19"/>
          <p:cNvSpPr/>
          <p:nvPr/>
        </p:nvSpPr>
        <p:spPr>
          <a:xfrm>
            <a:off x="9440431" y="151326"/>
            <a:ext cx="514938" cy="492618"/>
          </a:xfrm>
          <a:prstGeom prst="smileyFace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Zaoblený obdélník 20"/>
          <p:cNvSpPr/>
          <p:nvPr/>
        </p:nvSpPr>
        <p:spPr>
          <a:xfrm>
            <a:off x="9350062" y="901521"/>
            <a:ext cx="935223" cy="971207"/>
          </a:xfrm>
          <a:prstGeom prst="round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bg1"/>
                </a:solidFill>
              </a:rPr>
              <a:t>2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10325955" y="900833"/>
            <a:ext cx="935223" cy="971207"/>
          </a:xfrm>
          <a:prstGeom prst="round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bg1"/>
                </a:solidFill>
              </a:rPr>
              <a:t>5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11280388" y="901520"/>
            <a:ext cx="935223" cy="971207"/>
          </a:xfrm>
          <a:prstGeom prst="round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bg1"/>
                </a:solidFill>
              </a:rPr>
              <a:t>4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9326451" y="3342756"/>
            <a:ext cx="935223" cy="971207"/>
          </a:xfrm>
          <a:prstGeom prst="round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bg1"/>
                </a:solidFill>
              </a:rPr>
              <a:t>2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10302344" y="3342068"/>
            <a:ext cx="935223" cy="971207"/>
          </a:xfrm>
          <a:prstGeom prst="round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bg1"/>
                </a:solidFill>
              </a:rPr>
              <a:t>5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11256777" y="3342755"/>
            <a:ext cx="935223" cy="971207"/>
          </a:xfrm>
          <a:prstGeom prst="round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bg1"/>
                </a:solidFill>
              </a:rPr>
              <a:t>4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9370039" y="5873436"/>
            <a:ext cx="935223" cy="971207"/>
          </a:xfrm>
          <a:prstGeom prst="round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bg1"/>
                </a:solidFill>
              </a:rPr>
              <a:t>3</a:t>
            </a:r>
          </a:p>
        </p:txBody>
      </p:sp>
      <p:sp>
        <p:nvSpPr>
          <p:cNvPr id="28" name="Zaoblený obdélník 27"/>
          <p:cNvSpPr/>
          <p:nvPr/>
        </p:nvSpPr>
        <p:spPr>
          <a:xfrm>
            <a:off x="10345932" y="5872748"/>
            <a:ext cx="935223" cy="971207"/>
          </a:xfrm>
          <a:prstGeom prst="round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bg1"/>
                </a:solidFill>
              </a:rPr>
              <a:t>5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11300365" y="5873435"/>
            <a:ext cx="935223" cy="971207"/>
          </a:xfrm>
          <a:prstGeom prst="round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bg1"/>
                </a:solidFill>
              </a:rPr>
              <a:t>4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30" name="Slunce 29"/>
          <p:cNvSpPr/>
          <p:nvPr/>
        </p:nvSpPr>
        <p:spPr>
          <a:xfrm>
            <a:off x="9336862" y="2438998"/>
            <a:ext cx="801749" cy="788996"/>
          </a:xfrm>
          <a:prstGeom prst="sun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Mrak 31"/>
          <p:cNvSpPr/>
          <p:nvPr/>
        </p:nvSpPr>
        <p:spPr>
          <a:xfrm>
            <a:off x="9307295" y="4939967"/>
            <a:ext cx="781210" cy="764149"/>
          </a:xfrm>
          <a:prstGeom prst="cloud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Mrak 32"/>
          <p:cNvSpPr/>
          <p:nvPr/>
        </p:nvSpPr>
        <p:spPr>
          <a:xfrm>
            <a:off x="2061654" y="386702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Slunce 33"/>
          <p:cNvSpPr/>
          <p:nvPr/>
        </p:nvSpPr>
        <p:spPr>
          <a:xfrm>
            <a:off x="7510950" y="579749"/>
            <a:ext cx="914400" cy="9144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Slunce 34"/>
          <p:cNvSpPr/>
          <p:nvPr/>
        </p:nvSpPr>
        <p:spPr>
          <a:xfrm>
            <a:off x="7510950" y="5190186"/>
            <a:ext cx="914400" cy="9144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0861916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Obrazce PowerPoint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se učí přiřazovat počtu grafické symboly </a:t>
            </a:r>
            <a:r>
              <a:rPr lang="cs-CZ" dirty="0" smtClean="0"/>
              <a:t>(čísla)</a:t>
            </a:r>
            <a:endParaRPr lang="cs-CZ" dirty="0" smtClean="0"/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Dítě bude umět počítat do pěti a rozpoznat tento počet v číselné podobě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Děti si pozorně prohlédnou snímek s obrazci. Po pravé straně poté určují správný počet těchto obrazců na snímku. Kliknutím na správnou odpověď se číslo přebarví zeleně. Kliknutím na špatnou odpověď červeně.</a:t>
            </a:r>
          </a:p>
          <a:p>
            <a:r>
              <a:rPr lang="cs-CZ" dirty="0" smtClean="0"/>
              <a:t>Jeden z obrazců vždy na snímku k hodnocení chybí – děti jej mají pojmenovat a určit počet.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Využití magnetické tabulky a magnetů – správný počet obrazců děti skládají srovnatelným počtem magnetů.</a:t>
            </a:r>
          </a:p>
          <a:p>
            <a:r>
              <a:rPr lang="cs-CZ" dirty="0" smtClean="0"/>
              <a:t>Je možné využít i kartičky s čísly, mezi kterými vybírají správnou hodnotu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2862224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Chápat základní číselné a matematické pojmy, elementární matematické souvislosti a dle potřeby je využívat</a:t>
            </a:r>
          </a:p>
          <a:p>
            <a:r>
              <a:rPr lang="cs-CZ" dirty="0"/>
              <a:t>Rozpoznat geometrické tvary </a:t>
            </a:r>
            <a:endParaRPr lang="cs-CZ" dirty="0" smtClean="0"/>
          </a:p>
          <a:p>
            <a:r>
              <a:rPr lang="cs-CZ" dirty="0"/>
              <a:t>Orientovat se v číselné řadě 1 – </a:t>
            </a:r>
            <a:r>
              <a:rPr lang="cs-CZ" dirty="0" smtClean="0"/>
              <a:t>5, </a:t>
            </a:r>
            <a:r>
              <a:rPr lang="cs-CZ" dirty="0"/>
              <a:t>chápat číslo jako počet </a:t>
            </a:r>
            <a:r>
              <a:rPr lang="cs-CZ" dirty="0" smtClean="0"/>
              <a:t>prvků</a:t>
            </a:r>
          </a:p>
          <a:p>
            <a:r>
              <a:rPr lang="cs-CZ" dirty="0"/>
              <a:t>Zacházet s předměty digitální technologie, využívat nejzákladnější funkce počítače (zapnout-vypnout, práce s myší, jednoduchou klávesnicí)</a:t>
            </a:r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331</Words>
  <Application>Microsoft Office PowerPoint</Application>
  <PresentationFormat>Vlastní</PresentationFormat>
  <Paragraphs>87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Sheer Green 16x9</vt:lpstr>
      <vt:lpstr>Čísla</vt:lpstr>
      <vt:lpstr>Snímek 2</vt:lpstr>
      <vt:lpstr>Snímek 3</vt:lpstr>
      <vt:lpstr>Snímek 4</vt:lpstr>
      <vt:lpstr>Snímek 5</vt:lpstr>
      <vt:lpstr>Použité odkazy</vt:lpstr>
      <vt:lpstr>Metodický pokyn Integrovaný blok: vnímání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2015-05-06T18:18:53Z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