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comments/comment10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95" r:id="rId4"/>
    <p:sldId id="298" r:id="rId5"/>
    <p:sldId id="304" r:id="rId6"/>
    <p:sldId id="303" r:id="rId7"/>
    <p:sldId id="301" r:id="rId8"/>
    <p:sldId id="300" r:id="rId9"/>
    <p:sldId id="307" r:id="rId10"/>
    <p:sldId id="305" r:id="rId11"/>
    <p:sldId id="306" r:id="rId12"/>
    <p:sldId id="299" r:id="rId13"/>
    <p:sldId id="275" r:id="rId14"/>
    <p:sldId id="276" r:id="rId15"/>
    <p:sldId id="277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F99FF"/>
    <a:srgbClr val="CCFF66"/>
    <a:srgbClr val="FF0066"/>
    <a:srgbClr val="FEF9EA"/>
    <a:srgbClr val="FFFCE7"/>
    <a:srgbClr val="FFFEEB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5009" autoAdjust="0"/>
  </p:normalViewPr>
  <p:slideViewPr>
    <p:cSldViewPr snapToGrid="0">
      <p:cViewPr>
        <p:scale>
          <a:sx n="100" d="100"/>
          <a:sy n="100" d="100"/>
        </p:scale>
        <p:origin x="438" y="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  <p:cm authorId="2" dt="2015-02-02T20:15:49.274" idx="3">
    <p:pos x="10" y="10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7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6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4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3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0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8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9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2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Připrav si: dvojramennou váhu, hrneček,</a:t>
            </a:r>
            <a:r>
              <a:rPr lang="cs-CZ" baseline="0" dirty="0" smtClean="0"/>
              <a:t> středně velký pomeranč, 4 dětské lžíce, 3 čajové sáčky, 3 papírové kapesníky, 3 dřevěné kolíčky, 3 plastové kolíčky, krabičku od čaje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5656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jednu misku vah polož hrneček, na druhou misku vah polož počet </a:t>
            </a:r>
            <a:r>
              <a:rPr lang="cs-CZ" dirty="0" smtClean="0"/>
              <a:t>lžící, </a:t>
            </a:r>
            <a:r>
              <a:rPr lang="cs-CZ" dirty="0" smtClean="0"/>
              <a:t>které vidíš na obrázku. Rozhodni, co má větší hmotnost. Takto postupuj při dalších úkolech.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548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microsoft.com/office/2007/relationships/hdphoto" Target="../media/hdphoto5.wdp"/><Relationship Id="rId18" Type="http://schemas.openxmlformats.org/officeDocument/2006/relationships/image" Target="../media/image12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9.png"/><Relationship Id="rId17" Type="http://schemas.microsoft.com/office/2007/relationships/hdphoto" Target="../media/hdphoto7.wdp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1.png"/><Relationship Id="rId20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jpeg"/><Relationship Id="rId5" Type="http://schemas.openxmlformats.org/officeDocument/2006/relationships/image" Target="../media/image5.png"/><Relationship Id="rId15" Type="http://schemas.microsoft.com/office/2007/relationships/hdphoto" Target="../media/hdphoto6.wdp"/><Relationship Id="rId10" Type="http://schemas.microsoft.com/office/2007/relationships/hdphoto" Target="../media/hdphoto4.wdp"/><Relationship Id="rId19" Type="http://schemas.microsoft.com/office/2007/relationships/hdphoto" Target="../media/hdphoto8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3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6.png"/><Relationship Id="rId4" Type="http://schemas.microsoft.com/office/2007/relationships/hdphoto" Target="../media/hdphoto9.wdp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5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microsoft.com/office/2007/relationships/hdphoto" Target="../media/hdphoto5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10" Type="http://schemas.openxmlformats.org/officeDocument/2006/relationships/comments" Target="../comments/comment6.xml"/><Relationship Id="rId4" Type="http://schemas.microsoft.com/office/2007/relationships/hdphoto" Target="../media/hdphoto1.wdp"/><Relationship Id="rId9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7.xml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6.png"/><Relationship Id="rId10" Type="http://schemas.openxmlformats.org/officeDocument/2006/relationships/comments" Target="../comments/comment8.xml"/><Relationship Id="rId4" Type="http://schemas.microsoft.com/office/2007/relationships/hdphoto" Target="../media/hdphoto1.wdp"/><Relationship Id="rId9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comments" Target="../comments/comment9.xml"/><Relationship Id="rId5" Type="http://schemas.openxmlformats.org/officeDocument/2006/relationships/image" Target="../media/image5.png"/><Relationship Id="rId10" Type="http://schemas.microsoft.com/office/2007/relationships/hdphoto" Target="../media/hdphoto6.wdp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comments" Target="../comments/comment10.xml"/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12" Type="http://schemas.microsoft.com/office/2007/relationships/hdphoto" Target="../media/hdphoto6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8.wdp"/><Relationship Id="rId11" Type="http://schemas.openxmlformats.org/officeDocument/2006/relationships/image" Target="../media/image10.png"/><Relationship Id="rId5" Type="http://schemas.openxmlformats.org/officeDocument/2006/relationships/image" Target="../media/image12.png"/><Relationship Id="rId10" Type="http://schemas.microsoft.com/office/2007/relationships/hdphoto" Target="../media/hdphoto5.wdp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2400" b="1" i="0" dirty="0" smtClean="0">
                <a:solidFill>
                  <a:srgbClr val="FF0000"/>
                </a:solidFill>
                <a:latin typeface="Century Gothic"/>
                <a:ea typeface="+mj-ea"/>
                <a:cs typeface="+mj-cs"/>
              </a:rPr>
              <a:t/>
            </a:r>
            <a:br>
              <a:rPr lang="cs-CZ" sz="2400" b="1" i="0" dirty="0" smtClean="0">
                <a:solidFill>
                  <a:srgbClr val="FF0000"/>
                </a:solidFill>
                <a:latin typeface="Century Gothic"/>
                <a:ea typeface="+mj-ea"/>
                <a:cs typeface="+mj-cs"/>
              </a:rPr>
            </a:br>
            <a:r>
              <a:rPr lang="cs-CZ" sz="2400" b="1" dirty="0">
                <a:solidFill>
                  <a:srgbClr val="FF0000"/>
                </a:solidFill>
                <a:latin typeface="Century Gothic"/>
              </a:rPr>
              <a:t/>
            </a:r>
            <a:br>
              <a:rPr lang="cs-CZ" sz="2400" b="1" dirty="0">
                <a:solidFill>
                  <a:srgbClr val="FF0000"/>
                </a:solidFill>
                <a:latin typeface="Century Gothic"/>
              </a:rPr>
            </a:br>
            <a:r>
              <a:rPr lang="cs-CZ" sz="2400" b="1" i="0" dirty="0" smtClean="0">
                <a:solidFill>
                  <a:srgbClr val="FF0000"/>
                </a:solidFill>
                <a:latin typeface="Century Gothic"/>
                <a:ea typeface="+mj-ea"/>
                <a:cs typeface="+mj-cs"/>
              </a:rPr>
              <a:t>HMOTNOST – VÁŽENÍ PŘEDMĚTŮ</a:t>
            </a:r>
            <a:endParaRPr lang="cs-CZ" sz="2400" b="1" i="0" dirty="0">
              <a:solidFill>
                <a:srgbClr val="FF0000"/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Řešení problémů, učení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18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99715" y="5165304"/>
            <a:ext cx="7606260" cy="11307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1247772" y="851555"/>
            <a:ext cx="3467100" cy="1955459"/>
          </a:xfrm>
          <a:prstGeom prst="rect">
            <a:avLst/>
          </a:prstGeom>
        </p:spPr>
      </p:pic>
      <p:grpSp>
        <p:nvGrpSpPr>
          <p:cNvPr id="23" name="Skupina 22"/>
          <p:cNvGrpSpPr/>
          <p:nvPr/>
        </p:nvGrpSpPr>
        <p:grpSpPr>
          <a:xfrm>
            <a:off x="6134100" y="4444168"/>
            <a:ext cx="2561821" cy="1391978"/>
            <a:chOff x="6831560" y="3743326"/>
            <a:chExt cx="2561821" cy="1391978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0" b="80050" l="7156" r="89591">
                          <a14:backgroundMark x1="33968" y1="76704" x2="33968" y2="76704"/>
                          <a14:backgroundMark x1="37454" y1="69207" x2="37454" y2="69207"/>
                          <a14:backgroundMark x1="47165" y1="75836" x2="47165" y2="7583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6740457" y="3834433"/>
              <a:ext cx="1380246" cy="1198040"/>
            </a:xfrm>
            <a:prstGeom prst="rect">
              <a:avLst/>
            </a:prstGeom>
          </p:spPr>
        </p:pic>
        <p:grpSp>
          <p:nvGrpSpPr>
            <p:cNvPr id="21" name="Skupina 20"/>
            <p:cNvGrpSpPr/>
            <p:nvPr/>
          </p:nvGrpSpPr>
          <p:grpSpPr>
            <a:xfrm>
              <a:off x="7289672" y="3743326"/>
              <a:ext cx="2103709" cy="1391978"/>
              <a:chOff x="7289672" y="3743326"/>
              <a:chExt cx="2103709" cy="1391978"/>
            </a:xfrm>
          </p:grpSpPr>
          <p:pic>
            <p:nvPicPr>
              <p:cNvPr id="7" name="Obrázek 6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7198569" y="3846161"/>
                <a:ext cx="1380246" cy="1198039"/>
              </a:xfrm>
              <a:prstGeom prst="rect">
                <a:avLst/>
              </a:prstGeom>
            </p:spPr>
          </p:pic>
          <p:pic>
            <p:nvPicPr>
              <p:cNvPr id="8" name="Obrázek 7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7656680" y="3846161"/>
                <a:ext cx="1380246" cy="1198039"/>
              </a:xfrm>
              <a:prstGeom prst="rect">
                <a:avLst/>
              </a:prstGeom>
            </p:spPr>
          </p:pic>
          <p:pic>
            <p:nvPicPr>
              <p:cNvPr id="9" name="Obrázek 8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8104239" y="3834429"/>
                <a:ext cx="1380246" cy="1198039"/>
              </a:xfrm>
              <a:prstGeom prst="rect">
                <a:avLst/>
              </a:prstGeom>
            </p:spPr>
          </p:pic>
        </p:grpSp>
      </p:grp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1842" b="88947" l="21344" r="65415">
                        <a14:backgroundMark x1="23467" y1="35502" x2="23467" y2="35502"/>
                        <a14:backgroundMark x1="62546" y1="30297" x2="62546" y2="30297"/>
                        <a14:backgroundMark x1="72444" y1="49257" x2="72444" y2="49257"/>
                        <a14:backgroundMark x1="79693" y1="19827" x2="79693" y2="19827"/>
                        <a14:backgroundMark x1="14080" y1="20136" x2="14080" y2="20136"/>
                        <a14:backgroundMark x1="76208" y1="45353" x2="76208" y2="45353"/>
                        <a14:backgroundMark x1="8893" y1="56579" x2="8893" y2="565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80" t="30338" r="26217" b="12148"/>
          <a:stretch/>
        </p:blipFill>
        <p:spPr>
          <a:xfrm>
            <a:off x="6134100" y="1060966"/>
            <a:ext cx="1447800" cy="116505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1958" b="91884" l="32110" r="75465">
                        <a14:foregroundMark x1="36059" y1="34325" x2="36059" y2="34325"/>
                        <a14:foregroundMark x1="69981" y1="35316" x2="69981" y2="35316"/>
                        <a14:foregroundMark x1="58132" y1="73668" x2="58132" y2="73668"/>
                        <a14:foregroundMark x1="30204" y1="50558" x2="30204" y2="50558"/>
                        <a14:foregroundMark x1="32203" y1="57373" x2="32203" y2="57373"/>
                        <a14:backgroundMark x1="30204" y1="60409" x2="30204" y2="60409"/>
                        <a14:backgroundMark x1="31599" y1="41760" x2="31599" y2="41760"/>
                        <a14:backgroundMark x1="65520" y1="30607" x2="65520" y2="30607"/>
                        <a14:backgroundMark x1="66496" y1="72862" x2="66496" y2="72862"/>
                        <a14:backgroundMark x1="46050" y1="74040" x2="46050" y2="74040"/>
                        <a14:backgroundMark x1="30204" y1="45291" x2="30204" y2="45291"/>
                        <a14:backgroundMark x1="25836" y1="44424" x2="25836" y2="44424"/>
                        <a14:backgroundMark x1="30576" y1="47770" x2="30576" y2="47770"/>
                        <a14:backgroundMark x1="66264" y1="69517" x2="66264" y2="69517"/>
                        <a14:backgroundMark x1="75604" y1="54399" x2="75604" y2="54399"/>
                        <a14:backgroundMark x1="49396" y1="91140" x2="49396" y2="91140"/>
                        <a14:backgroundMark x1="49814" y1="10719" x2="49814" y2="115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19" t="24322" r="25153" b="24986"/>
          <a:stretch/>
        </p:blipFill>
        <p:spPr>
          <a:xfrm>
            <a:off x="9179913" y="1091221"/>
            <a:ext cx="1302234" cy="113480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3" t="11691" r="6954" b="25319"/>
          <a:stretch/>
        </p:blipFill>
        <p:spPr>
          <a:xfrm>
            <a:off x="6338757" y="2990373"/>
            <a:ext cx="1258101" cy="703274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3068858" y="3528150"/>
            <a:ext cx="1985057" cy="699153"/>
            <a:chOff x="2979395" y="3975392"/>
            <a:chExt cx="1985057" cy="699153"/>
          </a:xfrm>
        </p:grpSpPr>
        <p:grpSp>
          <p:nvGrpSpPr>
            <p:cNvPr id="14" name="Skupina 13"/>
            <p:cNvGrpSpPr/>
            <p:nvPr/>
          </p:nvGrpSpPr>
          <p:grpSpPr>
            <a:xfrm>
              <a:off x="3566088" y="3975392"/>
              <a:ext cx="1398364" cy="699153"/>
              <a:chOff x="3566088" y="3975392"/>
              <a:chExt cx="1398364" cy="699153"/>
            </a:xfrm>
          </p:grpSpPr>
          <p:pic>
            <p:nvPicPr>
              <p:cNvPr id="18" name="Obrázek 17"/>
              <p:cNvPicPr>
                <a:picLocks noChangeAspect="1"/>
              </p:cNvPicPr>
              <p:nvPr/>
            </p:nvPicPr>
            <p:blipFill rotWithShape="1">
              <a:blip r:embed="rId12" cstate="print">
                <a:extLst>
                  <a:ext uri="{BEBA8EAE-BF5A-486C-A8C5-ECC9F3942E4B}">
                    <a14:imgProps xmlns:a14="http://schemas.microsoft.com/office/drawing/2010/main" xmlns="">
                      <a14:imgLayer r:embed="rId13">
                        <a14:imgEffect>
                          <a14:backgroundRemoval t="9913" b="73544" l="9991" r="74489">
                            <a14:backgroundMark x1="40567" y1="58055" x2="40567" y2="58055"/>
                            <a14:backgroundMark x1="52277" y1="54213" x2="52277" y2="5421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10402" t="8367" r="25402" b="26815"/>
              <a:stretch/>
            </p:blipFill>
            <p:spPr>
              <a:xfrm>
                <a:off x="4141445" y="3975392"/>
                <a:ext cx="823007" cy="699153"/>
              </a:xfrm>
              <a:prstGeom prst="rect">
                <a:avLst/>
              </a:prstGeom>
            </p:spPr>
          </p:pic>
          <p:pic>
            <p:nvPicPr>
              <p:cNvPr id="19" name="Obrázek 18"/>
              <p:cNvPicPr>
                <a:picLocks noChangeAspect="1"/>
              </p:cNvPicPr>
              <p:nvPr/>
            </p:nvPicPr>
            <p:blipFill rotWithShape="1">
              <a:blip r:embed="rId12" cstate="print">
                <a:extLst>
                  <a:ext uri="{BEBA8EAE-BF5A-486C-A8C5-ECC9F3942E4B}">
                    <a14:imgProps xmlns:a14="http://schemas.microsoft.com/office/drawing/2010/main" xmlns="">
                      <a14:imgLayer r:embed="rId13">
                        <a14:imgEffect>
                          <a14:backgroundRemoval t="9913" b="73544" l="9991" r="74489">
                            <a14:backgroundMark x1="40567" y1="58055" x2="40567" y2="58055"/>
                            <a14:backgroundMark x1="52277" y1="54213" x2="52277" y2="5421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10402" t="8367" r="25402" b="26815"/>
              <a:stretch/>
            </p:blipFill>
            <p:spPr>
              <a:xfrm>
                <a:off x="3566088" y="3975392"/>
                <a:ext cx="823007" cy="699153"/>
              </a:xfrm>
              <a:prstGeom prst="rect">
                <a:avLst/>
              </a:prstGeom>
            </p:spPr>
          </p:pic>
        </p:grpSp>
        <p:pic>
          <p:nvPicPr>
            <p:cNvPr id="20" name="Obrázek 19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9913" b="73544" l="9991" r="74489">
                          <a14:backgroundMark x1="40567" y1="58055" x2="40567" y2="58055"/>
                          <a14:backgroundMark x1="52277" y1="54213" x2="52277" y2="5421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0402" t="8367" r="25402" b="26815"/>
            <a:stretch/>
          </p:blipFill>
          <p:spPr>
            <a:xfrm>
              <a:off x="2979395" y="3975392"/>
              <a:ext cx="823007" cy="699153"/>
            </a:xfrm>
            <a:prstGeom prst="rect">
              <a:avLst/>
            </a:prstGeom>
          </p:spPr>
        </p:pic>
      </p:grpSp>
      <p:pic>
        <p:nvPicPr>
          <p:cNvPr id="22" name="Picture 2" descr="E:\DCIM\100OLYMP\PA180085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24306" b="67622" l="15137" r="78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694" t="23733" r="20923" b="30026"/>
          <a:stretch/>
        </p:blipFill>
        <p:spPr bwMode="auto">
          <a:xfrm>
            <a:off x="9179913" y="2901719"/>
            <a:ext cx="1812059" cy="97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709065" y="4518342"/>
            <a:ext cx="1100685" cy="924685"/>
            <a:chOff x="709065" y="4518342"/>
            <a:chExt cx="1100685" cy="924685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40892" b="59108" l="23002" r="75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71" t="40376" r="24980" b="41643"/>
            <a:stretch/>
          </p:blipFill>
          <p:spPr>
            <a:xfrm>
              <a:off x="709065" y="4518342"/>
              <a:ext cx="1100685" cy="277723"/>
            </a:xfrm>
            <a:prstGeom prst="rect">
              <a:avLst/>
            </a:prstGeom>
          </p:spPr>
        </p:pic>
        <p:grpSp>
          <p:nvGrpSpPr>
            <p:cNvPr id="4" name="Skupina 3"/>
            <p:cNvGrpSpPr/>
            <p:nvPr/>
          </p:nvGrpSpPr>
          <p:grpSpPr>
            <a:xfrm>
              <a:off x="709065" y="4845327"/>
              <a:ext cx="1100685" cy="597700"/>
              <a:chOff x="709065" y="4845327"/>
              <a:chExt cx="1100685" cy="597700"/>
            </a:xfrm>
          </p:grpSpPr>
          <p:pic>
            <p:nvPicPr>
              <p:cNvPr id="27" name="Obrázek 26"/>
              <p:cNvPicPr>
                <a:picLocks noChangeAspect="1"/>
              </p:cNvPicPr>
              <p:nvPr/>
            </p:nvPicPr>
            <p:blipFill rotWithShape="1">
              <a:blip r:embed="rId16" cstate="print">
                <a:extLst>
                  <a:ext uri="{BEBA8EAE-BF5A-486C-A8C5-ECC9F3942E4B}">
                    <a14:imgProps xmlns:a14="http://schemas.microsoft.com/office/drawing/2010/main" xmlns="">
                      <a14:imgLayer r:embed="rId17">
                        <a14:imgEffect>
                          <a14:backgroundRemoval t="40892" b="59108" l="23002" r="7546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71" t="40376" r="24980" b="41643"/>
              <a:stretch/>
            </p:blipFill>
            <p:spPr>
              <a:xfrm>
                <a:off x="709065" y="4845327"/>
                <a:ext cx="1100685" cy="277723"/>
              </a:xfrm>
              <a:prstGeom prst="rect">
                <a:avLst/>
              </a:prstGeom>
            </p:spPr>
          </p:pic>
          <p:pic>
            <p:nvPicPr>
              <p:cNvPr id="28" name="Obrázek 27"/>
              <p:cNvPicPr>
                <a:picLocks noChangeAspect="1"/>
              </p:cNvPicPr>
              <p:nvPr/>
            </p:nvPicPr>
            <p:blipFill rotWithShape="1">
              <a:blip r:embed="rId16" cstate="print">
                <a:extLst>
                  <a:ext uri="{BEBA8EAE-BF5A-486C-A8C5-ECC9F3942E4B}">
                    <a14:imgProps xmlns:a14="http://schemas.microsoft.com/office/drawing/2010/main" xmlns="">
                      <a14:imgLayer r:embed="rId17">
                        <a14:imgEffect>
                          <a14:backgroundRemoval t="40892" b="59108" l="23002" r="7546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71" t="40376" r="24980" b="41643"/>
              <a:stretch/>
            </p:blipFill>
            <p:spPr>
              <a:xfrm>
                <a:off x="709065" y="5165304"/>
                <a:ext cx="1100685" cy="277723"/>
              </a:xfrm>
              <a:prstGeom prst="rect">
                <a:avLst/>
              </a:prstGeom>
            </p:spPr>
          </p:pic>
        </p:grpSp>
      </p:grpSp>
      <p:grpSp>
        <p:nvGrpSpPr>
          <p:cNvPr id="12" name="Skupina 11"/>
          <p:cNvGrpSpPr/>
          <p:nvPr/>
        </p:nvGrpSpPr>
        <p:grpSpPr>
          <a:xfrm>
            <a:off x="3891865" y="4840667"/>
            <a:ext cx="1019207" cy="1202844"/>
            <a:chOff x="4379559" y="4915685"/>
            <a:chExt cx="1019207" cy="1202844"/>
          </a:xfrm>
        </p:grpSpPr>
        <p:grpSp>
          <p:nvGrpSpPr>
            <p:cNvPr id="11" name="Skupina 10"/>
            <p:cNvGrpSpPr/>
            <p:nvPr/>
          </p:nvGrpSpPr>
          <p:grpSpPr>
            <a:xfrm>
              <a:off x="4379559" y="5289069"/>
              <a:ext cx="1019207" cy="829460"/>
              <a:chOff x="4379559" y="5289069"/>
              <a:chExt cx="1019207" cy="829460"/>
            </a:xfrm>
          </p:grpSpPr>
          <p:pic>
            <p:nvPicPr>
              <p:cNvPr id="24" name="Obrázek 23"/>
              <p:cNvPicPr>
                <a:picLocks noChangeAspect="1"/>
              </p:cNvPicPr>
              <p:nvPr/>
            </p:nvPicPr>
            <p:blipFill rotWithShape="1">
              <a:blip r:embed="rId18" cstate="print">
                <a:extLst>
                  <a:ext uri="{BEBA8EAE-BF5A-486C-A8C5-ECC9F3942E4B}">
                    <a14:imgProps xmlns:a14="http://schemas.microsoft.com/office/drawing/2010/main" xmlns="">
                      <a14:imgLayer r:embed="rId19">
                        <a14:imgEffect>
                          <a14:backgroundRemoval t="23110" b="47274" l="26162" r="7072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6106" t="23057" r="30346" b="53094"/>
              <a:stretch/>
            </p:blipFill>
            <p:spPr>
              <a:xfrm>
                <a:off x="4389095" y="5703799"/>
                <a:ext cx="1009671" cy="414730"/>
              </a:xfrm>
              <a:prstGeom prst="rect">
                <a:avLst/>
              </a:prstGeom>
            </p:spPr>
          </p:pic>
          <p:pic>
            <p:nvPicPr>
              <p:cNvPr id="29" name="Obrázek 28"/>
              <p:cNvPicPr>
                <a:picLocks noChangeAspect="1"/>
              </p:cNvPicPr>
              <p:nvPr/>
            </p:nvPicPr>
            <p:blipFill rotWithShape="1">
              <a:blip r:embed="rId18" cstate="print">
                <a:extLst>
                  <a:ext uri="{BEBA8EAE-BF5A-486C-A8C5-ECC9F3942E4B}">
                    <a14:imgProps xmlns:a14="http://schemas.microsoft.com/office/drawing/2010/main" xmlns="">
                      <a14:imgLayer r:embed="rId19">
                        <a14:imgEffect>
                          <a14:backgroundRemoval t="23110" b="47274" l="26162" r="7072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6106" t="23057" r="30346" b="53094"/>
              <a:stretch/>
            </p:blipFill>
            <p:spPr>
              <a:xfrm>
                <a:off x="4379559" y="5289069"/>
                <a:ext cx="1009671" cy="414730"/>
              </a:xfrm>
              <a:prstGeom prst="rect">
                <a:avLst/>
              </a:prstGeom>
            </p:spPr>
          </p:pic>
        </p:grpSp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23110" b="47274" l="26162" r="7072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106" t="23057" r="30346" b="53094"/>
            <a:stretch/>
          </p:blipFill>
          <p:spPr>
            <a:xfrm>
              <a:off x="4389095" y="4915685"/>
              <a:ext cx="1009671" cy="414730"/>
            </a:xfrm>
            <a:prstGeom prst="rect">
              <a:avLst/>
            </a:prstGeom>
          </p:spPr>
        </p:pic>
      </p:grpSp>
      <p:sp>
        <p:nvSpPr>
          <p:cNvPr id="31" name="Šipka doprava 30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7939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7795341" y="1643873"/>
            <a:ext cx="2361524" cy="1281109"/>
            <a:chOff x="5167666" y="3182658"/>
            <a:chExt cx="3191454" cy="2006899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0" b="80050" l="7156" r="89591">
                          <a14:backgroundMark x1="33968" y1="76704" x2="33968" y2="76704"/>
                          <a14:backgroundMark x1="37454" y1="69207" x2="37454" y2="69207"/>
                          <a14:backgroundMark x1="47165" y1="75836" x2="47165" y2="7583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4918918" y="3431412"/>
              <a:ext cx="1989984" cy="1492488"/>
            </a:xfrm>
            <a:prstGeom prst="rect">
              <a:avLst/>
            </a:prstGeom>
          </p:spPr>
        </p:pic>
        <p:grpSp>
          <p:nvGrpSpPr>
            <p:cNvPr id="10" name="Skupina 9"/>
            <p:cNvGrpSpPr/>
            <p:nvPr/>
          </p:nvGrpSpPr>
          <p:grpSpPr>
            <a:xfrm>
              <a:off x="5738370" y="3182658"/>
              <a:ext cx="2620750" cy="2006899"/>
              <a:chOff x="5738370" y="3182658"/>
              <a:chExt cx="2620750" cy="2006899"/>
            </a:xfrm>
          </p:grpSpPr>
          <p:pic>
            <p:nvPicPr>
              <p:cNvPr id="11" name="Obrázek 10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 xmlns="">
                      <a14:imgLayer r:embed="rId4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5489622" y="3448320"/>
                <a:ext cx="1989984" cy="1492488"/>
              </a:xfrm>
              <a:prstGeom prst="rect">
                <a:avLst/>
              </a:prstGeom>
            </p:spPr>
          </p:pic>
          <p:pic>
            <p:nvPicPr>
              <p:cNvPr id="12" name="Obrázek 11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 xmlns="">
                      <a14:imgLayer r:embed="rId4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6060326" y="3448321"/>
                <a:ext cx="1989984" cy="1492488"/>
              </a:xfrm>
              <a:prstGeom prst="rect">
                <a:avLst/>
              </a:prstGeom>
            </p:spPr>
          </p:pic>
          <p:pic>
            <p:nvPicPr>
              <p:cNvPr id="13" name="Obrázek 12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 xmlns="">
                      <a14:imgLayer r:embed="rId4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6617884" y="3431406"/>
                <a:ext cx="1989984" cy="1492488"/>
              </a:xfrm>
              <a:prstGeom prst="rect">
                <a:avLst/>
              </a:prstGeom>
            </p:spPr>
          </p:pic>
        </p:grpSp>
      </p:grp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1842" b="88947" l="21344" r="65415">
                        <a14:backgroundMark x1="23467" y1="35502" x2="23467" y2="35502"/>
                        <a14:backgroundMark x1="62546" y1="30297" x2="62546" y2="30297"/>
                        <a14:backgroundMark x1="72444" y1="49257" x2="72444" y2="49257"/>
                        <a14:backgroundMark x1="79693" y1="19827" x2="79693" y2="19827"/>
                        <a14:backgroundMark x1="14080" y1="20136" x2="14080" y2="20136"/>
                        <a14:backgroundMark x1="76208" y1="45353" x2="76208" y2="45353"/>
                        <a14:backgroundMark x1="8893" y1="56579" x2="8893" y2="565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80" t="30338" r="26217" b="12148"/>
          <a:stretch/>
        </p:blipFill>
        <p:spPr>
          <a:xfrm>
            <a:off x="2323297" y="1872951"/>
            <a:ext cx="1447800" cy="116505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sp>
        <p:nvSpPr>
          <p:cNvPr id="14" name="Šipka doprava 13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674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solidFill>
              <a:schemeClr val="tx2">
                <a:lumMod val="25000"/>
                <a:lumOff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25000"/>
                <a:lumOff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461665" y="1982658"/>
            <a:ext cx="1100685" cy="924685"/>
            <a:chOff x="709065" y="4518342"/>
            <a:chExt cx="1100685" cy="924685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0892" b="59108" l="23002" r="75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71" t="40376" r="24980" b="41643"/>
            <a:stretch/>
          </p:blipFill>
          <p:spPr>
            <a:xfrm>
              <a:off x="709065" y="4518342"/>
              <a:ext cx="1100685" cy="277723"/>
            </a:xfrm>
            <a:prstGeom prst="rect">
              <a:avLst/>
            </a:prstGeom>
          </p:spPr>
        </p:pic>
        <p:grpSp>
          <p:nvGrpSpPr>
            <p:cNvPr id="19" name="Skupina 18"/>
            <p:cNvGrpSpPr/>
            <p:nvPr/>
          </p:nvGrpSpPr>
          <p:grpSpPr>
            <a:xfrm>
              <a:off x="709065" y="4845327"/>
              <a:ext cx="1100685" cy="597700"/>
              <a:chOff x="709065" y="4845327"/>
              <a:chExt cx="1100685" cy="597700"/>
            </a:xfrm>
          </p:grpSpPr>
          <p:pic>
            <p:nvPicPr>
              <p:cNvPr id="20" name="Obrázek 19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40892" b="59108" l="23002" r="7546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71" t="40376" r="24980" b="41643"/>
              <a:stretch/>
            </p:blipFill>
            <p:spPr>
              <a:xfrm>
                <a:off x="709065" y="4845327"/>
                <a:ext cx="1100685" cy="277723"/>
              </a:xfrm>
              <a:prstGeom prst="rect">
                <a:avLst/>
              </a:prstGeom>
            </p:spPr>
          </p:pic>
          <p:pic>
            <p:nvPicPr>
              <p:cNvPr id="21" name="Obrázek 20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40892" b="59108" l="23002" r="7546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71" t="40376" r="24980" b="41643"/>
              <a:stretch/>
            </p:blipFill>
            <p:spPr>
              <a:xfrm>
                <a:off x="709065" y="5165304"/>
                <a:ext cx="1100685" cy="277723"/>
              </a:xfrm>
              <a:prstGeom prst="rect">
                <a:avLst/>
              </a:prstGeom>
            </p:spPr>
          </p:pic>
        </p:grpSp>
      </p:grpSp>
      <p:grpSp>
        <p:nvGrpSpPr>
          <p:cNvPr id="22" name="Skupina 21"/>
          <p:cNvGrpSpPr/>
          <p:nvPr/>
        </p:nvGrpSpPr>
        <p:grpSpPr>
          <a:xfrm>
            <a:off x="8269201" y="1775293"/>
            <a:ext cx="1019207" cy="1202844"/>
            <a:chOff x="4379559" y="4915685"/>
            <a:chExt cx="1019207" cy="1202844"/>
          </a:xfrm>
        </p:grpSpPr>
        <p:grpSp>
          <p:nvGrpSpPr>
            <p:cNvPr id="24" name="Skupina 23"/>
            <p:cNvGrpSpPr/>
            <p:nvPr/>
          </p:nvGrpSpPr>
          <p:grpSpPr>
            <a:xfrm>
              <a:off x="4379559" y="5289069"/>
              <a:ext cx="1019207" cy="829460"/>
              <a:chOff x="4379559" y="5289069"/>
              <a:chExt cx="1019207" cy="829460"/>
            </a:xfrm>
          </p:grpSpPr>
          <p:pic>
            <p:nvPicPr>
              <p:cNvPr id="26" name="Obrázek 25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23110" b="47274" l="26162" r="7072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6106" t="23057" r="30346" b="53094"/>
              <a:stretch/>
            </p:blipFill>
            <p:spPr>
              <a:xfrm>
                <a:off x="4389095" y="5703799"/>
                <a:ext cx="1009671" cy="414730"/>
              </a:xfrm>
              <a:prstGeom prst="rect">
                <a:avLst/>
              </a:prstGeom>
            </p:spPr>
          </p:pic>
          <p:pic>
            <p:nvPicPr>
              <p:cNvPr id="27" name="Obrázek 26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23110" b="47274" l="26162" r="7072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6106" t="23057" r="30346" b="53094"/>
              <a:stretch/>
            </p:blipFill>
            <p:spPr>
              <a:xfrm>
                <a:off x="4379559" y="5289069"/>
                <a:ext cx="1009671" cy="414730"/>
              </a:xfrm>
              <a:prstGeom prst="rect">
                <a:avLst/>
              </a:prstGeom>
            </p:spPr>
          </p:pic>
        </p:grpSp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23110" b="47274" l="26162" r="7072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106" t="23057" r="30346" b="53094"/>
            <a:stretch/>
          </p:blipFill>
          <p:spPr>
            <a:xfrm>
              <a:off x="4389095" y="4915685"/>
              <a:ext cx="1009671" cy="414730"/>
            </a:xfrm>
            <a:prstGeom prst="rect">
              <a:avLst/>
            </a:prstGeom>
          </p:spPr>
        </p:pic>
      </p:grpSp>
      <p:sp>
        <p:nvSpPr>
          <p:cNvPr id="29" name="Šipka doprava 28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6191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8292697" y="1971426"/>
            <a:ext cx="1100685" cy="924685"/>
            <a:chOff x="709065" y="4518342"/>
            <a:chExt cx="1100685" cy="924685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0892" b="59108" l="23002" r="75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71" t="40376" r="24980" b="41643"/>
            <a:stretch/>
          </p:blipFill>
          <p:spPr>
            <a:xfrm>
              <a:off x="709065" y="4518342"/>
              <a:ext cx="1100685" cy="277723"/>
            </a:xfrm>
            <a:prstGeom prst="rect">
              <a:avLst/>
            </a:prstGeom>
          </p:spPr>
        </p:pic>
        <p:grpSp>
          <p:nvGrpSpPr>
            <p:cNvPr id="20" name="Skupina 19"/>
            <p:cNvGrpSpPr/>
            <p:nvPr/>
          </p:nvGrpSpPr>
          <p:grpSpPr>
            <a:xfrm>
              <a:off x="709065" y="4845327"/>
              <a:ext cx="1100685" cy="597700"/>
              <a:chOff x="709065" y="4845327"/>
              <a:chExt cx="1100685" cy="597700"/>
            </a:xfrm>
          </p:grpSpPr>
          <p:pic>
            <p:nvPicPr>
              <p:cNvPr id="21" name="Obrázek 20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40892" b="59108" l="23002" r="7546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71" t="40376" r="24980" b="41643"/>
              <a:stretch/>
            </p:blipFill>
            <p:spPr>
              <a:xfrm>
                <a:off x="709065" y="4845327"/>
                <a:ext cx="1100685" cy="277723"/>
              </a:xfrm>
              <a:prstGeom prst="rect">
                <a:avLst/>
              </a:prstGeom>
            </p:spPr>
          </p:pic>
          <p:pic>
            <p:nvPicPr>
              <p:cNvPr id="22" name="Obrázek 21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40892" b="59108" l="23002" r="7546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71" t="40376" r="24980" b="41643"/>
              <a:stretch/>
            </p:blipFill>
            <p:spPr>
              <a:xfrm>
                <a:off x="709065" y="5165304"/>
                <a:ext cx="1100685" cy="277723"/>
              </a:xfrm>
              <a:prstGeom prst="rect">
                <a:avLst/>
              </a:prstGeom>
            </p:spPr>
          </p:pic>
        </p:grpSp>
      </p:grpSp>
      <p:pic>
        <p:nvPicPr>
          <p:cNvPr id="24" name="Picture 2" descr="E:\DCIM\100OLYMP\PA180085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4306" b="67622" l="15137" r="78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694" t="23733" r="20923" b="30026"/>
          <a:stretch/>
        </p:blipFill>
        <p:spPr bwMode="auto">
          <a:xfrm>
            <a:off x="2267921" y="2088130"/>
            <a:ext cx="1812059" cy="97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Šipka doprava 24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916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1958" b="91884" l="32110" r="75465">
                        <a14:foregroundMark x1="36059" y1="34325" x2="36059" y2="34325"/>
                        <a14:foregroundMark x1="69981" y1="35316" x2="69981" y2="35316"/>
                        <a14:foregroundMark x1="58132" y1="73668" x2="58132" y2="73668"/>
                        <a14:foregroundMark x1="30204" y1="50558" x2="30204" y2="50558"/>
                        <a14:foregroundMark x1="32203" y1="57373" x2="32203" y2="57373"/>
                        <a14:backgroundMark x1="30204" y1="60409" x2="30204" y2="60409"/>
                        <a14:backgroundMark x1="31599" y1="41760" x2="31599" y2="41760"/>
                        <a14:backgroundMark x1="65520" y1="30607" x2="65520" y2="30607"/>
                        <a14:backgroundMark x1="66496" y1="72862" x2="66496" y2="72862"/>
                        <a14:backgroundMark x1="46050" y1="74040" x2="46050" y2="74040"/>
                        <a14:backgroundMark x1="30204" y1="45291" x2="30204" y2="45291"/>
                        <a14:backgroundMark x1="25836" y1="44424" x2="25836" y2="44424"/>
                        <a14:backgroundMark x1="30576" y1="47770" x2="30576" y2="47770"/>
                        <a14:backgroundMark x1="66264" y1="69517" x2="66264" y2="69517"/>
                        <a14:backgroundMark x1="75604" y1="54399" x2="75604" y2="54399"/>
                        <a14:backgroundMark x1="49396" y1="91140" x2="49396" y2="91140"/>
                        <a14:backgroundMark x1="49814" y1="10719" x2="49814" y2="115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19" t="24322" r="25153" b="24986"/>
          <a:stretch/>
        </p:blipFill>
        <p:spPr>
          <a:xfrm>
            <a:off x="8429957" y="1872951"/>
            <a:ext cx="1302234" cy="1134804"/>
          </a:xfrm>
          <a:prstGeom prst="rect">
            <a:avLst/>
          </a:prstGeom>
        </p:spPr>
      </p:pic>
      <p:grpSp>
        <p:nvGrpSpPr>
          <p:cNvPr id="25" name="Skupina 24"/>
          <p:cNvGrpSpPr/>
          <p:nvPr/>
        </p:nvGrpSpPr>
        <p:grpSpPr>
          <a:xfrm>
            <a:off x="1637921" y="1735057"/>
            <a:ext cx="2561822" cy="1391978"/>
            <a:chOff x="5167666" y="3182658"/>
            <a:chExt cx="3191454" cy="2006899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0" b="80050" l="7156" r="89591">
                          <a14:backgroundMark x1="33968" y1="76704" x2="33968" y2="76704"/>
                          <a14:backgroundMark x1="37454" y1="69207" x2="37454" y2="69207"/>
                          <a14:backgroundMark x1="47165" y1="75836" x2="47165" y2="7583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4918918" y="3431412"/>
              <a:ext cx="1989984" cy="1492488"/>
            </a:xfrm>
            <a:prstGeom prst="rect">
              <a:avLst/>
            </a:prstGeom>
          </p:spPr>
        </p:pic>
        <p:grpSp>
          <p:nvGrpSpPr>
            <p:cNvPr id="27" name="Skupina 26"/>
            <p:cNvGrpSpPr/>
            <p:nvPr/>
          </p:nvGrpSpPr>
          <p:grpSpPr>
            <a:xfrm>
              <a:off x="5738370" y="3182658"/>
              <a:ext cx="2620750" cy="2006899"/>
              <a:chOff x="5738370" y="3182658"/>
              <a:chExt cx="2620750" cy="2006899"/>
            </a:xfrm>
          </p:grpSpPr>
          <p:pic>
            <p:nvPicPr>
              <p:cNvPr id="28" name="Obrázek 27"/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5489622" y="3448320"/>
                <a:ext cx="1989984" cy="1492488"/>
              </a:xfrm>
              <a:prstGeom prst="rect">
                <a:avLst/>
              </a:prstGeom>
            </p:spPr>
          </p:pic>
          <p:pic>
            <p:nvPicPr>
              <p:cNvPr id="29" name="Obrázek 28"/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6060326" y="3448321"/>
                <a:ext cx="1989984" cy="1492488"/>
              </a:xfrm>
              <a:prstGeom prst="rect">
                <a:avLst/>
              </a:prstGeom>
            </p:spPr>
          </p:pic>
          <p:pic>
            <p:nvPicPr>
              <p:cNvPr id="30" name="Obrázek 29"/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6617884" y="3431406"/>
                <a:ext cx="1989984" cy="1492488"/>
              </a:xfrm>
              <a:prstGeom prst="rect">
                <a:avLst/>
              </a:prstGeom>
            </p:spPr>
          </p:pic>
        </p:grpSp>
      </p:grpSp>
      <p:sp>
        <p:nvSpPr>
          <p:cNvPr id="14" name="Šipka doprava 13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719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3" t="11691" r="6954" b="25319"/>
          <a:stretch/>
        </p:blipFill>
        <p:spPr>
          <a:xfrm>
            <a:off x="2230658" y="2239475"/>
            <a:ext cx="1258101" cy="703274"/>
          </a:xfrm>
          <a:prstGeom prst="rect">
            <a:avLst/>
          </a:prstGeom>
        </p:spPr>
      </p:pic>
      <p:sp>
        <p:nvSpPr>
          <p:cNvPr id="13" name="Šipka doprava 12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7646224" y="1636588"/>
            <a:ext cx="1985057" cy="1190107"/>
            <a:chOff x="7646224" y="1636588"/>
            <a:chExt cx="1985057" cy="1190107"/>
          </a:xfrm>
        </p:grpSpPr>
        <p:grpSp>
          <p:nvGrpSpPr>
            <p:cNvPr id="21" name="Skupina 20"/>
            <p:cNvGrpSpPr/>
            <p:nvPr/>
          </p:nvGrpSpPr>
          <p:grpSpPr>
            <a:xfrm>
              <a:off x="7646224" y="2127542"/>
              <a:ext cx="1985057" cy="699153"/>
              <a:chOff x="2979395" y="3975392"/>
              <a:chExt cx="1985057" cy="699153"/>
            </a:xfrm>
          </p:grpSpPr>
          <p:grpSp>
            <p:nvGrpSpPr>
              <p:cNvPr id="22" name="Skupina 21"/>
              <p:cNvGrpSpPr/>
              <p:nvPr/>
            </p:nvGrpSpPr>
            <p:grpSpPr>
              <a:xfrm>
                <a:off x="3566088" y="3975392"/>
                <a:ext cx="1398364" cy="699153"/>
                <a:chOff x="3566088" y="3975392"/>
                <a:chExt cx="1398364" cy="699153"/>
              </a:xfrm>
            </p:grpSpPr>
            <p:pic>
              <p:nvPicPr>
                <p:cNvPr id="25" name="Obrázek 24"/>
                <p:cNvPicPr>
                  <a:picLocks noChangeAspect="1"/>
                </p:cNvPicPr>
                <p:nvPr/>
              </p:nvPicPr>
              <p:blipFill rotWithShape="1">
                <a:blip r:embed="rId6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7">
                          <a14:imgEffect>
                            <a14:backgroundRemoval t="9913" b="73544" l="9991" r="74489">
                              <a14:backgroundMark x1="40567" y1="58055" x2="40567" y2="58055"/>
                              <a14:backgroundMark x1="52277" y1="54213" x2="52277" y2="54213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10402" t="8367" r="25402" b="26815"/>
                <a:stretch/>
              </p:blipFill>
              <p:spPr>
                <a:xfrm>
                  <a:off x="4141445" y="3975392"/>
                  <a:ext cx="823007" cy="699153"/>
                </a:xfrm>
                <a:prstGeom prst="rect">
                  <a:avLst/>
                </a:prstGeom>
              </p:spPr>
            </p:pic>
            <p:pic>
              <p:nvPicPr>
                <p:cNvPr id="26" name="Obrázek 25"/>
                <p:cNvPicPr>
                  <a:picLocks noChangeAspect="1"/>
                </p:cNvPicPr>
                <p:nvPr/>
              </p:nvPicPr>
              <p:blipFill rotWithShape="1">
                <a:blip r:embed="rId6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7">
                          <a14:imgEffect>
                            <a14:backgroundRemoval t="9913" b="73544" l="9991" r="74489">
                              <a14:backgroundMark x1="40567" y1="58055" x2="40567" y2="58055"/>
                              <a14:backgroundMark x1="52277" y1="54213" x2="52277" y2="54213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10402" t="8367" r="25402" b="26815"/>
                <a:stretch/>
              </p:blipFill>
              <p:spPr>
                <a:xfrm>
                  <a:off x="3566088" y="3975392"/>
                  <a:ext cx="823007" cy="699153"/>
                </a:xfrm>
                <a:prstGeom prst="rect">
                  <a:avLst/>
                </a:prstGeom>
              </p:spPr>
            </p:pic>
          </p:grpSp>
          <p:pic>
            <p:nvPicPr>
              <p:cNvPr id="24" name="Obrázek 23"/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7">
                        <a14:imgEffect>
                          <a14:backgroundRemoval t="9913" b="73544" l="9991" r="74489">
                            <a14:backgroundMark x1="40567" y1="58055" x2="40567" y2="58055"/>
                            <a14:backgroundMark x1="52277" y1="54213" x2="52277" y2="5421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10402" t="8367" r="25402" b="26815"/>
              <a:stretch/>
            </p:blipFill>
            <p:spPr>
              <a:xfrm>
                <a:off x="2979395" y="3975392"/>
                <a:ext cx="823007" cy="699153"/>
              </a:xfrm>
              <a:prstGeom prst="rect">
                <a:avLst/>
              </a:prstGeom>
            </p:spPr>
          </p:pic>
        </p:grp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40892" b="59108" l="23002" r="75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71" t="40376" r="24980" b="41643"/>
            <a:stretch/>
          </p:blipFill>
          <p:spPr>
            <a:xfrm>
              <a:off x="8094077" y="1636588"/>
              <a:ext cx="1100685" cy="27772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162719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25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25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sp>
        <p:nvSpPr>
          <p:cNvPr id="13" name="Šipka doprava 12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2388074" y="2423321"/>
            <a:ext cx="1100685" cy="597700"/>
            <a:chOff x="709065" y="4845327"/>
            <a:chExt cx="1100685" cy="597700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0892" b="59108" l="23002" r="75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71" t="40376" r="24980" b="41643"/>
            <a:stretch/>
          </p:blipFill>
          <p:spPr>
            <a:xfrm>
              <a:off x="709065" y="4845327"/>
              <a:ext cx="1100685" cy="277723"/>
            </a:xfrm>
            <a:prstGeom prst="rect">
              <a:avLst/>
            </a:prstGeom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0892" b="59108" l="23002" r="75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71" t="40376" r="24980" b="41643"/>
            <a:stretch/>
          </p:blipFill>
          <p:spPr>
            <a:xfrm>
              <a:off x="709065" y="5165304"/>
              <a:ext cx="1100685" cy="277723"/>
            </a:xfrm>
            <a:prstGeom prst="rect">
              <a:avLst/>
            </a:prstGeom>
          </p:spPr>
        </p:pic>
      </p:grp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3" t="11691" r="6954" b="25319"/>
          <a:stretch/>
        </p:blipFill>
        <p:spPr>
          <a:xfrm>
            <a:off x="8135281" y="2178885"/>
            <a:ext cx="1258101" cy="70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3716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sp>
        <p:nvSpPr>
          <p:cNvPr id="13" name="Šipka doprava 12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1842" b="88947" l="21344" r="65415">
                        <a14:backgroundMark x1="23467" y1="35502" x2="23467" y2="35502"/>
                        <a14:backgroundMark x1="62546" y1="30297" x2="62546" y2="30297"/>
                        <a14:backgroundMark x1="72444" y1="49257" x2="72444" y2="49257"/>
                        <a14:backgroundMark x1="79693" y1="19827" x2="79693" y2="19827"/>
                        <a14:backgroundMark x1="14080" y1="20136" x2="14080" y2="20136"/>
                        <a14:backgroundMark x1="76208" y1="45353" x2="76208" y2="45353"/>
                        <a14:backgroundMark x1="8893" y1="56579" x2="8893" y2="565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80" t="30338" r="26217" b="12148"/>
          <a:stretch/>
        </p:blipFill>
        <p:spPr>
          <a:xfrm>
            <a:off x="7945582" y="1643495"/>
            <a:ext cx="1447800" cy="1165059"/>
          </a:xfrm>
          <a:prstGeom prst="rect">
            <a:avLst/>
          </a:prstGeom>
        </p:spPr>
      </p:pic>
      <p:grpSp>
        <p:nvGrpSpPr>
          <p:cNvPr id="4" name="Skupina 3"/>
          <p:cNvGrpSpPr/>
          <p:nvPr/>
        </p:nvGrpSpPr>
        <p:grpSpPr>
          <a:xfrm>
            <a:off x="2199006" y="1924191"/>
            <a:ext cx="2547854" cy="1202844"/>
            <a:chOff x="2199006" y="1924191"/>
            <a:chExt cx="2547854" cy="12028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2199006" y="1924191"/>
              <a:ext cx="1019207" cy="1202844"/>
              <a:chOff x="4379559" y="4915685"/>
              <a:chExt cx="1019207" cy="1202844"/>
            </a:xfrm>
          </p:grpSpPr>
          <p:grpSp>
            <p:nvGrpSpPr>
              <p:cNvPr id="31" name="Skupina 30"/>
              <p:cNvGrpSpPr/>
              <p:nvPr/>
            </p:nvGrpSpPr>
            <p:grpSpPr>
              <a:xfrm>
                <a:off x="4379559" y="5289069"/>
                <a:ext cx="1019207" cy="829460"/>
                <a:chOff x="4379559" y="5289069"/>
                <a:chExt cx="1019207" cy="829460"/>
              </a:xfrm>
            </p:grpSpPr>
            <p:pic>
              <p:nvPicPr>
                <p:cNvPr id="33" name="Obrázek 32"/>
                <p:cNvPicPr>
                  <a:picLocks noChangeAspect="1"/>
                </p:cNvPicPr>
                <p:nvPr/>
              </p:nvPicPr>
              <p:blipFill rotWithShape="1">
                <a:blip r:embed="rId7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8">
                          <a14:imgEffect>
                            <a14:backgroundRemoval t="23110" b="47274" l="26162" r="7072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6106" t="23057" r="30346" b="53094"/>
                <a:stretch/>
              </p:blipFill>
              <p:spPr>
                <a:xfrm>
                  <a:off x="4389095" y="5703799"/>
                  <a:ext cx="1009671" cy="414730"/>
                </a:xfrm>
                <a:prstGeom prst="rect">
                  <a:avLst/>
                </a:prstGeom>
              </p:spPr>
            </p:pic>
            <p:pic>
              <p:nvPicPr>
                <p:cNvPr id="34" name="Obrázek 33"/>
                <p:cNvPicPr>
                  <a:picLocks noChangeAspect="1"/>
                </p:cNvPicPr>
                <p:nvPr/>
              </p:nvPicPr>
              <p:blipFill rotWithShape="1">
                <a:blip r:embed="rId7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8">
                          <a14:imgEffect>
                            <a14:backgroundRemoval t="23110" b="47274" l="26162" r="7072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6106" t="23057" r="30346" b="53094"/>
                <a:stretch/>
              </p:blipFill>
              <p:spPr>
                <a:xfrm>
                  <a:off x="4379559" y="5289069"/>
                  <a:ext cx="1009671" cy="414730"/>
                </a:xfrm>
                <a:prstGeom prst="rect">
                  <a:avLst/>
                </a:prstGeom>
              </p:spPr>
            </p:pic>
          </p:grpSp>
          <p:pic>
            <p:nvPicPr>
              <p:cNvPr id="32" name="Obrázek 31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23110" b="47274" l="26162" r="7072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6106" t="23057" r="30346" b="53094"/>
              <a:stretch/>
            </p:blipFill>
            <p:spPr>
              <a:xfrm>
                <a:off x="4389095" y="4915685"/>
                <a:ext cx="1009671" cy="414730"/>
              </a:xfrm>
              <a:prstGeom prst="rect">
                <a:avLst/>
              </a:prstGeom>
            </p:spPr>
          </p:pic>
        </p:grpSp>
        <p:pic>
          <p:nvPicPr>
            <p:cNvPr id="36" name="Obrázek 35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533" t="11691" r="6954" b="25319"/>
            <a:stretch/>
          </p:blipFill>
          <p:spPr>
            <a:xfrm>
              <a:off x="3488759" y="2119686"/>
              <a:ext cx="1258101" cy="7032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173485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sp>
        <p:nvSpPr>
          <p:cNvPr id="13" name="Šipka doprava 12"/>
          <p:cNvSpPr/>
          <p:nvPr/>
        </p:nvSpPr>
        <p:spPr>
          <a:xfrm>
            <a:off x="10058591" y="5192085"/>
            <a:ext cx="905550" cy="6305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>
            <a:off x="1562788" y="1676948"/>
            <a:ext cx="2561821" cy="1391978"/>
            <a:chOff x="6831560" y="3743326"/>
            <a:chExt cx="2561821" cy="1391978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0" b="80050" l="7156" r="89591">
                          <a14:backgroundMark x1="33968" y1="76704" x2="33968" y2="76704"/>
                          <a14:backgroundMark x1="37454" y1="69207" x2="37454" y2="69207"/>
                          <a14:backgroundMark x1="47165" y1="75836" x2="47165" y2="7583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6740457" y="3834433"/>
              <a:ext cx="1380246" cy="1198040"/>
            </a:xfrm>
            <a:prstGeom prst="rect">
              <a:avLst/>
            </a:prstGeom>
          </p:spPr>
        </p:pic>
        <p:grpSp>
          <p:nvGrpSpPr>
            <p:cNvPr id="36" name="Skupina 35"/>
            <p:cNvGrpSpPr/>
            <p:nvPr/>
          </p:nvGrpSpPr>
          <p:grpSpPr>
            <a:xfrm>
              <a:off x="7289672" y="3743326"/>
              <a:ext cx="2103709" cy="1391978"/>
              <a:chOff x="7289672" y="3743326"/>
              <a:chExt cx="2103709" cy="1391978"/>
            </a:xfrm>
          </p:grpSpPr>
          <p:pic>
            <p:nvPicPr>
              <p:cNvPr id="37" name="Obrázek 36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7198569" y="3846161"/>
                <a:ext cx="1380246" cy="1198039"/>
              </a:xfrm>
              <a:prstGeom prst="rect">
                <a:avLst/>
              </a:prstGeom>
            </p:spPr>
          </p:pic>
          <p:pic>
            <p:nvPicPr>
              <p:cNvPr id="38" name="Obrázek 37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7656680" y="3846161"/>
                <a:ext cx="1380246" cy="1198039"/>
              </a:xfrm>
              <a:prstGeom prst="rect">
                <a:avLst/>
              </a:prstGeom>
            </p:spPr>
          </p:pic>
          <p:pic>
            <p:nvPicPr>
              <p:cNvPr id="39" name="Obrázek 38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0" b="80050" l="7156" r="89591">
                            <a14:backgroundMark x1="33968" y1="76704" x2="33968" y2="76704"/>
                            <a14:backgroundMark x1="37454" y1="69207" x2="37454" y2="69207"/>
                            <a14:backgroundMark x1="47165" y1="75836" x2="47165" y2="7583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8104239" y="3834429"/>
                <a:ext cx="1380246" cy="1198039"/>
              </a:xfrm>
              <a:prstGeom prst="rect">
                <a:avLst/>
              </a:prstGeom>
            </p:spPr>
          </p:pic>
        </p:grpSp>
      </p:grpSp>
      <p:grpSp>
        <p:nvGrpSpPr>
          <p:cNvPr id="4" name="Skupina 3"/>
          <p:cNvGrpSpPr/>
          <p:nvPr/>
        </p:nvGrpSpPr>
        <p:grpSpPr>
          <a:xfrm>
            <a:off x="7647461" y="1908243"/>
            <a:ext cx="3098411" cy="976007"/>
            <a:chOff x="7647461" y="1907091"/>
            <a:chExt cx="3098411" cy="976007"/>
          </a:xfrm>
        </p:grpSpPr>
        <p:grpSp>
          <p:nvGrpSpPr>
            <p:cNvPr id="28" name="Skupina 27"/>
            <p:cNvGrpSpPr/>
            <p:nvPr/>
          </p:nvGrpSpPr>
          <p:grpSpPr>
            <a:xfrm>
              <a:off x="7647461" y="1907091"/>
              <a:ext cx="1100685" cy="924685"/>
              <a:chOff x="709065" y="4518342"/>
              <a:chExt cx="1100685" cy="924685"/>
            </a:xfrm>
          </p:grpSpPr>
          <p:pic>
            <p:nvPicPr>
              <p:cNvPr id="29" name="Obrázek 28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40892" b="59108" l="23002" r="7546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71" t="40376" r="24980" b="41643"/>
              <a:stretch/>
            </p:blipFill>
            <p:spPr>
              <a:xfrm>
                <a:off x="709065" y="4518342"/>
                <a:ext cx="1100685" cy="277723"/>
              </a:xfrm>
              <a:prstGeom prst="rect">
                <a:avLst/>
              </a:prstGeom>
            </p:spPr>
          </p:pic>
          <p:grpSp>
            <p:nvGrpSpPr>
              <p:cNvPr id="30" name="Skupina 29"/>
              <p:cNvGrpSpPr/>
              <p:nvPr/>
            </p:nvGrpSpPr>
            <p:grpSpPr>
              <a:xfrm>
                <a:off x="709065" y="4845327"/>
                <a:ext cx="1100685" cy="597700"/>
                <a:chOff x="709065" y="4845327"/>
                <a:chExt cx="1100685" cy="597700"/>
              </a:xfrm>
            </p:grpSpPr>
            <p:pic>
              <p:nvPicPr>
                <p:cNvPr id="31" name="Obrázek 30"/>
                <p:cNvPicPr>
                  <a:picLocks noChangeAspect="1"/>
                </p:cNvPicPr>
                <p:nvPr/>
              </p:nvPicPr>
              <p:blipFill rotWithShape="1">
                <a:blip r:embed="rId7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8">
                          <a14:imgEffect>
                            <a14:backgroundRemoval t="40892" b="59108" l="23002" r="7546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1571" t="40376" r="24980" b="41643"/>
                <a:stretch/>
              </p:blipFill>
              <p:spPr>
                <a:xfrm>
                  <a:off x="709065" y="4845327"/>
                  <a:ext cx="1100685" cy="277723"/>
                </a:xfrm>
                <a:prstGeom prst="rect">
                  <a:avLst/>
                </a:prstGeom>
              </p:spPr>
            </p:pic>
            <p:pic>
              <p:nvPicPr>
                <p:cNvPr id="32" name="Obrázek 31"/>
                <p:cNvPicPr>
                  <a:picLocks noChangeAspect="1"/>
                </p:cNvPicPr>
                <p:nvPr/>
              </p:nvPicPr>
              <p:blipFill rotWithShape="1">
                <a:blip r:embed="rId7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8">
                          <a14:imgEffect>
                            <a14:backgroundRemoval t="40892" b="59108" l="23002" r="7546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1571" t="40376" r="24980" b="41643"/>
                <a:stretch/>
              </p:blipFill>
              <p:spPr>
                <a:xfrm>
                  <a:off x="709065" y="5165304"/>
                  <a:ext cx="1100685" cy="277723"/>
                </a:xfrm>
                <a:prstGeom prst="rect">
                  <a:avLst/>
                </a:prstGeom>
              </p:spPr>
            </p:pic>
          </p:grpSp>
        </p:grpSp>
        <p:pic>
          <p:nvPicPr>
            <p:cNvPr id="40" name="Picture 2" descr="E:\DCIM\100OLYMP\PA180085.JP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24306" b="67622" l="15137" r="7828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694" t="23733" r="20923" b="30026"/>
            <a:stretch/>
          </p:blipFill>
          <p:spPr bwMode="auto">
            <a:xfrm>
              <a:off x="8933813" y="1907091"/>
              <a:ext cx="1812059" cy="976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343076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3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488759" y="3255205"/>
            <a:ext cx="586200" cy="7903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759386" y="3127035"/>
            <a:ext cx="670571" cy="91855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13" b="89963" l="5530" r="99024">
                        <a14:backgroundMark x1="54275" y1="14188" x2="54275" y2="14188"/>
                        <a14:backgroundMark x1="61896" y1="16357" x2="61896" y2="16357"/>
                        <a14:backgroundMark x1="68494" y1="18154" x2="68494" y2="1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" t="12218" r="60" b="14310"/>
          <a:stretch/>
        </p:blipFill>
        <p:spPr>
          <a:xfrm>
            <a:off x="4180361" y="3590706"/>
            <a:ext cx="3467100" cy="1955459"/>
          </a:xfrm>
          <a:prstGeom prst="rect">
            <a:avLst/>
          </a:prstGeom>
        </p:spPr>
      </p:pic>
      <p:grpSp>
        <p:nvGrpSpPr>
          <p:cNvPr id="4" name="Skupina 3"/>
          <p:cNvGrpSpPr/>
          <p:nvPr/>
        </p:nvGrpSpPr>
        <p:grpSpPr>
          <a:xfrm>
            <a:off x="2099585" y="1682932"/>
            <a:ext cx="2367874" cy="1202844"/>
            <a:chOff x="7329272" y="1702499"/>
            <a:chExt cx="2367874" cy="1202844"/>
          </a:xfrm>
        </p:grpSpPr>
        <p:grpSp>
          <p:nvGrpSpPr>
            <p:cNvPr id="10" name="Skupina 9"/>
            <p:cNvGrpSpPr/>
            <p:nvPr/>
          </p:nvGrpSpPr>
          <p:grpSpPr>
            <a:xfrm>
              <a:off x="8677939" y="1702499"/>
              <a:ext cx="1019207" cy="1202844"/>
              <a:chOff x="4379559" y="4915685"/>
              <a:chExt cx="1019207" cy="1202844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4379559" y="5289069"/>
                <a:ext cx="1019207" cy="829460"/>
                <a:chOff x="4379559" y="5289069"/>
                <a:chExt cx="1019207" cy="829460"/>
              </a:xfrm>
            </p:grpSpPr>
            <p:pic>
              <p:nvPicPr>
                <p:cNvPr id="13" name="Obrázek 12"/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6">
                          <a14:imgEffect>
                            <a14:backgroundRemoval t="23110" b="47274" l="26162" r="7072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6106" t="23057" r="30346" b="53094"/>
                <a:stretch/>
              </p:blipFill>
              <p:spPr>
                <a:xfrm>
                  <a:off x="4389095" y="5703799"/>
                  <a:ext cx="1009671" cy="414730"/>
                </a:xfrm>
                <a:prstGeom prst="rect">
                  <a:avLst/>
                </a:prstGeom>
              </p:spPr>
            </p:pic>
            <p:pic>
              <p:nvPicPr>
                <p:cNvPr id="17" name="Obrázek 16"/>
                <p:cNvPicPr>
                  <a:picLocks noChangeAspect="1"/>
                </p:cNvPicPr>
                <p:nvPr/>
              </p:nvPicPr>
              <p:blipFill rotWithShape="1">
                <a:blip r:embed="rId5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6">
                          <a14:imgEffect>
                            <a14:backgroundRemoval t="23110" b="47274" l="26162" r="7072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26106" t="23057" r="30346" b="53094"/>
                <a:stretch/>
              </p:blipFill>
              <p:spPr>
                <a:xfrm>
                  <a:off x="4379559" y="5289069"/>
                  <a:ext cx="1009671" cy="414730"/>
                </a:xfrm>
                <a:prstGeom prst="rect">
                  <a:avLst/>
                </a:prstGeom>
              </p:spPr>
            </p:pic>
          </p:grpSp>
          <p:pic>
            <p:nvPicPr>
              <p:cNvPr id="12" name="Obrázek 11"/>
              <p:cNvPicPr>
                <a:picLocks noChangeAspect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23110" b="47274" l="26162" r="7072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6106" t="23057" r="30346" b="53094"/>
              <a:stretch/>
            </p:blipFill>
            <p:spPr>
              <a:xfrm>
                <a:off x="4389095" y="4915685"/>
                <a:ext cx="1009671" cy="414730"/>
              </a:xfrm>
              <a:prstGeom prst="rect">
                <a:avLst/>
              </a:prstGeom>
            </p:spPr>
          </p:pic>
        </p:grpSp>
        <p:pic>
          <p:nvPicPr>
            <p:cNvPr id="22" name="Obrázek 21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40892" b="59108" l="23002" r="7546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71" t="40376" r="24980" b="41643"/>
            <a:stretch/>
          </p:blipFill>
          <p:spPr>
            <a:xfrm>
              <a:off x="7329272" y="2303921"/>
              <a:ext cx="1100685" cy="277723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8242935" y="1309734"/>
            <a:ext cx="2011932" cy="1788578"/>
            <a:chOff x="7896073" y="1201973"/>
            <a:chExt cx="2011932" cy="1788578"/>
          </a:xfrm>
        </p:grpSpPr>
        <p:grpSp>
          <p:nvGrpSpPr>
            <p:cNvPr id="25" name="Skupina 24"/>
            <p:cNvGrpSpPr/>
            <p:nvPr/>
          </p:nvGrpSpPr>
          <p:grpSpPr>
            <a:xfrm>
              <a:off x="7922948" y="1201973"/>
              <a:ext cx="1985057" cy="699153"/>
              <a:chOff x="2979395" y="3975392"/>
              <a:chExt cx="1985057" cy="699153"/>
            </a:xfrm>
          </p:grpSpPr>
          <p:grpSp>
            <p:nvGrpSpPr>
              <p:cNvPr id="26" name="Skupina 25"/>
              <p:cNvGrpSpPr/>
              <p:nvPr/>
            </p:nvGrpSpPr>
            <p:grpSpPr>
              <a:xfrm>
                <a:off x="3566088" y="3975392"/>
                <a:ext cx="1398364" cy="699153"/>
                <a:chOff x="3566088" y="3975392"/>
                <a:chExt cx="1398364" cy="699153"/>
              </a:xfrm>
            </p:grpSpPr>
            <p:pic>
              <p:nvPicPr>
                <p:cNvPr id="28" name="Obrázek 27"/>
                <p:cNvPicPr>
                  <a:picLocks noChangeAspect="1"/>
                </p:cNvPicPr>
                <p:nvPr/>
              </p:nvPicPr>
              <p:blipFill rotWithShape="1">
                <a:blip r:embed="rId9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10">
                          <a14:imgEffect>
                            <a14:backgroundRemoval t="9913" b="73544" l="9991" r="74489">
                              <a14:backgroundMark x1="40567" y1="58055" x2="40567" y2="58055"/>
                              <a14:backgroundMark x1="52277" y1="54213" x2="52277" y2="54213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10402" t="8367" r="25402" b="26815"/>
                <a:stretch/>
              </p:blipFill>
              <p:spPr>
                <a:xfrm>
                  <a:off x="4141445" y="3975392"/>
                  <a:ext cx="823007" cy="699153"/>
                </a:xfrm>
                <a:prstGeom prst="rect">
                  <a:avLst/>
                </a:prstGeom>
              </p:spPr>
            </p:pic>
            <p:pic>
              <p:nvPicPr>
                <p:cNvPr id="29" name="Obrázek 28"/>
                <p:cNvPicPr>
                  <a:picLocks noChangeAspect="1"/>
                </p:cNvPicPr>
                <p:nvPr/>
              </p:nvPicPr>
              <p:blipFill rotWithShape="1">
                <a:blip r:embed="rId9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10">
                          <a14:imgEffect>
                            <a14:backgroundRemoval t="9913" b="73544" l="9991" r="74489">
                              <a14:backgroundMark x1="40567" y1="58055" x2="40567" y2="58055"/>
                              <a14:backgroundMark x1="52277" y1="54213" x2="52277" y2="54213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l="10402" t="8367" r="25402" b="26815"/>
                <a:stretch/>
              </p:blipFill>
              <p:spPr>
                <a:xfrm>
                  <a:off x="3566088" y="3975392"/>
                  <a:ext cx="823007" cy="699153"/>
                </a:xfrm>
                <a:prstGeom prst="rect">
                  <a:avLst/>
                </a:prstGeom>
              </p:spPr>
            </p:pic>
          </p:grpSp>
          <p:pic>
            <p:nvPicPr>
              <p:cNvPr id="27" name="Obrázek 26"/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backgroundRemoval t="9913" b="73544" l="9991" r="74489">
                            <a14:backgroundMark x1="40567" y1="58055" x2="40567" y2="58055"/>
                            <a14:backgroundMark x1="52277" y1="54213" x2="52277" y2="5421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10402" t="8367" r="25402" b="26815"/>
              <a:stretch/>
            </p:blipFill>
            <p:spPr>
              <a:xfrm>
                <a:off x="2979395" y="3975392"/>
                <a:ext cx="823007" cy="699153"/>
              </a:xfrm>
              <a:prstGeom prst="rect">
                <a:avLst/>
              </a:prstGeom>
            </p:spPr>
          </p:pic>
        </p:grpSp>
        <p:pic>
          <p:nvPicPr>
            <p:cNvPr id="30" name="Picture 2" descr="E:\DCIM\100OLYMP\PA180085.JP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24306" b="67622" l="15137" r="7828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694" t="23733" r="20923" b="30026"/>
            <a:stretch/>
          </p:blipFill>
          <p:spPr bwMode="auto">
            <a:xfrm>
              <a:off x="7896073" y="2014544"/>
              <a:ext cx="1812059" cy="976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4" name="TextovéPole 23"/>
          <p:cNvSpPr txBox="1"/>
          <p:nvPr/>
        </p:nvSpPr>
        <p:spPr>
          <a:xfrm>
            <a:off x="10344150" y="5146055"/>
            <a:ext cx="16097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KONEC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2719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Materiály autora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Popis</a:t>
            </a:r>
          </a:p>
          <a:p>
            <a:r>
              <a:rPr lang="cs-CZ" sz="1700" dirty="0" smtClean="0"/>
              <a:t>Děti pracují ve dvojicích. Nejprve si připraví všechny materiály na stolek. Pracují </a:t>
            </a:r>
            <a:br>
              <a:rPr lang="cs-CZ" sz="1700" dirty="0" smtClean="0"/>
            </a:br>
            <a:r>
              <a:rPr lang="cs-CZ" sz="1700" dirty="0" smtClean="0"/>
              <a:t>s dvojramennou váhou, na misky vkládají vyobrazené předměty. Úkolem je zjistit, který předmět nebo skupina předmětů má větší hmotnost.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pPr algn="just">
              <a:lnSpc>
                <a:spcPct val="100000"/>
              </a:lnSpc>
            </a:pPr>
            <a:r>
              <a:rPr lang="cs-CZ" sz="1700" dirty="0" smtClean="0"/>
              <a:t>Seznámí se s pojmem hmotnost.</a:t>
            </a:r>
          </a:p>
          <a:p>
            <a:pPr algn="just">
              <a:lnSpc>
                <a:spcPct val="100000"/>
              </a:lnSpc>
            </a:pPr>
            <a:r>
              <a:rPr lang="cs-CZ" sz="1700" dirty="0" smtClean="0"/>
              <a:t>Prakticky se naučí pracovat s dvojramennou váhou.</a:t>
            </a:r>
          </a:p>
          <a:p>
            <a:pPr algn="just">
              <a:lnSpc>
                <a:spcPct val="100000"/>
              </a:lnSpc>
            </a:pPr>
            <a:r>
              <a:rPr lang="cs-CZ" sz="1700" dirty="0" smtClean="0"/>
              <a:t>Zdokonalí se v práci podle instrukcí.</a:t>
            </a:r>
          </a:p>
          <a:p>
            <a:pPr algn="just">
              <a:lnSpc>
                <a:spcPct val="100000"/>
              </a:lnSpc>
            </a:pPr>
            <a:r>
              <a:rPr lang="cs-CZ" sz="1700" dirty="0" smtClean="0"/>
              <a:t>Zdokonalí se ve schopnosti spolupracovat ve dvojici.</a:t>
            </a:r>
          </a:p>
          <a:p>
            <a:pPr marL="45720" indent="0" algn="just">
              <a:lnSpc>
                <a:spcPct val="100000"/>
              </a:lnSpc>
              <a:buNone/>
            </a:pPr>
            <a:endParaRPr lang="cs-CZ" sz="1600" dirty="0" smtClean="0"/>
          </a:p>
          <a:p>
            <a:pPr algn="just">
              <a:lnSpc>
                <a:spcPct val="100000"/>
              </a:lnSpc>
            </a:pPr>
            <a:endParaRPr lang="cs-CZ" sz="1600" dirty="0" smtClean="0"/>
          </a:p>
          <a:p>
            <a:pPr algn="just">
              <a:lnSpc>
                <a:spcPct val="100000"/>
              </a:lnSpc>
            </a:pPr>
            <a:endParaRPr lang="cs-CZ" sz="1600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493520" y="5913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4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Metodický pokyn</a:t>
            </a:r>
            <a:r>
              <a:rPr kumimoji="0" lang="cs-CZ" sz="3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Integrovaný blok: Vlastnosti materiálů 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sz="1600" dirty="0" smtClean="0"/>
              <a:t>zdroj</a:t>
            </a:r>
            <a:r>
              <a:rPr lang="cs-CZ" sz="1600" dirty="0"/>
              <a:t>: </a:t>
            </a:r>
            <a:r>
              <a:rPr lang="cs-CZ" sz="1600" u="sng" dirty="0">
                <a:hlinkClick r:id="rId2"/>
              </a:rPr>
              <a:t>www.dumy.cz</a:t>
            </a:r>
            <a:endParaRPr lang="cs-CZ" sz="1600" dirty="0"/>
          </a:p>
          <a:p>
            <a:pPr lvl="0"/>
            <a:r>
              <a:rPr lang="cs-CZ" sz="1600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sz="1600" dirty="0"/>
              <a:t>Didaktický kufřík - KUMUČ </a:t>
            </a:r>
            <a:r>
              <a:rPr lang="cs-CZ" sz="1600" dirty="0" smtClean="0"/>
              <a:t>– dvojramenná váha, tři papírové kapesníky, čtyři polévkové lžíce, krabička od čaje, tři časové sáčky, tři dřevěné kolíčky, tři plastové kolíčky, porcelánový hrneček, středně velký pomeranč,    </a:t>
            </a:r>
            <a:endParaRPr lang="cs-CZ" sz="1600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1600" dirty="0" smtClean="0"/>
              <a:t>Úkolem dětí je pomocí dvojramenné váhy a předmětů rozhodnout, který předmět nebo skupina předmětů má větší hmotnost. </a:t>
            </a:r>
            <a:r>
              <a:rPr lang="cs-CZ" sz="1600" dirty="0"/>
              <a:t>N</a:t>
            </a:r>
            <a:r>
              <a:rPr lang="cs-CZ" sz="1600" dirty="0" smtClean="0"/>
              <a:t>a předmět  (skupinu předmětů) kliknout. Při správné odpovědi se předmět otočí, při nesprávné zmizí. Pro další úkol kliknou na šipku vpravo dole.</a:t>
            </a:r>
            <a:endParaRPr lang="cs-CZ" sz="1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Projevovat zájem o nové věci, dotazovat se při neporozumění, zkoušet, experimentovat</a:t>
            </a:r>
          </a:p>
          <a:p>
            <a:r>
              <a:rPr lang="cs-CZ" dirty="0" smtClean="0"/>
              <a:t>Zacházet s běžnými předměty denní potřeby, hračkami, pomůckami, nástroji a materiály</a:t>
            </a:r>
          </a:p>
          <a:p>
            <a:r>
              <a:rPr lang="cs-CZ" dirty="0" smtClean="0"/>
              <a:t>Provádět jednoduché úkony s technickými pomůckami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308</Words>
  <Application>Microsoft Office PowerPoint</Application>
  <PresentationFormat>Vlastní</PresentationFormat>
  <Paragraphs>65</Paragraphs>
  <Slides>17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  HMOTNOST – VÁŽENÍ PŘEDMĚTŮ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 </vt:lpstr>
      <vt:lpstr>Studijní materiály </vt:lpstr>
      <vt:lpstr>   Práce s interaktivním výukovým materiálem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2015-05-06T19:10:37Z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