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2" r:id="rId5"/>
    <p:sldId id="283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7533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0002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02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0119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1514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openxmlformats.org/officeDocument/2006/relationships/image" Target="../media/image13.png"/><Relationship Id="rId3" Type="http://schemas.openxmlformats.org/officeDocument/2006/relationships/image" Target="../media/image5.png"/><Relationship Id="rId21" Type="http://schemas.openxmlformats.org/officeDocument/2006/relationships/comments" Target="../comments/comment1.xml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6" Type="http://schemas.microsoft.com/office/2007/relationships/hdphoto" Target="../media/hdphoto7.wdp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microsoft.com/office/2007/relationships/hdphoto" Target="../media/hdphoto4.wdp"/><Relationship Id="rId19" Type="http://schemas.microsoft.com/office/2007/relationships/hdphoto" Target="../media/hdphoto8.wdp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1.png"/><Relationship Id="rId18" Type="http://schemas.microsoft.com/office/2007/relationships/hdphoto" Target="../media/hdphoto11.wdp"/><Relationship Id="rId3" Type="http://schemas.openxmlformats.org/officeDocument/2006/relationships/image" Target="../media/image15.png"/><Relationship Id="rId7" Type="http://schemas.openxmlformats.org/officeDocument/2006/relationships/image" Target="../media/image7.png"/><Relationship Id="rId12" Type="http://schemas.microsoft.com/office/2007/relationships/hdphoto" Target="../media/hdphoto10.wdp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6" Type="http://schemas.microsoft.com/office/2007/relationships/hdphoto" Target="../media/hdphoto8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6.png"/><Relationship Id="rId5" Type="http://schemas.openxmlformats.org/officeDocument/2006/relationships/image" Target="../media/image6.png"/><Relationship Id="rId15" Type="http://schemas.openxmlformats.org/officeDocument/2006/relationships/image" Target="../media/image13.png"/><Relationship Id="rId10" Type="http://schemas.microsoft.com/office/2007/relationships/hdphoto" Target="../media/hdphoto4.wdp"/><Relationship Id="rId19" Type="http://schemas.openxmlformats.org/officeDocument/2006/relationships/comments" Target="../comments/comment2.xml"/><Relationship Id="rId4" Type="http://schemas.microsoft.com/office/2007/relationships/hdphoto" Target="../media/hdphoto9.wdp"/><Relationship Id="rId9" Type="http://schemas.openxmlformats.org/officeDocument/2006/relationships/image" Target="../media/image8.png"/><Relationship Id="rId14" Type="http://schemas.microsoft.com/office/2007/relationships/hdphoto" Target="../media/hdphoto7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9.png"/><Relationship Id="rId18" Type="http://schemas.microsoft.com/office/2007/relationships/hdphoto" Target="../media/hdphoto7.wdp"/><Relationship Id="rId3" Type="http://schemas.openxmlformats.org/officeDocument/2006/relationships/image" Target="../media/image18.png"/><Relationship Id="rId21" Type="http://schemas.openxmlformats.org/officeDocument/2006/relationships/comments" Target="../comments/comment3.xml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6" Type="http://schemas.microsoft.com/office/2007/relationships/hdphoto" Target="../media/hdphoto10.wdp"/><Relationship Id="rId20" Type="http://schemas.microsoft.com/office/2007/relationships/hdphoto" Target="../media/hdphoto8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0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4" Type="http://schemas.microsoft.com/office/2007/relationships/hdphoto" Target="../media/hdphoto12.wdp"/><Relationship Id="rId9" Type="http://schemas.openxmlformats.org/officeDocument/2006/relationships/image" Target="../media/image8.png"/><Relationship Id="rId14" Type="http://schemas.microsoft.com/office/2007/relationships/hdphoto" Target="../media/hdphoto13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Sn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ídaně – oběd - 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večeře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ZdravÍ</a:t>
            </a:r>
            <a:r>
              <a:rPr lang="cs-CZ" dirty="0" smtClean="0"/>
              <a:t>, </a:t>
            </a:r>
            <a:r>
              <a:rPr lang="cs-CZ" dirty="0" smtClean="0"/>
              <a:t>bezpečí</a:t>
            </a:r>
            <a:endParaRPr lang="cs-CZ" dirty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Picture 12281"/>
          <p:cNvPicPr/>
          <p:nvPr/>
        </p:nvPicPr>
        <p:blipFill>
          <a:blip r:embed="rId3" cstate="print"/>
          <a:stretch>
            <a:fillRect/>
          </a:stretch>
        </p:blipFill>
        <p:spPr>
          <a:xfrm rot="16200000">
            <a:off x="5159502" y="-3314192"/>
            <a:ext cx="6152642" cy="1008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1823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AutoShape 2" descr="Obrázek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40653" y1="16132" x2="85360" y2="13821"/>
                        <a14:foregroundMark x1="85360" y1="13821" x2="85904" y2="47283"/>
                        <a14:foregroundMark x1="85904" y1="47283" x2="39383" y2="29140"/>
                        <a14:foregroundMark x1="40109" y1="14891" x2="39141" y2="46727"/>
                        <a14:foregroundMark x1="39141" y1="46727" x2="85602" y2="47454"/>
                        <a14:foregroundMark x1="81609" y1="45486" x2="39141" y2="46213"/>
                        <a14:foregroundMark x1="45675" y1="31451" x2="85118" y2="31065"/>
                        <a14:foregroundMark x1="73321" y1="15618" x2="84090" y2="15276"/>
                        <a14:foregroundMark x1="83848" y1="15276" x2="85904" y2="39281"/>
                        <a14:foregroundMark x1="61766" y1="18656" x2="62250" y2="24134"/>
                        <a14:foregroundMark x1="44646" y1="33205" x2="41379" y2="37313"/>
                        <a14:foregroundMark x1="44162" y1="38211" x2="47913" y2="45315"/>
                        <a14:foregroundMark x1="73805" y1="54386" x2="81125" y2="64142"/>
                        <a14:foregroundMark x1="51966" y1="58280" x2="69268" y2="58836"/>
                        <a14:foregroundMark x1="58258" y1="60419" x2="58258" y2="60419"/>
                        <a14:foregroundMark x1="61525" y1="40864" x2="76104" y2="46727"/>
                        <a14:foregroundMark x1="68784" y1="58280" x2="71022" y2="55627"/>
                        <a14:foregroundMark x1="71022" y1="55798" x2="73805" y2="54899"/>
                        <a14:foregroundMark x1="75076" y1="54386" x2="78826" y2="54215"/>
                        <a14:foregroundMark x1="78826" y1="54215" x2="82638" y2="56140"/>
                        <a14:foregroundMark x1="82638" y1="56140" x2="84090" y2="57766"/>
                        <a14:foregroundMark x1="84090" y1="57766" x2="84634" y2="59350"/>
                        <a14:foregroundMark x1="84634" y1="59350" x2="84634" y2="60933"/>
                        <a14:foregroundMark x1="84634" y1="60933" x2="83848" y2="62559"/>
                        <a14:foregroundMark x1="83848" y1="62388" x2="82638" y2="63629"/>
                        <a14:foregroundMark x1="82638" y1="63629" x2="81125" y2="64698"/>
                        <a14:foregroundMark x1="81125" y1="64698" x2="79371" y2="65768"/>
                        <a14:foregroundMark x1="79371" y1="65554" x2="76104" y2="65768"/>
                        <a14:foregroundMark x1="76104" y1="65768" x2="73321" y2="65212"/>
                        <a14:foregroundMark x1="73321" y1="65212" x2="71567" y2="64313"/>
                        <a14:foregroundMark x1="68784" y1="60933" x2="69268" y2="62217"/>
                        <a14:foregroundMark x1="69268" y1="62217" x2="70538" y2="639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624461" y="-664204"/>
            <a:ext cx="485078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42453" y="377433"/>
            <a:ext cx="5157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anose="020F0502020204030204" pitchFamily="34" charset="0"/>
              </a:rPr>
              <a:t>RÁNO – SNÍDANĚ</a:t>
            </a:r>
            <a:endParaRPr lang="cs-CZ" sz="2000" b="1" dirty="0">
              <a:latin typeface="Calibri" panose="020F0502020204030204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932" b="89944" l="9982" r="98488">
                        <a14:foregroundMark x1="75136" y1="9243" x2="70599" y2="24347"/>
                        <a14:foregroundMark x1="89958" y1="19897" x2="93708" y2="18314"/>
                        <a14:foregroundMark x1="93708" y1="18314" x2="96249" y2="19042"/>
                        <a14:foregroundMark x1="86933" y1="21138" x2="89474" y2="21866"/>
                        <a14:foregroundMark x1="89474" y1="21866" x2="92982" y2="20454"/>
                        <a14:foregroundMark x1="83182" y1="25588" x2="90200" y2="28969"/>
                        <a14:foregroundMark x1="89958" y1="28455" x2="92498" y2="282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833" b="63748"/>
          <a:stretch/>
        </p:blipFill>
        <p:spPr>
          <a:xfrm rot="16701869">
            <a:off x="782830" y="13948"/>
            <a:ext cx="1851391" cy="24861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412" b="89987" l="9982" r="89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07" r="13493" b="58356"/>
          <a:stretch/>
        </p:blipFill>
        <p:spPr>
          <a:xfrm rot="16200000">
            <a:off x="4330005" y="2516761"/>
            <a:ext cx="3182112" cy="28559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70" b="89987" l="9982" r="96007">
                        <a14:foregroundMark x1="28131" y1="19726" x2="60073" y2="216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66" t="6267" b="66178"/>
          <a:stretch/>
        </p:blipFill>
        <p:spPr>
          <a:xfrm rot="16200000">
            <a:off x="6118961" y="3504187"/>
            <a:ext cx="3751270" cy="1889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>
                        <a14:foregroundMark x1="60557" y1="31665" x2="69087" y2="25760"/>
                        <a14:foregroundMark x1="54507" y1="17073" x2="63823" y2="16517"/>
                        <a14:foregroundMark x1="63823" y1="16517" x2="66364" y2="24005"/>
                        <a14:foregroundMark x1="56261" y1="28070" x2="62311" y2="27899"/>
                        <a14:foregroundMark x1="58802" y1="27899" x2="59528" y2="20068"/>
                        <a14:foregroundMark x1="59528" y1="20068" x2="59286" y2="17073"/>
                        <a14:foregroundMark x1="55777" y1="16902" x2="43194" y2="18314"/>
                        <a14:foregroundMark x1="43739" y1="27557" x2="40169" y2="23834"/>
                        <a14:foregroundMark x1="40169" y1="23834" x2="39685" y2="20796"/>
                        <a14:foregroundMark x1="40169" y1="20625" x2="42952" y2="179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21" t="12852" r="20719" b="63812"/>
          <a:stretch/>
        </p:blipFill>
        <p:spPr>
          <a:xfrm rot="16426145">
            <a:off x="9664994" y="2935709"/>
            <a:ext cx="2224563" cy="16003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>
                        <a14:foregroundMark x1="71627" y1="11553" x2="72111" y2="32007"/>
                        <a14:foregroundMark x1="76649" y1="16003" x2="80641" y2="27557"/>
                        <a14:foregroundMark x1="70599" y1="13522" x2="69087" y2="186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79" t="8430" r="8401" b="60251"/>
          <a:stretch/>
        </p:blipFill>
        <p:spPr>
          <a:xfrm rot="16614232">
            <a:off x="1333907" y="4362362"/>
            <a:ext cx="1509588" cy="214787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685" b="89944" l="0" r="89958">
                        <a14:backgroundMark x1="726" y1="24005" x2="44223" y2="23663"/>
                        <a14:backgroundMark x1="968" y1="22379" x2="484" y2="513"/>
                        <a14:backgroundMark x1="43981" y1="1583" x2="44223" y2="24904"/>
                        <a14:backgroundMark x1="17604" y1="1241" x2="39443" y2="8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6472" b="75422"/>
          <a:stretch/>
        </p:blipFill>
        <p:spPr>
          <a:xfrm rot="16200000">
            <a:off x="722355" y="2451068"/>
            <a:ext cx="2111446" cy="16855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57571" y="1046938"/>
            <a:ext cx="2017490" cy="201749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4626" b="97430" l="9918" r="89946">
                        <a14:foregroundMark x1="44429" y1="51725" x2="30231" y2="49963"/>
                        <a14:foregroundMark x1="32201" y1="46402" x2="32201" y2="464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89491" y="666943"/>
            <a:ext cx="1133641" cy="20978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8212" y="3514421"/>
            <a:ext cx="2857500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40169" y1="13693" x2="81428" y2="13693"/>
                        <a14:foregroundMark x1="81428" y1="13693" x2="81670" y2="42490"/>
                        <a14:foregroundMark x1="81670" y1="42490" x2="40714" y2="42662"/>
                        <a14:foregroundMark x1="40714" y1="42662" x2="39927" y2="13522"/>
                        <a14:foregroundMark x1="42226" y1="14206" x2="42226" y2="41763"/>
                        <a14:foregroundMark x1="42226" y1="41763" x2="69631" y2="36072"/>
                        <a14:foregroundMark x1="44465" y1="35901" x2="48215" y2="40693"/>
                        <a14:foregroundMark x1="43194" y1="28969" x2="79915" y2="28626"/>
                        <a14:foregroundMark x1="47489" y1="54557" x2="64307" y2="54386"/>
                        <a14:foregroundMark x1="53539" y1="57253" x2="53539" y2="57253"/>
                        <a14:foregroundMark x1="64065" y1="54557" x2="64852" y2="56868"/>
                        <a14:foregroundMark x1="64852" y1="56868" x2="66062" y2="58836"/>
                        <a14:foregroundMark x1="66062" y1="58836" x2="79915" y2="53872"/>
                        <a14:foregroundMark x1="79915" y1="53872" x2="79673" y2="52632"/>
                        <a14:foregroundMark x1="79673" y1="52632" x2="77374" y2="50834"/>
                        <a14:foregroundMark x1="77374" y1="50834" x2="74410" y2="499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842672" y="-837041"/>
            <a:ext cx="485078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03054" y="377952"/>
            <a:ext cx="4494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anose="020F0502020204030204" pitchFamily="34" charset="0"/>
              </a:rPr>
              <a:t>POLEDNE – OBĚD</a:t>
            </a:r>
            <a:endParaRPr lang="cs-CZ" sz="2000" b="1" dirty="0">
              <a:latin typeface="Calibri" panose="020F0502020204030204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932" b="89944" l="9982" r="98488">
                        <a14:foregroundMark x1="75136" y1="9243" x2="70599" y2="24347"/>
                        <a14:foregroundMark x1="89958" y1="19897" x2="93708" y2="18314"/>
                        <a14:foregroundMark x1="93708" y1="18314" x2="96249" y2="19042"/>
                        <a14:foregroundMark x1="86933" y1="21138" x2="89474" y2="21866"/>
                        <a14:foregroundMark x1="89474" y1="21866" x2="92982" y2="20454"/>
                        <a14:foregroundMark x1="83182" y1="25588" x2="90200" y2="28969"/>
                        <a14:foregroundMark x1="89958" y1="28455" x2="92498" y2="282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37" t="7106" b="64600"/>
          <a:stretch/>
        </p:blipFill>
        <p:spPr>
          <a:xfrm rot="16701869">
            <a:off x="9676778" y="1951282"/>
            <a:ext cx="1783278" cy="19403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412" b="89987" l="9982" r="89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07" r="13493" b="58356"/>
          <a:stretch/>
        </p:blipFill>
        <p:spPr>
          <a:xfrm rot="16200000">
            <a:off x="4330005" y="2516761"/>
            <a:ext cx="3182112" cy="28559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70" b="89987" l="9982" r="96007">
                        <a14:foregroundMark x1="28131" y1="19726" x2="60073" y2="216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66" t="6267" b="66178"/>
          <a:stretch/>
        </p:blipFill>
        <p:spPr>
          <a:xfrm rot="16200000">
            <a:off x="-57910" y="859121"/>
            <a:ext cx="3751270" cy="1889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56" t="18712" r="50183" b="45056"/>
          <a:stretch/>
        </p:blipFill>
        <p:spPr>
          <a:xfrm rot="16200000">
            <a:off x="678404" y="4030282"/>
            <a:ext cx="1914144" cy="248477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685" b="89944" l="0" r="89958">
                        <a14:backgroundMark x1="726" y1="24005" x2="44223" y2="23663"/>
                        <a14:backgroundMark x1="968" y1="22379" x2="484" y2="513"/>
                        <a14:backgroundMark x1="43981" y1="1583" x2="44223" y2="24904"/>
                        <a14:backgroundMark x1="17604" y1="1241" x2="39443" y2="8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6472" b="75422"/>
          <a:stretch/>
        </p:blipFill>
        <p:spPr>
          <a:xfrm rot="16200000">
            <a:off x="7956301" y="4059049"/>
            <a:ext cx="2111446" cy="16855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4626" b="97430" l="9918" r="89946">
                        <a14:foregroundMark x1="44429" y1="51725" x2="30231" y2="49963"/>
                        <a14:foregroundMark x1="32201" y1="46402" x2="32201" y2="464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7487" y="3497061"/>
            <a:ext cx="1133641" cy="20978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100000" l="9881" r="899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19202" y="808356"/>
            <a:ext cx="2438400" cy="154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03054" y="377952"/>
            <a:ext cx="4494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alibri" panose="020F0502020204030204" pitchFamily="34" charset="0"/>
              </a:rPr>
              <a:t>VEČER – VEČEŘE</a:t>
            </a:r>
            <a:endParaRPr lang="cs-CZ" sz="2000" b="1" dirty="0">
              <a:latin typeface="Calibri" panose="020F0502020204030204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43194" y1="14035" x2="84453" y2="14206"/>
                        <a14:foregroundMark x1="84453" y1="14206" x2="83666" y2="42662"/>
                        <a14:foregroundMark x1="83666" y1="42662" x2="42710" y2="42490"/>
                        <a14:foregroundMark x1="42710" y1="42490" x2="43194" y2="13693"/>
                        <a14:foregroundMark x1="43194" y1="13693" x2="82396" y2="29140"/>
                        <a14:foregroundMark x1="48215" y1="15276" x2="83182" y2="15447"/>
                        <a14:foregroundMark x1="49002" y1="54557" x2="66062" y2="54215"/>
                        <a14:foregroundMark x1="65820" y1="52246" x2="72111" y2="50150"/>
                        <a14:foregroundMark x1="77132" y1="50834" x2="80641" y2="55113"/>
                        <a14:foregroundMark x1="66062" y1="58665" x2="73140" y2="606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890066" y="-664204"/>
            <a:ext cx="485078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932" b="89944" l="9982" r="98488">
                        <a14:foregroundMark x1="75136" y1="9243" x2="70599" y2="24347"/>
                        <a14:foregroundMark x1="89958" y1="19897" x2="93708" y2="18314"/>
                        <a14:foregroundMark x1="93708" y1="18314" x2="96249" y2="19042"/>
                        <a14:foregroundMark x1="86933" y1="21138" x2="89474" y2="21866"/>
                        <a14:foregroundMark x1="89474" y1="21866" x2="92982" y2="20454"/>
                        <a14:foregroundMark x1="83182" y1="25588" x2="90200" y2="28969"/>
                        <a14:foregroundMark x1="89958" y1="28455" x2="92498" y2="282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237" t="7106" b="64600"/>
          <a:stretch/>
        </p:blipFill>
        <p:spPr>
          <a:xfrm rot="16701869">
            <a:off x="2424997" y="3802027"/>
            <a:ext cx="1783278" cy="19403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412" b="89987" l="9982" r="899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07" r="13493" b="58356"/>
          <a:stretch/>
        </p:blipFill>
        <p:spPr>
          <a:xfrm rot="16200000">
            <a:off x="4330005" y="2516761"/>
            <a:ext cx="3182112" cy="28559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70" b="89987" l="9982" r="96007">
                        <a14:foregroundMark x1="28131" y1="19726" x2="60073" y2="216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66" t="6267" b="66178"/>
          <a:stretch/>
        </p:blipFill>
        <p:spPr>
          <a:xfrm rot="16200000">
            <a:off x="8419307" y="3337009"/>
            <a:ext cx="3751270" cy="1889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>
                        <a14:foregroundMark x1="71627" y1="11553" x2="72111" y2="32007"/>
                        <a14:foregroundMark x1="76649" y1="16003" x2="80641" y2="27557"/>
                        <a14:foregroundMark x1="70599" y1="13522" x2="69087" y2="186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79" t="8430" r="8401" b="60251"/>
          <a:stretch/>
        </p:blipFill>
        <p:spPr>
          <a:xfrm rot="16614232">
            <a:off x="1337090" y="674448"/>
            <a:ext cx="1509588" cy="21478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>
                        <a14:foregroundMark x1="30672" y1="34318" x2="30369" y2="21138"/>
                        <a14:foregroundMark x1="39443" y1="15447" x2="50272" y2="13693"/>
                        <a14:foregroundMark x1="41440" y1="16346" x2="54023" y2="16175"/>
                        <a14:foregroundMark x1="48215" y1="26145" x2="66848" y2="24176"/>
                        <a14:foregroundMark x1="52269" y1="26658" x2="67332" y2="31279"/>
                        <a14:foregroundMark x1="51240" y1="37527" x2="62069" y2="36457"/>
                        <a14:foregroundMark x1="62069" y1="36457" x2="64852" y2="38596"/>
                        <a14:foregroundMark x1="64852" y1="38596" x2="61283" y2="42833"/>
                        <a14:foregroundMark x1="61283" y1="42833" x2="52269" y2="392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04" t="9251" r="24794" b="48104"/>
          <a:stretch/>
        </p:blipFill>
        <p:spPr>
          <a:xfrm rot="16800508">
            <a:off x="8169086" y="-89488"/>
            <a:ext cx="2619530" cy="29246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56" t="18712" r="50183" b="45056"/>
          <a:stretch/>
        </p:blipFill>
        <p:spPr>
          <a:xfrm rot="16200000">
            <a:off x="839815" y="2068376"/>
            <a:ext cx="1914144" cy="248477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685" b="89944" l="0" r="89958">
                        <a14:backgroundMark x1="726" y1="24005" x2="44223" y2="23663"/>
                        <a14:backgroundMark x1="968" y1="22379" x2="484" y2="513"/>
                        <a14:backgroundMark x1="43981" y1="1583" x2="44223" y2="24904"/>
                        <a14:backgroundMark x1="17604" y1="1241" x2="39443" y2="8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6472" b="75422"/>
          <a:stretch/>
        </p:blipFill>
        <p:spPr>
          <a:xfrm rot="16200000">
            <a:off x="7309839" y="3992471"/>
            <a:ext cx="2111446" cy="168554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4626" b="97430" l="9918" r="89946">
                        <a14:foregroundMark x1="44429" y1="51725" x2="30231" y2="49963"/>
                        <a14:foregroundMark x1="32201" y1="46402" x2="32201" y2="464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5437" y="4110518"/>
            <a:ext cx="1133641" cy="2097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3753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potraviny, které nejsou vhodné k snídani, obědu a večeři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Mít povědomí o významu péče o čistotu a zdraví, aktivního pohybu a zdravé výživy  </a:t>
            </a:r>
          </a:p>
          <a:p>
            <a:r>
              <a:rPr lang="cs-CZ" dirty="0"/>
              <a:t>Znát základní zásady zdravého životního stylu (např. o pozitivních účincích pohybu a sportu, hygieny, zdravé výživy, činnosti a odpočinku, pobytu v přírodě, otužování) a o faktorech poškozujících zdraví včetně návykových látek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3 až 5 jsou dětem nabízeny různé obrázky, děti vybírají nevhodné potraviny k snídani, obědu a večeři.</a:t>
            </a:r>
          </a:p>
          <a:p>
            <a:r>
              <a:rPr lang="cs-CZ" dirty="0" smtClean="0"/>
              <a:t>Na každém obrázku je nastaven animační efekt a aktivační událost</a:t>
            </a:r>
          </a:p>
          <a:p>
            <a:r>
              <a:rPr lang="cs-CZ" dirty="0" smtClean="0"/>
              <a:t>Děti tak získají možnost zpětné vazby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Děti, které nepracují na tabuli, mají k dispozici </a:t>
            </a:r>
            <a:r>
              <a:rPr lang="cs-CZ" dirty="0" err="1" smtClean="0"/>
              <a:t>zalaminované</a:t>
            </a:r>
            <a:r>
              <a:rPr lang="cs-CZ" dirty="0" smtClean="0"/>
              <a:t> obrázky, které přiřazují do potravinové </a:t>
            </a:r>
            <a:r>
              <a:rPr lang="cs-CZ" dirty="0" smtClean="0"/>
              <a:t>pyramidy</a:t>
            </a:r>
            <a:endParaRPr lang="cs-CZ" dirty="0" smtClean="0"/>
          </a:p>
          <a:p>
            <a:r>
              <a:rPr lang="cs-CZ" dirty="0" smtClean="0"/>
              <a:t>D</a:t>
            </a:r>
            <a:r>
              <a:rPr lang="cs-CZ" dirty="0" smtClean="0"/>
              <a:t>ěti </a:t>
            </a:r>
            <a:r>
              <a:rPr lang="cs-CZ" dirty="0" smtClean="0"/>
              <a:t>mají k dispozici </a:t>
            </a:r>
            <a:r>
              <a:rPr lang="cs-CZ" dirty="0" err="1" smtClean="0"/>
              <a:t>zalaminované</a:t>
            </a:r>
            <a:r>
              <a:rPr lang="cs-CZ" dirty="0" smtClean="0"/>
              <a:t> obrázky, které přiřazují k obrázkům: snídaně, oběd, večeře a </a:t>
            </a:r>
            <a:r>
              <a:rPr lang="cs-CZ" dirty="0" smtClean="0"/>
              <a:t>k obrázku </a:t>
            </a:r>
            <a:r>
              <a:rPr lang="cs-CZ" dirty="0" smtClean="0"/>
              <a:t>smutný chlapec: nevhodné potraviny</a:t>
            </a:r>
          </a:p>
          <a:p>
            <a:r>
              <a:rPr lang="cs-CZ" dirty="0" smtClean="0"/>
              <a:t>Děti mají možnost zpětné vazby na zadní straně obrázku</a:t>
            </a:r>
          </a:p>
          <a:p>
            <a:r>
              <a:rPr lang="cs-CZ" dirty="0" smtClean="0"/>
              <a:t>Děti mají k dispozici pracovní listy, kde škrtají nevhodné </a:t>
            </a:r>
            <a:r>
              <a:rPr lang="cs-CZ" dirty="0" smtClean="0"/>
              <a:t>potraviny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Vnímat, že je zajímavé dozvídat se nové věci</a:t>
            </a:r>
          </a:p>
          <a:p>
            <a:r>
              <a:rPr lang="cs-CZ" dirty="0" smtClean="0"/>
              <a:t>Postupovat a učit se podle pokynů</a:t>
            </a:r>
          </a:p>
          <a:p>
            <a:r>
              <a:rPr lang="cs-CZ" dirty="0" smtClean="0"/>
              <a:t>Prožívat radost ze zvládnutého a poznaného</a:t>
            </a:r>
          </a:p>
          <a:p>
            <a:r>
              <a:rPr lang="cs-CZ" dirty="0" smtClean="0"/>
              <a:t>Zacházet s předměty digitální technologie, využívat nejzákladnější funkce počítače (zapnout, vypnout, práce s myší, jednoduchou klávesnicí)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378</Words>
  <Application>Microsoft Office PowerPoint</Application>
  <PresentationFormat>Vlastní</PresentationFormat>
  <Paragraphs>67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Snídaně – oběd - večeře </vt:lpstr>
      <vt:lpstr>Snímek 2</vt:lpstr>
      <vt:lpstr>Snímek 3</vt:lpstr>
      <vt:lpstr>Snímek 4</vt:lpstr>
      <vt:lpstr>Snímek 5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2015-05-06T21:33:34Z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