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8"/>
  </p:notesMasterIdLst>
  <p:handoutMasterIdLst>
    <p:handoutMasterId r:id="rId19"/>
  </p:handoutMasterIdLst>
  <p:sldIdLst>
    <p:sldId id="272" r:id="rId3"/>
    <p:sldId id="282" r:id="rId4"/>
    <p:sldId id="285" r:id="rId5"/>
    <p:sldId id="287" r:id="rId6"/>
    <p:sldId id="288" r:id="rId7"/>
    <p:sldId id="286" r:id="rId8"/>
    <p:sldId id="284" r:id="rId9"/>
    <p:sldId id="283" r:id="rId10"/>
    <p:sldId id="275" r:id="rId11"/>
    <p:sldId id="276" r:id="rId12"/>
    <p:sldId id="277" r:id="rId13"/>
    <p:sldId id="278" r:id="rId14"/>
    <p:sldId id="279" r:id="rId15"/>
    <p:sldId id="280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7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8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6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4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3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17" Type="http://schemas.openxmlformats.org/officeDocument/2006/relationships/comments" Target="../comments/comment1.xml"/><Relationship Id="rId2" Type="http://schemas.openxmlformats.org/officeDocument/2006/relationships/image" Target="../media/image4.png"/><Relationship Id="rId16" Type="http://schemas.microsoft.com/office/2007/relationships/hdphoto" Target="../media/hdphoto7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5" Type="http://schemas.openxmlformats.org/officeDocument/2006/relationships/image" Target="../media/image11.png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7.wdp"/><Relationship Id="rId12" Type="http://schemas.openxmlformats.org/officeDocument/2006/relationships/image" Target="../media/image9.png"/><Relationship Id="rId17" Type="http://schemas.openxmlformats.org/officeDocument/2006/relationships/comments" Target="../comments/comment2.xml"/><Relationship Id="rId2" Type="http://schemas.openxmlformats.org/officeDocument/2006/relationships/image" Target="../media/image4.png"/><Relationship Id="rId16" Type="http://schemas.microsoft.com/office/2007/relationships/hdphoto" Target="../media/hdphoto3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5" Type="http://schemas.openxmlformats.org/officeDocument/2006/relationships/image" Target="../media/image6.png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17" Type="http://schemas.openxmlformats.org/officeDocument/2006/relationships/comments" Target="../comments/comment3.xml"/><Relationship Id="rId2" Type="http://schemas.openxmlformats.org/officeDocument/2006/relationships/image" Target="../media/image4.png"/><Relationship Id="rId16" Type="http://schemas.microsoft.com/office/2007/relationships/hdphoto" Target="../media/hdphoto4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5" Type="http://schemas.openxmlformats.org/officeDocument/2006/relationships/image" Target="../media/image7.png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7.wdp"/><Relationship Id="rId1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17" Type="http://schemas.openxmlformats.org/officeDocument/2006/relationships/comments" Target="../comments/comment4.xml"/><Relationship Id="rId2" Type="http://schemas.openxmlformats.org/officeDocument/2006/relationships/image" Target="../media/image4.png"/><Relationship Id="rId16" Type="http://schemas.microsoft.com/office/2007/relationships/hdphoto" Target="../media/hdphoto5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5" Type="http://schemas.microsoft.com/office/2007/relationships/hdphoto" Target="../media/hdphoto2.wdp"/><Relationship Id="rId15" Type="http://schemas.openxmlformats.org/officeDocument/2006/relationships/image" Target="../media/image8.png"/><Relationship Id="rId10" Type="http://schemas.openxmlformats.org/officeDocument/2006/relationships/image" Target="../media/image7.png"/><Relationship Id="rId4" Type="http://schemas.openxmlformats.org/officeDocument/2006/relationships/image" Target="../media/image5.png"/><Relationship Id="rId9" Type="http://schemas.microsoft.com/office/2007/relationships/hdphoto" Target="../media/hdphoto7.wdp"/><Relationship Id="rId1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microsoft.com/office/2007/relationships/hdphoto" Target="../media/hdphoto5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8.png"/><Relationship Id="rId17" Type="http://schemas.openxmlformats.org/officeDocument/2006/relationships/comments" Target="../comments/comment5.xml"/><Relationship Id="rId2" Type="http://schemas.openxmlformats.org/officeDocument/2006/relationships/image" Target="../media/image4.png"/><Relationship Id="rId16" Type="http://schemas.microsoft.com/office/2007/relationships/hdphoto" Target="../media/hdphoto6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5" Type="http://schemas.microsoft.com/office/2007/relationships/hdphoto" Target="../media/hdphoto2.wdp"/><Relationship Id="rId1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5.png"/><Relationship Id="rId9" Type="http://schemas.microsoft.com/office/2007/relationships/hdphoto" Target="../media/hdphoto7.wdp"/><Relationship Id="rId1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12" Type="http://schemas.microsoft.com/office/2007/relationships/hdphoto" Target="../media/hdphoto5.wdp"/><Relationship Id="rId17" Type="http://schemas.openxmlformats.org/officeDocument/2006/relationships/comments" Target="../comments/comment6.xml"/><Relationship Id="rId2" Type="http://schemas.openxmlformats.org/officeDocument/2006/relationships/image" Target="../media/image16.jpeg"/><Relationship Id="rId16" Type="http://schemas.microsoft.com/office/2007/relationships/hdphoto" Target="../media/hdphoto1.wdp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image" Target="../media/image8.png"/><Relationship Id="rId5" Type="http://schemas.openxmlformats.org/officeDocument/2006/relationships/image" Target="../media/image6.png"/><Relationship Id="rId15" Type="http://schemas.openxmlformats.org/officeDocument/2006/relationships/image" Target="../media/image4.png"/><Relationship Id="rId10" Type="http://schemas.microsoft.com/office/2007/relationships/hdphoto" Target="../media/hdphoto4.wdp"/><Relationship Id="rId4" Type="http://schemas.microsoft.com/office/2007/relationships/hdphoto" Target="../media/hdphoto2.wdp"/><Relationship Id="rId9" Type="http://schemas.openxmlformats.org/officeDocument/2006/relationships/image" Target="../media/image7.png"/><Relationship Id="rId1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12" Type="http://schemas.microsoft.com/office/2007/relationships/hdphoto" Target="../media/hdphoto5.wdp"/><Relationship Id="rId17" Type="http://schemas.openxmlformats.org/officeDocument/2006/relationships/comments" Target="../comments/comment7.xml"/><Relationship Id="rId2" Type="http://schemas.openxmlformats.org/officeDocument/2006/relationships/image" Target="../media/image17.jpeg"/><Relationship Id="rId16" Type="http://schemas.microsoft.com/office/2007/relationships/hdphoto" Target="../media/hdphoto2.wdp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image" Target="../media/image8.png"/><Relationship Id="rId5" Type="http://schemas.openxmlformats.org/officeDocument/2006/relationships/image" Target="../media/image6.png"/><Relationship Id="rId15" Type="http://schemas.openxmlformats.org/officeDocument/2006/relationships/image" Target="../media/image5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.png"/><Relationship Id="rId14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DOPRAVNÍ  ZNAČKY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Rozlišování obrazných znaků a symbolů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16" b="100000" l="9990" r="899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728364" y="1"/>
            <a:ext cx="3683356" cy="26096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2925" b="89932" l="9970" r="899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906456" y="1865237"/>
            <a:ext cx="3857937" cy="282577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064051" y="4232826"/>
            <a:ext cx="3632354" cy="2700981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0000" b="90000" l="10000" r="90000">
                        <a14:foregroundMark x1="45233" y1="46424" x2="45233" y2="46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8383" y="4363617"/>
            <a:ext cx="3553843" cy="257019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86210" y="-351827"/>
            <a:ext cx="3940032" cy="294688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12226" y="4263918"/>
            <a:ext cx="3751825" cy="276958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0361" y="0"/>
            <a:ext cx="5985164" cy="448887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-415360" y="1943978"/>
            <a:ext cx="3798333" cy="3032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1.85185E-6 L 0.38099 0.2939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49" y="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16" b="100000" l="9990" r="899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728364" y="1"/>
            <a:ext cx="3683356" cy="26096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2925" b="89932" l="9970" r="899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906456" y="1865237"/>
            <a:ext cx="3857937" cy="282577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-415360" y="1943978"/>
            <a:ext cx="3798333" cy="303200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0000" b="90000" l="10000" r="90000">
                        <a14:foregroundMark x1="45233" y1="46424" x2="45233" y2="46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4264" y="4332524"/>
            <a:ext cx="3553843" cy="257019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86210" y="-351827"/>
            <a:ext cx="3940032" cy="294688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0785" y="4232825"/>
            <a:ext cx="3751825" cy="276958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69672" y="0"/>
            <a:ext cx="5943600" cy="433252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4312227" y="4232825"/>
            <a:ext cx="3632354" cy="270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1521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16" b="100000" l="9990" r="899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728364" y="1"/>
            <a:ext cx="3683356" cy="26096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2925" b="89932" l="9970" r="899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906456" y="1865237"/>
            <a:ext cx="3857937" cy="282577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4312227" y="4232825"/>
            <a:ext cx="3632354" cy="2700981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-415360" y="1943978"/>
            <a:ext cx="3798333" cy="303200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86210" y="-351827"/>
            <a:ext cx="3940032" cy="294688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0785" y="4232825"/>
            <a:ext cx="3751825" cy="276958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51407" y="-1"/>
            <a:ext cx="5953991" cy="446549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>
                        <a14:foregroundMark x1="45233" y1="46424" x2="45233" y2="46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4264" y="4332524"/>
            <a:ext cx="3553843" cy="257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1521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1.48148E-6 L 0.37865 -0.00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32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16" b="100000" l="9990" r="899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728364" y="1"/>
            <a:ext cx="3683356" cy="26096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2925" b="89932" l="9970" r="899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906456" y="1865237"/>
            <a:ext cx="3857937" cy="282577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4312227" y="4232825"/>
            <a:ext cx="3632354" cy="2700981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-415360" y="1943978"/>
            <a:ext cx="3798333" cy="303200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0000">
                        <a14:foregroundMark x1="45233" y1="46424" x2="45233" y2="46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4264" y="4332524"/>
            <a:ext cx="3553843" cy="2570190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0785" y="4232825"/>
            <a:ext cx="3751825" cy="276958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19564" y="-30734"/>
            <a:ext cx="5817678" cy="436325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86210" y="-351827"/>
            <a:ext cx="3940032" cy="294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1521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4.07407E-6 L 0.38295 0.6384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41" y="3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16" b="100000" l="9990" r="899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728364" y="1"/>
            <a:ext cx="3683356" cy="26096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2925" b="89932" l="9970" r="899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906456" y="1865237"/>
            <a:ext cx="3857937" cy="282577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4312227" y="4232825"/>
            <a:ext cx="3632354" cy="2700981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-415360" y="1943978"/>
            <a:ext cx="3798333" cy="303200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0000">
                        <a14:foregroundMark x1="45233" y1="46424" x2="45233" y2="46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4264" y="4332524"/>
            <a:ext cx="3553843" cy="257019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86210" y="-351827"/>
            <a:ext cx="3940032" cy="294688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69579" y="0"/>
            <a:ext cx="5967845" cy="447588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6796" y="4164219"/>
            <a:ext cx="3751825" cy="276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1521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01 -0.04028 L -0.3806 -0.0020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31" y="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3169579" y="0"/>
            <a:ext cx="6009409" cy="4507057"/>
            <a:chOff x="3169579" y="0"/>
            <a:chExt cx="6009409" cy="4507057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169579" y="0"/>
              <a:ext cx="6009409" cy="4507057"/>
            </a:xfrm>
            <a:prstGeom prst="rect">
              <a:avLst/>
            </a:prstGeom>
          </p:spPr>
        </p:pic>
        <p:cxnSp>
          <p:nvCxnSpPr>
            <p:cNvPr id="6" name="Přímá spojnice 5"/>
            <p:cNvCxnSpPr/>
            <p:nvPr/>
          </p:nvCxnSpPr>
          <p:spPr>
            <a:xfrm flipH="1">
              <a:off x="3596309" y="2935027"/>
              <a:ext cx="637872" cy="509451"/>
            </a:xfrm>
            <a:prstGeom prst="line">
              <a:avLst/>
            </a:prstGeom>
            <a:ln w="762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2925" b="89932" l="9970" r="899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906456" y="1865237"/>
            <a:ext cx="3857937" cy="282577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4312227" y="4232825"/>
            <a:ext cx="3632354" cy="2700981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-415360" y="1943978"/>
            <a:ext cx="3798333" cy="303200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>
                        <a14:foregroundMark x1="45233" y1="46424" x2="45233" y2="46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4264" y="4332524"/>
            <a:ext cx="3553843" cy="257019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86210" y="-351827"/>
            <a:ext cx="3940032" cy="294688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0785" y="4232825"/>
            <a:ext cx="3751825" cy="276958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9916" b="100000" l="9990" r="899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728364" y="1"/>
            <a:ext cx="3683356" cy="2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1521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2.22222E-6 L -0.35586 0.6574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99" y="3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69579" y="0"/>
            <a:ext cx="5874327" cy="440574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916" b="100000" l="9990" r="899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914393" y="-41177"/>
            <a:ext cx="3683356" cy="26096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4312227" y="4232825"/>
            <a:ext cx="3632354" cy="2700981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-415360" y="1943978"/>
            <a:ext cx="3798333" cy="303200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>
                        <a14:foregroundMark x1="45233" y1="46424" x2="45233" y2="46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4264" y="4332524"/>
            <a:ext cx="3553843" cy="257019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86210" y="-351827"/>
            <a:ext cx="3940032" cy="294688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0785" y="4232825"/>
            <a:ext cx="3751825" cy="276958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2925" b="89932" l="9970" r="899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8906456" y="1865237"/>
            <a:ext cx="3857937" cy="2825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1521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7.40741E-7 L -0.40547 0.32037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73" y="1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fotografie a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doprava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hledají vhodnou značku k danému obrázku</a:t>
            </a:r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Děti se dokáží zorientovat v dopravním prostředí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2 až 8 jsou dětem nabízeny různé dopravní situace. Děti se snaží vyřešit správné přiřazení dopravní značky k dané situaci.</a:t>
            </a:r>
          </a:p>
          <a:p>
            <a:r>
              <a:rPr lang="cs-CZ" dirty="0" smtClean="0"/>
              <a:t>Na každé ze značek je nastaven animační efekt a aktivační událost.</a:t>
            </a:r>
          </a:p>
          <a:p>
            <a:r>
              <a:rPr lang="cs-CZ" dirty="0" smtClean="0"/>
              <a:t>Děti tak získávají možnost zpětné vazby.</a:t>
            </a:r>
          </a:p>
          <a:p>
            <a:r>
              <a:rPr lang="cs-CZ" dirty="0" smtClean="0"/>
              <a:t>Získané zkušenostmi s dětmi aplikujeme na dopravním hřišti.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 </a:t>
            </a:r>
            <a:r>
              <a:rPr lang="cs-CZ" b="1" dirty="0" smtClean="0"/>
              <a:t>znázornit </a:t>
            </a:r>
            <a:r>
              <a:rPr lang="cs-CZ" b="1" dirty="0"/>
              <a:t>proces vyjádřený na jednotlivých tabulkách. Děti mají za úkol seřadit tabulky ve správném pořadí.</a:t>
            </a:r>
            <a:endParaRPr lang="cs-CZ" dirty="0"/>
          </a:p>
          <a:p>
            <a:pPr lvl="0"/>
            <a:r>
              <a:rPr lang="cs-CZ" dirty="0" smtClean="0"/>
              <a:t>Děti, které nepracují na tabuli, mají k dispozici </a:t>
            </a:r>
            <a:r>
              <a:rPr lang="cs-CZ" dirty="0" err="1" smtClean="0"/>
              <a:t>zalaminované</a:t>
            </a:r>
            <a:r>
              <a:rPr lang="cs-CZ" dirty="0" smtClean="0"/>
              <a:t> dopravní značky a obrázky s dopravními situacemi.</a:t>
            </a:r>
          </a:p>
          <a:p>
            <a:pPr lvl="0"/>
            <a:r>
              <a:rPr lang="cs-CZ" dirty="0" smtClean="0"/>
              <a:t>Děti mají možnost </a:t>
            </a:r>
            <a:r>
              <a:rPr lang="cs-CZ" dirty="0" smtClean="0"/>
              <a:t>kontroly - </a:t>
            </a:r>
            <a:r>
              <a:rPr lang="cs-CZ" dirty="0" smtClean="0"/>
              <a:t>zpětné vazby na druhé straně obrázku dopravní situace, kde je vyobrazena správná dopravní značka.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Rozlišit některé jednoduché obrazné symboly, piktogramy a značky, umět je používat (např. číst piktogramy, pochopit obrázkové čtení)</a:t>
            </a:r>
          </a:p>
          <a:p>
            <a:r>
              <a:rPr lang="cs-CZ" dirty="0"/>
              <a:t>Pochopit význam piktogramu (např. pravidla chování ve skupině, v hromadném dopravním prostředku, znát význam elementárních dopravních značek a označení nebezpečí (elektřina, zákaz rozdělávání ohně, koupání, skákání do vody atd.)</a:t>
            </a:r>
          </a:p>
          <a:p>
            <a:r>
              <a:rPr lang="cs-CZ" dirty="0" smtClean="0"/>
              <a:t>Snažíme se získané informace převádět do praxe s dětmi na dopravním hřišti.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337</Words>
  <Application>Microsoft Office PowerPoint</Application>
  <PresentationFormat>Vlastní</PresentationFormat>
  <Paragraphs>53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Sheer Green 16x9</vt:lpstr>
      <vt:lpstr>DOPRAVNÍ  ZNAČKY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Použité odkazy</vt:lpstr>
      <vt:lpstr>Metodický pokyn Integrovaný blok: doprava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2015-05-06T21:35:38Z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