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91" r:id="rId4"/>
    <p:sldId id="284" r:id="rId5"/>
    <p:sldId id="286" r:id="rId6"/>
    <p:sldId id="287" r:id="rId7"/>
    <p:sldId id="288" r:id="rId8"/>
    <p:sldId id="289" r:id="rId9"/>
    <p:sldId id="290" r:id="rId10"/>
    <p:sldId id="275" r:id="rId11"/>
    <p:sldId id="277" r:id="rId12"/>
    <p:sldId id="276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DA470984-77EA-43DF-A3E1-EEAF50AB7744}">
          <p14:sldIdLst>
            <p14:sldId id="291"/>
            <p14:sldId id="284"/>
            <p14:sldId id="286"/>
            <p14:sldId id="287"/>
            <p14:sldId id="288"/>
            <p14:sldId id="289"/>
          </p14:sldIdLst>
        </p14:section>
        <p14:section name="pracovní list" id="{B3D425F0-7242-49D7-BC44-9314CC383B99}">
          <p14:sldIdLst>
            <p14:sldId id="290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15151"/>
    <a:srgbClr val="F4EE00"/>
    <a:srgbClr val="E20000"/>
    <a:srgbClr val="2A72A8"/>
    <a:srgbClr val="629A2A"/>
    <a:srgbClr val="A7A7A7"/>
    <a:srgbClr val="CA6F06"/>
    <a:srgbClr val="FFFF00"/>
    <a:srgbClr val="FF0000"/>
    <a:srgbClr val="8FC0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>
        <p:scale>
          <a:sx n="60" d="100"/>
          <a:sy n="60" d="100"/>
        </p:scale>
        <p:origin x="798" y="32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21.png"/><Relationship Id="rId3" Type="http://schemas.openxmlformats.org/officeDocument/2006/relationships/image" Target="../media/image4.png"/><Relationship Id="rId7" Type="http://schemas.openxmlformats.org/officeDocument/2006/relationships/image" Target="../media/image18.png"/><Relationship Id="rId12" Type="http://schemas.openxmlformats.org/officeDocument/2006/relationships/image" Target="../media/image2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openxmlformats.org/officeDocument/2006/relationships/image" Target="../media/image10.png"/><Relationship Id="rId5" Type="http://schemas.openxmlformats.org/officeDocument/2006/relationships/image" Target="../media/image16.png"/><Relationship Id="rId10" Type="http://schemas.openxmlformats.org/officeDocument/2006/relationships/image" Target="../media/image19.png"/><Relationship Id="rId4" Type="http://schemas.openxmlformats.org/officeDocument/2006/relationships/image" Target="../media/image15.png"/><Relationship Id="rId9" Type="http://schemas.microsoft.com/office/2007/relationships/hdphoto" Target="../media/hdphoto1.wdp"/><Relationship Id="rId1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STOPY ZVÍŘAT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cap="none" dirty="0" smtClean="0"/>
              <a:t>Komu která patří?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92D05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8" t="37967" r="63582" b="26592"/>
          <a:stretch/>
        </p:blipFill>
        <p:spPr>
          <a:xfrm>
            <a:off x="3704389" y="2885944"/>
            <a:ext cx="1464246" cy="1417013"/>
          </a:xfrm>
          <a:prstGeom prst="rect">
            <a:avLst/>
          </a:prstGeom>
          <a:noFill/>
          <a:ln w="76200" cmpd="thickThin">
            <a:solidFill>
              <a:srgbClr val="629A2A"/>
            </a:solidFill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657" y="4306249"/>
            <a:ext cx="2939150" cy="20854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17" y="1317751"/>
            <a:ext cx="2726682" cy="19385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" r="9930"/>
          <a:stretch/>
        </p:blipFill>
        <p:spPr>
          <a:xfrm>
            <a:off x="5195229" y="1028947"/>
            <a:ext cx="2068286" cy="19645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03" b="81243" l="1641" r="79219">
                        <a14:foregroundMark x1="5234" y1="47245" x2="9609" y2="47245"/>
                        <a14:foregroundMark x1="3828" y1="48535" x2="6094" y2="47011"/>
                        <a14:foregroundMark x1="5938" y1="43142" x2="8203" y2="37984"/>
                        <a14:foregroundMark x1="7813" y1="38335" x2="7266" y2="40914"/>
                        <a14:foregroundMark x1="11641" y1="30598" x2="14609" y2="31067"/>
                        <a14:foregroundMark x1="16094" y1="20868" x2="21953" y2="20868"/>
                        <a14:foregroundMark x1="18281" y1="18523" x2="21719" y2="14654"/>
                        <a14:foregroundMark x1="28438" y1="8324" x2="22813" y2="13482"/>
                        <a14:foregroundMark x1="25156" y1="9965" x2="28984" y2="12075"/>
                        <a14:foregroundMark x1="49141" y1="7268" x2="49141" y2="7268"/>
                        <a14:foregroundMark x1="50859" y1="7034" x2="50859" y2="7034"/>
                        <a14:foregroundMark x1="51953" y1="6331" x2="54453" y2="9261"/>
                        <a14:foregroundMark x1="55156" y1="7620" x2="57031" y2="14302"/>
                        <a14:foregroundMark x1="59141" y1="12544" x2="60625" y2="18171"/>
                        <a14:foregroundMark x1="61563" y1="15592" x2="63203" y2="22978"/>
                        <a14:foregroundMark x1="62344" y1="16295" x2="64297" y2="20750"/>
                        <a14:foregroundMark x1="64922" y1="20047" x2="67266" y2="24267"/>
                        <a14:foregroundMark x1="68281" y1="25322" x2="68281" y2="32005"/>
                        <a14:backgroundMark x1="4922" y1="38921" x2="3125" y2="46073"/>
                        <a14:backgroundMark x1="11641" y1="64478" x2="16094" y2="67175"/>
                        <a14:backgroundMark x1="9531" y1="62603" x2="11719" y2="644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" r="18738" b="20835"/>
          <a:stretch/>
        </p:blipFill>
        <p:spPr>
          <a:xfrm rot="20964142">
            <a:off x="853969" y="1094429"/>
            <a:ext cx="2785366" cy="183358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0" t="7013" r="20473"/>
          <a:stretch/>
        </p:blipFill>
        <p:spPr>
          <a:xfrm>
            <a:off x="485740" y="3290101"/>
            <a:ext cx="2796409" cy="32204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3" t="19352" r="23776" b="10374"/>
          <a:stretch/>
        </p:blipFill>
        <p:spPr>
          <a:xfrm>
            <a:off x="8502316" y="4010525"/>
            <a:ext cx="2069431" cy="242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3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75" t="3412" r="13222" b="57711"/>
          <a:stretch/>
        </p:blipFill>
        <p:spPr>
          <a:xfrm>
            <a:off x="3634007" y="2921337"/>
            <a:ext cx="1577299" cy="1457066"/>
          </a:xfrm>
          <a:prstGeom prst="rect">
            <a:avLst/>
          </a:prstGeom>
          <a:noFill/>
          <a:ln w="76200" cmpd="thickThin">
            <a:solidFill>
              <a:srgbClr val="2A72A8"/>
            </a:solidFill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657" y="4306249"/>
            <a:ext cx="2939150" cy="20854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17" y="1317751"/>
            <a:ext cx="2726682" cy="19385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" r="9930"/>
          <a:stretch/>
        </p:blipFill>
        <p:spPr>
          <a:xfrm>
            <a:off x="5195229" y="1028947"/>
            <a:ext cx="2068286" cy="19645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03" b="81243" l="1641" r="79219">
                        <a14:foregroundMark x1="5234" y1="47245" x2="9609" y2="47245"/>
                        <a14:foregroundMark x1="3828" y1="48535" x2="6094" y2="47011"/>
                        <a14:foregroundMark x1="5938" y1="43142" x2="8203" y2="37984"/>
                        <a14:foregroundMark x1="7813" y1="38335" x2="7266" y2="40914"/>
                        <a14:foregroundMark x1="11641" y1="30598" x2="14609" y2="31067"/>
                        <a14:foregroundMark x1="16094" y1="20868" x2="21953" y2="20868"/>
                        <a14:foregroundMark x1="18281" y1="18523" x2="21719" y2="14654"/>
                        <a14:foregroundMark x1="28438" y1="8324" x2="22813" y2="13482"/>
                        <a14:foregroundMark x1="25156" y1="9965" x2="28984" y2="12075"/>
                        <a14:foregroundMark x1="49141" y1="7268" x2="49141" y2="7268"/>
                        <a14:foregroundMark x1="50859" y1="7034" x2="50859" y2="7034"/>
                        <a14:foregroundMark x1="51953" y1="6331" x2="54453" y2="9261"/>
                        <a14:foregroundMark x1="55156" y1="7620" x2="57031" y2="14302"/>
                        <a14:foregroundMark x1="59141" y1="12544" x2="60625" y2="18171"/>
                        <a14:foregroundMark x1="61563" y1="15592" x2="63203" y2="22978"/>
                        <a14:foregroundMark x1="62344" y1="16295" x2="64297" y2="20750"/>
                        <a14:foregroundMark x1="64922" y1="20047" x2="67266" y2="24267"/>
                        <a14:foregroundMark x1="68281" y1="25322" x2="68281" y2="32005"/>
                        <a14:backgroundMark x1="4922" y1="38921" x2="3125" y2="46073"/>
                        <a14:backgroundMark x1="11641" y1="64478" x2="16094" y2="67175"/>
                        <a14:backgroundMark x1="9531" y1="62603" x2="11719" y2="644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" r="18738" b="20835"/>
          <a:stretch/>
        </p:blipFill>
        <p:spPr>
          <a:xfrm rot="20964142">
            <a:off x="853969" y="1094429"/>
            <a:ext cx="2785366" cy="183358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0" t="7013" r="20473"/>
          <a:stretch/>
        </p:blipFill>
        <p:spPr>
          <a:xfrm>
            <a:off x="485740" y="3290101"/>
            <a:ext cx="2796409" cy="32204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3" t="19352" r="23776" b="10374"/>
          <a:stretch/>
        </p:blipFill>
        <p:spPr>
          <a:xfrm>
            <a:off x="8502316" y="4010525"/>
            <a:ext cx="2069431" cy="242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66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000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60" t="78569" r="18620" b="457"/>
          <a:stretch/>
        </p:blipFill>
        <p:spPr>
          <a:xfrm>
            <a:off x="3598808" y="2944645"/>
            <a:ext cx="1647698" cy="1335203"/>
          </a:xfrm>
          <a:prstGeom prst="rect">
            <a:avLst/>
          </a:prstGeom>
          <a:noFill/>
          <a:ln w="76200" cmpd="thickThin">
            <a:solidFill>
              <a:srgbClr val="E20000"/>
            </a:solidFill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657" y="4306249"/>
            <a:ext cx="2939150" cy="20854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17" y="1317751"/>
            <a:ext cx="2726682" cy="19385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" r="9930"/>
          <a:stretch/>
        </p:blipFill>
        <p:spPr>
          <a:xfrm>
            <a:off x="5195229" y="1028947"/>
            <a:ext cx="2068286" cy="19645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03" b="81243" l="1641" r="79219">
                        <a14:foregroundMark x1="5234" y1="47245" x2="9609" y2="47245"/>
                        <a14:foregroundMark x1="3828" y1="48535" x2="6094" y2="47011"/>
                        <a14:foregroundMark x1="5938" y1="43142" x2="8203" y2="37984"/>
                        <a14:foregroundMark x1="7813" y1="38335" x2="7266" y2="40914"/>
                        <a14:foregroundMark x1="11641" y1="30598" x2="14609" y2="31067"/>
                        <a14:foregroundMark x1="16094" y1="20868" x2="21953" y2="20868"/>
                        <a14:foregroundMark x1="18281" y1="18523" x2="21719" y2="14654"/>
                        <a14:foregroundMark x1="28438" y1="8324" x2="22813" y2="13482"/>
                        <a14:foregroundMark x1="25156" y1="9965" x2="28984" y2="12075"/>
                        <a14:foregroundMark x1="49141" y1="7268" x2="49141" y2="7268"/>
                        <a14:foregroundMark x1="50859" y1="7034" x2="50859" y2="7034"/>
                        <a14:foregroundMark x1="51953" y1="6331" x2="54453" y2="9261"/>
                        <a14:foregroundMark x1="55156" y1="7620" x2="57031" y2="14302"/>
                        <a14:foregroundMark x1="59141" y1="12544" x2="60625" y2="18171"/>
                        <a14:foregroundMark x1="61563" y1="15592" x2="63203" y2="22978"/>
                        <a14:foregroundMark x1="62344" y1="16295" x2="64297" y2="20750"/>
                        <a14:foregroundMark x1="64922" y1="20047" x2="67266" y2="24267"/>
                        <a14:foregroundMark x1="68281" y1="25322" x2="68281" y2="32005"/>
                        <a14:backgroundMark x1="4922" y1="38921" x2="3125" y2="46073"/>
                        <a14:backgroundMark x1="11641" y1="64478" x2="16094" y2="67175"/>
                        <a14:backgroundMark x1="9531" y1="62603" x2="11719" y2="644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" r="18738" b="20835"/>
          <a:stretch/>
        </p:blipFill>
        <p:spPr>
          <a:xfrm rot="20964142">
            <a:off x="853969" y="1094429"/>
            <a:ext cx="2785366" cy="183358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0" t="7013" r="20473"/>
          <a:stretch/>
        </p:blipFill>
        <p:spPr>
          <a:xfrm>
            <a:off x="485740" y="3290101"/>
            <a:ext cx="2796409" cy="32204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3" t="19352" r="23776" b="10374"/>
          <a:stretch/>
        </p:blipFill>
        <p:spPr>
          <a:xfrm>
            <a:off x="8502316" y="4010525"/>
            <a:ext cx="2069431" cy="242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88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FF0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66" t="74248" r="64808" b="549"/>
          <a:stretch/>
        </p:blipFill>
        <p:spPr>
          <a:xfrm rot="5400000">
            <a:off x="3598794" y="2994083"/>
            <a:ext cx="1638304" cy="1219200"/>
          </a:xfrm>
          <a:prstGeom prst="rect">
            <a:avLst/>
          </a:prstGeom>
          <a:noFill/>
          <a:ln w="76200" cmpd="thickThin">
            <a:solidFill>
              <a:srgbClr val="F4EE00"/>
            </a:solidFill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657" y="4306249"/>
            <a:ext cx="2939150" cy="20854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17" y="1317751"/>
            <a:ext cx="2726682" cy="19385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" r="9930"/>
          <a:stretch/>
        </p:blipFill>
        <p:spPr>
          <a:xfrm>
            <a:off x="5195229" y="1028947"/>
            <a:ext cx="2068286" cy="19645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03" b="81243" l="1641" r="79219">
                        <a14:foregroundMark x1="5234" y1="47245" x2="9609" y2="47245"/>
                        <a14:foregroundMark x1="3828" y1="48535" x2="6094" y2="47011"/>
                        <a14:foregroundMark x1="5938" y1="43142" x2="8203" y2="37984"/>
                        <a14:foregroundMark x1="7813" y1="38335" x2="7266" y2="40914"/>
                        <a14:foregroundMark x1="11641" y1="30598" x2="14609" y2="31067"/>
                        <a14:foregroundMark x1="16094" y1="20868" x2="21953" y2="20868"/>
                        <a14:foregroundMark x1="18281" y1="18523" x2="21719" y2="14654"/>
                        <a14:foregroundMark x1="28438" y1="8324" x2="22813" y2="13482"/>
                        <a14:foregroundMark x1="25156" y1="9965" x2="28984" y2="12075"/>
                        <a14:foregroundMark x1="49141" y1="7268" x2="49141" y2="7268"/>
                        <a14:foregroundMark x1="50859" y1="7034" x2="50859" y2="7034"/>
                        <a14:foregroundMark x1="51953" y1="6331" x2="54453" y2="9261"/>
                        <a14:foregroundMark x1="55156" y1="7620" x2="57031" y2="14302"/>
                        <a14:foregroundMark x1="59141" y1="12544" x2="60625" y2="18171"/>
                        <a14:foregroundMark x1="61563" y1="15592" x2="63203" y2="22978"/>
                        <a14:foregroundMark x1="62344" y1="16295" x2="64297" y2="20750"/>
                        <a14:foregroundMark x1="64922" y1="20047" x2="67266" y2="24267"/>
                        <a14:foregroundMark x1="68281" y1="25322" x2="68281" y2="32005"/>
                        <a14:backgroundMark x1="4922" y1="38921" x2="3125" y2="46073"/>
                        <a14:backgroundMark x1="11641" y1="64478" x2="16094" y2="67175"/>
                        <a14:backgroundMark x1="9531" y1="62603" x2="11719" y2="644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" r="18738" b="20835"/>
          <a:stretch/>
        </p:blipFill>
        <p:spPr>
          <a:xfrm rot="20964142">
            <a:off x="853969" y="1094429"/>
            <a:ext cx="2785366" cy="183358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0" t="7013" r="20473"/>
          <a:stretch/>
        </p:blipFill>
        <p:spPr>
          <a:xfrm>
            <a:off x="485740" y="3290101"/>
            <a:ext cx="2796409" cy="32204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3" t="19352" r="23776" b="10374"/>
          <a:stretch/>
        </p:blipFill>
        <p:spPr>
          <a:xfrm>
            <a:off x="8502316" y="4010525"/>
            <a:ext cx="2069431" cy="242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89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2">
                <a:lumMod val="75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25" t="37602" r="6631" b="32863"/>
          <a:stretch/>
        </p:blipFill>
        <p:spPr>
          <a:xfrm rot="5400000">
            <a:off x="3771797" y="3019924"/>
            <a:ext cx="1359455" cy="1108252"/>
          </a:xfrm>
          <a:prstGeom prst="rect">
            <a:avLst/>
          </a:prstGeom>
          <a:noFill/>
          <a:ln w="76200" cmpd="thickThin">
            <a:solidFill>
              <a:srgbClr val="CA6F06"/>
            </a:solidFill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657" y="4306249"/>
            <a:ext cx="2939150" cy="20854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17" y="1317751"/>
            <a:ext cx="2726682" cy="19385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" r="9930"/>
          <a:stretch/>
        </p:blipFill>
        <p:spPr>
          <a:xfrm>
            <a:off x="5195229" y="1028947"/>
            <a:ext cx="2068286" cy="19645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03" b="81243" l="1641" r="79219">
                        <a14:foregroundMark x1="5234" y1="47245" x2="9609" y2="47245"/>
                        <a14:foregroundMark x1="3828" y1="48535" x2="6094" y2="47011"/>
                        <a14:foregroundMark x1="5938" y1="43142" x2="8203" y2="37984"/>
                        <a14:foregroundMark x1="7813" y1="38335" x2="7266" y2="40914"/>
                        <a14:foregroundMark x1="11641" y1="30598" x2="14609" y2="31067"/>
                        <a14:foregroundMark x1="16094" y1="20868" x2="21953" y2="20868"/>
                        <a14:foregroundMark x1="18281" y1="18523" x2="21719" y2="14654"/>
                        <a14:foregroundMark x1="28438" y1="8324" x2="22813" y2="13482"/>
                        <a14:foregroundMark x1="25156" y1="9965" x2="28984" y2="12075"/>
                        <a14:foregroundMark x1="49141" y1="7268" x2="49141" y2="7268"/>
                        <a14:foregroundMark x1="50859" y1="7034" x2="50859" y2="7034"/>
                        <a14:foregroundMark x1="51953" y1="6331" x2="54453" y2="9261"/>
                        <a14:foregroundMark x1="55156" y1="7620" x2="57031" y2="14302"/>
                        <a14:foregroundMark x1="59141" y1="12544" x2="60625" y2="18171"/>
                        <a14:foregroundMark x1="61563" y1="15592" x2="63203" y2="22978"/>
                        <a14:foregroundMark x1="62344" y1="16295" x2="64297" y2="20750"/>
                        <a14:foregroundMark x1="64922" y1="20047" x2="67266" y2="24267"/>
                        <a14:foregroundMark x1="68281" y1="25322" x2="68281" y2="32005"/>
                        <a14:backgroundMark x1="4922" y1="38921" x2="3125" y2="46073"/>
                        <a14:backgroundMark x1="11641" y1="64478" x2="16094" y2="67175"/>
                        <a14:backgroundMark x1="9531" y1="62603" x2="11719" y2="644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" r="18738" b="20835"/>
          <a:stretch/>
        </p:blipFill>
        <p:spPr>
          <a:xfrm rot="20964142">
            <a:off x="853969" y="1094429"/>
            <a:ext cx="2785366" cy="183358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0" t="7013" r="20473"/>
          <a:stretch/>
        </p:blipFill>
        <p:spPr>
          <a:xfrm>
            <a:off x="485740" y="3290101"/>
            <a:ext cx="2796409" cy="32204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3" t="19352" r="23776" b="10374"/>
          <a:stretch/>
        </p:blipFill>
        <p:spPr>
          <a:xfrm>
            <a:off x="8502316" y="4010525"/>
            <a:ext cx="2069431" cy="242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962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1">
                <a:lumMod val="65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73" t="39810" r="35347" b="17020"/>
          <a:stretch/>
        </p:blipFill>
        <p:spPr>
          <a:xfrm>
            <a:off x="3768893" y="2887963"/>
            <a:ext cx="1289181" cy="1436050"/>
          </a:xfrm>
          <a:prstGeom prst="rect">
            <a:avLst/>
          </a:prstGeom>
          <a:noFill/>
          <a:ln w="76200" cmpd="thickThin">
            <a:solidFill>
              <a:srgbClr val="515151"/>
            </a:solidFill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017" y="1317751"/>
            <a:ext cx="2726682" cy="19385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" r="9930"/>
          <a:stretch/>
        </p:blipFill>
        <p:spPr>
          <a:xfrm>
            <a:off x="5195229" y="1028947"/>
            <a:ext cx="2068286" cy="19645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03" b="81243" l="1641" r="79219">
                        <a14:foregroundMark x1="5234" y1="47245" x2="9609" y2="47245"/>
                        <a14:foregroundMark x1="3828" y1="48535" x2="6094" y2="47011"/>
                        <a14:foregroundMark x1="5938" y1="43142" x2="8203" y2="37984"/>
                        <a14:foregroundMark x1="7813" y1="38335" x2="7266" y2="40914"/>
                        <a14:foregroundMark x1="11641" y1="30598" x2="14609" y2="31067"/>
                        <a14:foregroundMark x1="16094" y1="20868" x2="21953" y2="20868"/>
                        <a14:foregroundMark x1="18281" y1="18523" x2="21719" y2="14654"/>
                        <a14:foregroundMark x1="28438" y1="8324" x2="22813" y2="13482"/>
                        <a14:foregroundMark x1="25156" y1="9965" x2="28984" y2="12075"/>
                        <a14:foregroundMark x1="49141" y1="7268" x2="49141" y2="7268"/>
                        <a14:foregroundMark x1="50859" y1="7034" x2="50859" y2="7034"/>
                        <a14:foregroundMark x1="51953" y1="6331" x2="54453" y2="9261"/>
                        <a14:foregroundMark x1="55156" y1="7620" x2="57031" y2="14302"/>
                        <a14:foregroundMark x1="59141" y1="12544" x2="60625" y2="18171"/>
                        <a14:foregroundMark x1="61563" y1="15592" x2="63203" y2="22978"/>
                        <a14:foregroundMark x1="62344" y1="16295" x2="64297" y2="20750"/>
                        <a14:foregroundMark x1="64922" y1="20047" x2="67266" y2="24267"/>
                        <a14:foregroundMark x1="68281" y1="25322" x2="68281" y2="32005"/>
                        <a14:backgroundMark x1="4922" y1="38921" x2="3125" y2="46073"/>
                        <a14:backgroundMark x1="11641" y1="64478" x2="16094" y2="67175"/>
                        <a14:backgroundMark x1="9531" y1="62603" x2="11719" y2="644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" r="18738" b="20835"/>
          <a:stretch/>
        </p:blipFill>
        <p:spPr>
          <a:xfrm rot="20964142">
            <a:off x="853969" y="1094429"/>
            <a:ext cx="2785366" cy="183358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3" t="19352" r="23776" b="10374"/>
          <a:stretch/>
        </p:blipFill>
        <p:spPr>
          <a:xfrm>
            <a:off x="8502316" y="4010525"/>
            <a:ext cx="2069431" cy="242235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657" y="4306249"/>
            <a:ext cx="2939150" cy="208540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0" t="7013" r="20473"/>
          <a:stretch/>
        </p:blipFill>
        <p:spPr>
          <a:xfrm>
            <a:off x="485740" y="3290101"/>
            <a:ext cx="2796409" cy="3220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69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1" t="35307" r="60900" b="20966"/>
          <a:stretch/>
        </p:blipFill>
        <p:spPr>
          <a:xfrm>
            <a:off x="241838" y="4842463"/>
            <a:ext cx="1315996" cy="1282887"/>
          </a:xfrm>
          <a:prstGeom prst="rect">
            <a:avLst/>
          </a:prstGeom>
          <a:ln w="19050">
            <a:noFill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2" t="73956" r="66398" b="-773"/>
          <a:stretch/>
        </p:blipFill>
        <p:spPr>
          <a:xfrm rot="5400000">
            <a:off x="4008352" y="4831760"/>
            <a:ext cx="1514901" cy="1297302"/>
          </a:xfrm>
          <a:prstGeom prst="rect">
            <a:avLst/>
          </a:prstGeom>
          <a:ln w="19050">
            <a:noFill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30" t="2806" r="11710" b="58696"/>
          <a:stretch/>
        </p:blipFill>
        <p:spPr>
          <a:xfrm>
            <a:off x="6245151" y="4659760"/>
            <a:ext cx="1697727" cy="1437592"/>
          </a:xfrm>
          <a:prstGeom prst="rect">
            <a:avLst/>
          </a:prstGeom>
          <a:ln w="19050"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88" t="77965" r="16764"/>
          <a:stretch/>
        </p:blipFill>
        <p:spPr>
          <a:xfrm rot="2907053">
            <a:off x="8262129" y="4842463"/>
            <a:ext cx="1765386" cy="1282888"/>
          </a:xfrm>
          <a:prstGeom prst="rect">
            <a:avLst/>
          </a:prstGeom>
          <a:ln w="19050">
            <a:noFill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27" t="39862" r="37765" b="19577"/>
          <a:stretch/>
        </p:blipFill>
        <p:spPr>
          <a:xfrm>
            <a:off x="2247063" y="4770703"/>
            <a:ext cx="881478" cy="1134903"/>
          </a:xfrm>
          <a:prstGeom prst="rect">
            <a:avLst/>
          </a:prstGeom>
          <a:ln w="19050">
            <a:noFill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25" t="37602" r="6631" b="32863"/>
          <a:stretch/>
        </p:blipFill>
        <p:spPr>
          <a:xfrm rot="5759788">
            <a:off x="10311792" y="4968205"/>
            <a:ext cx="1192135" cy="971850"/>
          </a:xfrm>
          <a:prstGeom prst="rect">
            <a:avLst/>
          </a:prstGeom>
          <a:ln w="19050"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103" b="81243" l="1641" r="79219">
                        <a14:foregroundMark x1="5234" y1="47245" x2="9609" y2="47245"/>
                        <a14:foregroundMark x1="3828" y1="48535" x2="6094" y2="47011"/>
                        <a14:foregroundMark x1="5938" y1="43142" x2="8203" y2="37984"/>
                        <a14:foregroundMark x1="7813" y1="38335" x2="7266" y2="40914"/>
                        <a14:foregroundMark x1="11641" y1="30598" x2="14609" y2="31067"/>
                        <a14:foregroundMark x1="16094" y1="20868" x2="21953" y2="20868"/>
                        <a14:foregroundMark x1="18281" y1="18523" x2="21719" y2="14654"/>
                        <a14:foregroundMark x1="28438" y1="8324" x2="22813" y2="13482"/>
                        <a14:foregroundMark x1="25156" y1="9965" x2="28984" y2="12075"/>
                        <a14:foregroundMark x1="49141" y1="7268" x2="49141" y2="7268"/>
                        <a14:foregroundMark x1="50859" y1="7034" x2="50859" y2="7034"/>
                        <a14:foregroundMark x1="51953" y1="6331" x2="54453" y2="9261"/>
                        <a14:foregroundMark x1="55156" y1="7620" x2="57031" y2="14302"/>
                        <a14:foregroundMark x1="59141" y1="12544" x2="60625" y2="18171"/>
                        <a14:foregroundMark x1="61563" y1="15592" x2="63203" y2="22978"/>
                        <a14:foregroundMark x1="62344" y1="16295" x2="64297" y2="20750"/>
                        <a14:foregroundMark x1="64922" y1="20047" x2="67266" y2="24267"/>
                        <a14:foregroundMark x1="68281" y1="25322" x2="68281" y2="32005"/>
                        <a14:backgroundMark x1="4922" y1="38921" x2="3125" y2="46073"/>
                        <a14:backgroundMark x1="11641" y1="64478" x2="16094" y2="67175"/>
                        <a14:backgroundMark x1="9531" y1="62603" x2="11719" y2="644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" r="18738" b="20835"/>
          <a:stretch/>
        </p:blipFill>
        <p:spPr>
          <a:xfrm rot="20964142">
            <a:off x="288892" y="676363"/>
            <a:ext cx="1739925" cy="11453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5" r="9930"/>
          <a:stretch/>
        </p:blipFill>
        <p:spPr>
          <a:xfrm>
            <a:off x="2603907" y="537242"/>
            <a:ext cx="1450582" cy="13778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63" t="19352" r="23776" b="10374"/>
          <a:stretch/>
        </p:blipFill>
        <p:spPr>
          <a:xfrm>
            <a:off x="4597793" y="413310"/>
            <a:ext cx="1445085" cy="16915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5742" y="688025"/>
            <a:ext cx="1807193" cy="12848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8453" y="702557"/>
            <a:ext cx="1903422" cy="13505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0" t="7013" r="20473"/>
          <a:stretch/>
        </p:blipFill>
        <p:spPr>
          <a:xfrm>
            <a:off x="10410449" y="408878"/>
            <a:ext cx="1667424" cy="192025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Vytištěný Pracovní list, tužka.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obsahuje 7 úkolů vhodných pro věkovou skupinu 4 – 6 let.</a:t>
            </a:r>
          </a:p>
          <a:p>
            <a:r>
              <a:rPr lang="cs-CZ" dirty="0" smtClean="0"/>
              <a:t>6 obrázků je prezentace, kdy dítě hledá stopu k danému zvířeti – veverka, medvěd, ježek, vrána, divočák, jelen. </a:t>
            </a:r>
          </a:p>
          <a:p>
            <a:r>
              <a:rPr lang="cs-CZ" dirty="0" smtClean="0"/>
              <a:t>Poslední list je Pracovní list a je určen k vytištění. Každé dítě má svůj pracovní list a tužkou spojuje stopy se zvířátky. Tento list je určen pro zopakování. </a:t>
            </a:r>
          </a:p>
          <a:p>
            <a:r>
              <a:rPr lang="cs-CZ" b="1" dirty="0" smtClean="0"/>
              <a:t>Cílem je seznámit děti s lesními zvířaty. Naučit je poznávat zvířata podle stop. 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šesti snímcích po dotyku zmizí zvíře, kterému stopa nepatří. Zvíře, kterému stopa patří, se otočí.</a:t>
            </a:r>
          </a:p>
          <a:p>
            <a:r>
              <a:rPr lang="cs-CZ" dirty="0" smtClean="0"/>
              <a:t>Pracovní list je bez animací. Ke spojení zvířátek a jejich stop lze využít na dotykové obrazovce nástroj prezentace „pero“.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  <a:endParaRPr lang="cs-CZ" dirty="0" smtClean="0"/>
          </a:p>
          <a:p>
            <a:r>
              <a:rPr lang="cs-CZ" dirty="0" smtClean="0"/>
              <a:t>Podoblast </a:t>
            </a:r>
            <a:r>
              <a:rPr lang="cs-CZ" b="1" dirty="0" smtClean="0"/>
              <a:t>Poznávací schopnosti – tvořivost, vynalézavost, fantazie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vyjadřovat fantazijní představy, spontánně vyprávět zážitky ze svého okolí (lesa), co dítě zažilo (ne)příjemného.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325</Words>
  <Application>Microsoft Office PowerPoint</Application>
  <PresentationFormat>Širokoúhlá obrazovka</PresentationFormat>
  <Paragraphs>46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STOPY ZVÍŘAT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2015-05-07T05:28:31Z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