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8" r:id="rId9"/>
    <p:sldId id="283" r:id="rId10"/>
    <p:sldId id="289" r:id="rId11"/>
    <p:sldId id="290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5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10" Type="http://schemas.openxmlformats.org/officeDocument/2006/relationships/comments" Target="../comments/comment1.xml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10" Type="http://schemas.openxmlformats.org/officeDocument/2006/relationships/comments" Target="../comments/comment2.xml"/><Relationship Id="rId4" Type="http://schemas.openxmlformats.org/officeDocument/2006/relationships/image" Target="../media/image5.png"/><Relationship Id="rId9" Type="http://schemas.microsoft.com/office/2007/relationships/hdphoto" Target="../media/hdphoto5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10" Type="http://schemas.openxmlformats.org/officeDocument/2006/relationships/comments" Target="../comments/comment3.xml"/><Relationship Id="rId4" Type="http://schemas.openxmlformats.org/officeDocument/2006/relationships/image" Target="../media/image5.png"/><Relationship Id="rId9" Type="http://schemas.microsoft.com/office/2007/relationships/hdphoto" Target="../media/hdphoto6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10" Type="http://schemas.openxmlformats.org/officeDocument/2006/relationships/comments" Target="../comments/comment4.xml"/><Relationship Id="rId4" Type="http://schemas.openxmlformats.org/officeDocument/2006/relationships/image" Target="../media/image5.png"/><Relationship Id="rId9" Type="http://schemas.microsoft.com/office/2007/relationships/hdphoto" Target="../media/hdphoto7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10" Type="http://schemas.openxmlformats.org/officeDocument/2006/relationships/comments" Target="../comments/comment5.xml"/><Relationship Id="rId4" Type="http://schemas.openxmlformats.org/officeDocument/2006/relationships/image" Target="../media/image5.png"/><Relationship Id="rId9" Type="http://schemas.microsoft.com/office/2007/relationships/hdphoto" Target="../media/hdphoto8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10" Type="http://schemas.openxmlformats.org/officeDocument/2006/relationships/comments" Target="../comments/comment6.xml"/><Relationship Id="rId4" Type="http://schemas.openxmlformats.org/officeDocument/2006/relationships/image" Target="../media/image5.png"/><Relationship Id="rId9" Type="http://schemas.microsoft.com/office/2007/relationships/hdphoto" Target="../media/hdphoto9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10" Type="http://schemas.openxmlformats.org/officeDocument/2006/relationships/comments" Target="../comments/comment7.xml"/><Relationship Id="rId4" Type="http://schemas.openxmlformats.org/officeDocument/2006/relationships/image" Target="../media/image5.png"/><Relationship Id="rId9" Type="http://schemas.microsoft.com/office/2007/relationships/hdphoto" Target="../media/hdphoto10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10" Type="http://schemas.openxmlformats.org/officeDocument/2006/relationships/comments" Target="../comments/comment8.xml"/><Relationship Id="rId4" Type="http://schemas.openxmlformats.org/officeDocument/2006/relationships/image" Target="../media/image5.png"/><Relationship Id="rId9" Type="http://schemas.microsoft.com/office/2007/relationships/hdphoto" Target="../media/hdphoto11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10" Type="http://schemas.openxmlformats.org/officeDocument/2006/relationships/comments" Target="../comments/comment9.xml"/><Relationship Id="rId4" Type="http://schemas.openxmlformats.org/officeDocument/2006/relationships/image" Target="../media/image5.png"/><Relationship Id="rId9" Type="http://schemas.microsoft.com/office/2007/relationships/hdphoto" Target="../media/hdphoto12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Kdo kam patří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Voda, vzduch, země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14" b="100000" l="2163" r="996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306680" y="414529"/>
            <a:ext cx="3758218" cy="316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7 L -0.63685 -0.4861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849" y="-24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219" b="99015" l="1686" r="98865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635139" y="182381"/>
            <a:ext cx="4998720" cy="3668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88569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-0.37109 -0.5780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55" y="-2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117" b="98617" l="1327" r="97924">
                        <a14:backgroundMark x1="45643" y1="40691" x2="42512" y2="86596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2209818">
            <a:off x="2802257" y="708323"/>
            <a:ext cx="5775155" cy="3696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15440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0.31836 -0.57801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11" y="-2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050" b="98358" l="2694" r="97042">
                        <a14:backgroundMark x1="62282" y1="72578" x2="74749" y2="74767"/>
                        <a14:backgroundMark x1="75594" y1="74548" x2="82726" y2="75260"/>
                        <a14:backgroundMark x1="77971" y1="67652" x2="77971" y2="67652"/>
                        <a14:backgroundMark x1="84152" y1="81664" x2="85103" y2="82923"/>
                        <a14:backgroundMark x1="81141" y1="69020" x2="84628" y2="73071"/>
                        <a14:backgroundMark x1="85314" y1="73344" x2="85314" y2="73344"/>
                        <a14:backgroundMark x1="85314" y1="73344" x2="85314" y2="73344"/>
                        <a14:backgroundMark x1="42948" y1="10947" x2="45536" y2="16147"/>
                        <a14:backgroundMark x1="13524" y1="6897" x2="14263" y2="8265"/>
                        <a14:backgroundMark x1="14474" y1="9524" x2="14474" y2="9524"/>
                        <a14:backgroundMark x1="18172" y1="9524" x2="19123" y2="7170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773607" y="210206"/>
            <a:ext cx="3974592" cy="3837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0770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3.7037E-7 L 0.01615 -0.5780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7" y="-2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73" b="92216" l="2336" r="91971">
                        <a14:foregroundMark x1="27591" y1="25374" x2="29197" y2="3525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993671" y="463295"/>
            <a:ext cx="3840480" cy="3742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26016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7 L -0.67903 -0.5780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958" y="-2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253" b="99040" l="337" r="98921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268247" y="-66794"/>
            <a:ext cx="5291328" cy="4273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19255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-0.375 -0.6011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50" y="-30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51" b="98441" l="724" r="98104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657600" y="225440"/>
            <a:ext cx="4840224" cy="406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7 L -0.69088 -0.596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544" y="-29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147" b="98328" l="3695" r="98863">
                        <a14:backgroundMark x1="33049" y1="59054" x2="56516" y2="69279"/>
                        <a14:backgroundMark x1="58465" y1="61538" x2="57247" y2="69040"/>
                        <a14:backgroundMark x1="63622" y1="74200" x2="63784" y2="94840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805962" y="123987"/>
            <a:ext cx="4803648" cy="4082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6414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3.7037E-7 L 0.6931 -0.6104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648" y="-3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524" b="96726" l="1256" r="98506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645664" y="712519"/>
            <a:ext cx="6833417" cy="3401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71927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3.7037E-7 L 0.68125 -0.6057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062" y="-30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Zařazování zvířat do jejich přirozeného prostředí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Pojmenování zvířat a seznámení se s prostředím, ve kterém žijí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</a:t>
            </a:r>
            <a:r>
              <a:rPr lang="cs-CZ" dirty="0" smtClean="0"/>
              <a:t>vyberou vhodné prostředí pro určité zvíře</a:t>
            </a:r>
          </a:p>
          <a:p>
            <a:r>
              <a:rPr lang="cs-CZ" dirty="0" smtClean="0"/>
              <a:t>Seznámí se s domácími i volně žijícími zvířaty</a:t>
            </a:r>
          </a:p>
          <a:p>
            <a:r>
              <a:rPr lang="cs-CZ" dirty="0" smtClean="0"/>
              <a:t>Při pobytu v přírodě – pozorování zvířat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upevňování vztahu dětí k přírodě a ke zvířatům</a:t>
            </a:r>
            <a:endParaRPr lang="cs-CZ" dirty="0"/>
          </a:p>
          <a:p>
            <a:pPr lvl="0"/>
            <a:r>
              <a:rPr lang="cs-CZ" dirty="0" smtClean="0"/>
              <a:t>Děti se naučí poznávat vztahy a souvislosti </a:t>
            </a:r>
          </a:p>
          <a:p>
            <a:pPr lvl="0"/>
            <a:r>
              <a:rPr lang="cs-CZ" dirty="0" smtClean="0"/>
              <a:t>Obrázky využijeme při výtvarných činnostech, při dramatizaci, hudebních i pohybových činnostech, logopedických chvilek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Zaměřovat se na to, co je z poznávacího hlediska důležité</a:t>
            </a:r>
          </a:p>
          <a:p>
            <a:r>
              <a:rPr lang="cs-CZ" dirty="0"/>
              <a:t>Orientovat se v řadě (např. první, poslední, </a:t>
            </a:r>
            <a:r>
              <a:rPr lang="cs-CZ" dirty="0" smtClean="0"/>
              <a:t>uprostřed)</a:t>
            </a:r>
            <a:endParaRPr lang="cs-CZ" dirty="0"/>
          </a:p>
          <a:p>
            <a:r>
              <a:rPr lang="cs-CZ" dirty="0"/>
              <a:t>Přemýšlet, uvažovat, a své myšlenky i úvahy vyjádřit</a:t>
            </a:r>
          </a:p>
          <a:p>
            <a:r>
              <a:rPr lang="cs-CZ" dirty="0"/>
              <a:t>Postupovat a učit se podle pokynů a instrukcí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262</Words>
  <Application>Microsoft Office PowerPoint</Application>
  <PresentationFormat>Vlastní</PresentationFormat>
  <Paragraphs>54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Kdo kam patří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 příroda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2015-05-07T15:40:23Z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