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5" r:id="rId9"/>
    <p:sldId id="267" r:id="rId10"/>
    <p:sldId id="263" r:id="rId11"/>
    <p:sldId id="268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71547"/>
    <a:srgbClr val="E22A70"/>
    <a:srgbClr val="E5E5F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4C0D8-0465-41AA-ABC1-9FCD9905A5E0}" type="datetimeFigureOut">
              <a:rPr lang="cs-CZ"/>
              <a:pPr>
                <a:defRPr/>
              </a:pPr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248670-90E7-48ED-BC6A-AD7560D9FA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FCA5A-E694-4BDB-BE29-23BC898BDE23}" type="datetimeFigureOut">
              <a:rPr lang="cs-CZ"/>
              <a:pPr>
                <a:defRPr/>
              </a:pPr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5ABA3-AB71-41B9-B8FB-8AC1B68B46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4D39CA-CE10-4526-8D5F-2F3D330BF47D}" type="datetimeFigureOut">
              <a:rPr lang="cs-CZ"/>
              <a:pPr>
                <a:defRPr/>
              </a:pPr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FDC4F-CE50-4E1B-A434-971371D01A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50355-99CB-4A98-9542-3BB53A94C814}" type="datetimeFigureOut">
              <a:rPr lang="cs-CZ"/>
              <a:pPr>
                <a:defRPr/>
              </a:pPr>
              <a:t>15.5.2011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CD665-01CC-46D6-BEF9-E5C784213F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94B784-6E7F-4F45-9AD6-79F53708D54F}" type="datetimeFigureOut">
              <a:rPr lang="cs-CZ"/>
              <a:pPr>
                <a:defRPr/>
              </a:pPr>
              <a:t>15.5.2011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52546A-E70D-49EE-B7B4-FDB7FB60E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DA6701-905F-4088-B6A4-50AE05CFC695}" type="datetimeFigureOut">
              <a:rPr lang="cs-CZ"/>
              <a:pPr>
                <a:defRPr/>
              </a:pPr>
              <a:t>15.5.2011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63BFA-AC84-4EB8-8E56-1E89370218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81D2F-C25B-4E7A-A6C7-57944D859432}" type="datetimeFigureOut">
              <a:rPr lang="cs-CZ"/>
              <a:pPr>
                <a:defRPr/>
              </a:pPr>
              <a:t>15.5.2011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8FC7CC-3BCC-4970-80CC-2D7A2695B6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E6565-3CF0-404B-9538-232DB0C65D7E}" type="datetimeFigureOut">
              <a:rPr lang="cs-CZ"/>
              <a:pPr>
                <a:defRPr/>
              </a:pPr>
              <a:t>15.5.2011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5770B-5332-492D-BDB5-DFCD7E1D91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DB890-8AFB-41F9-8725-B014AC379562}" type="datetimeFigureOut">
              <a:rPr lang="cs-CZ"/>
              <a:pPr>
                <a:defRPr/>
              </a:pPr>
              <a:t>15.5.2011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37CB4-8E40-46A7-8E93-430ADDB7C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0BF9B0-1342-499E-AA1E-FCFDDD7BA44F}" type="datetimeFigureOut">
              <a:rPr lang="cs-CZ"/>
              <a:pPr>
                <a:defRPr/>
              </a:pPr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2C613-31FF-41A2-8B1A-E3F05A9BE3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04D4A4-0898-4B32-998C-B276107558D6}" type="datetimeFigureOut">
              <a:rPr lang="cs-CZ"/>
              <a:pPr>
                <a:defRPr/>
              </a:pPr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3161E-AEC8-4B7F-992A-C9B448DB88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1EE327-D938-4280-848C-8F7DFF55FB4E}" type="datetimeFigureOut">
              <a:rPr lang="cs-CZ"/>
              <a:pPr>
                <a:defRPr/>
              </a:pPr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34F5C4E-9E34-4EBE-9ED6-5EB0D50D96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6/Nazca_colibri.jpg/800px-Nazca_colibri.jpg" TargetMode="External"/><Relationship Id="rId7" Type="http://schemas.openxmlformats.org/officeDocument/2006/relationships/hyperlink" Target="http://upload.wikimedia.org/wikipedia/commons/thumb/8/8a/ChichenItza-Dic2004.jpg/800px-ChichenItza-Dic2004.jpg" TargetMode="External"/><Relationship Id="rId2" Type="http://schemas.openxmlformats.org/officeDocument/2006/relationships/hyperlink" Target="http://upload.wikimedia.org/wikipedia/commons/4/4c/Edward_S._Curtis_Collection_People_01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c/c4/Tawantinsuyu_(orthographic_projection).svg/549px-Tawantinsuyu_(orthographic_projection).svg.png" TargetMode="External"/><Relationship Id="rId5" Type="http://schemas.openxmlformats.org/officeDocument/2006/relationships/hyperlink" Target="http://upload.wikimedia.org/wikipedia/commons/thumb/4/43/Pizarro.jpg/461px-Pizarro.jpg" TargetMode="External"/><Relationship Id="rId4" Type="http://schemas.openxmlformats.org/officeDocument/2006/relationships/hyperlink" Target="http://upload.wikimedia.org/wikipedia/commons/thumb/e/e3/NazcaLinesMonkey.jpg/767px-NazcaLinesMonke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mtClean="0"/>
              <a:t>ŠABLONA III/2</a:t>
            </a:r>
          </a:p>
          <a:p>
            <a:pPr algn="ctr" eaLnBrk="1" hangingPunct="1">
              <a:buFont typeface="Arial" charset="0"/>
              <a:buNone/>
            </a:pPr>
            <a:r>
              <a:rPr lang="cs-CZ" smtClean="0"/>
              <a:t>CIVILIZACE ASIE, AFRIKY A AMERIKY</a:t>
            </a:r>
          </a:p>
          <a:p>
            <a:pPr algn="ctr" eaLnBrk="1" hangingPunct="1">
              <a:buFont typeface="Arial" charset="0"/>
              <a:buNone/>
            </a:pPr>
            <a:endParaRPr lang="cs-CZ" smtClean="0"/>
          </a:p>
          <a:p>
            <a:pPr algn="ctr" eaLnBrk="1" hangingPunct="1">
              <a:buFont typeface="Arial" charset="0"/>
              <a:buNone/>
            </a:pPr>
            <a:r>
              <a:rPr lang="cs-CZ" smtClean="0"/>
              <a:t>Mgr. Lucie Opltová – 1. ZŠ Horní Slavkov</a:t>
            </a:r>
          </a:p>
          <a:p>
            <a:pPr algn="ctr" eaLnBrk="1" hangingPunct="1">
              <a:buFont typeface="Arial" charset="0"/>
              <a:buNone/>
            </a:pPr>
            <a:r>
              <a:rPr lang="cs-CZ" smtClean="0"/>
              <a:t>VY_32_INOVACE_120_CIVILIZACE ASIE, AFRIKY A AMERIKY</a:t>
            </a:r>
          </a:p>
          <a:p>
            <a:pPr algn="ctr"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508476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6000" b="1" u="sng" smtClean="0"/>
              <a:t>CIVILIZACE ASIE, AFRIKY A AMERIKY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ASIE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0070C0"/>
                </a:solidFill>
              </a:rPr>
              <a:t>Osmanská říše </a:t>
            </a:r>
            <a:r>
              <a:rPr lang="cs-CZ" dirty="0" smtClean="0"/>
              <a:t>→ ovládnutí části Balkánu a Malou Asii, hl. město Istanbul, </a:t>
            </a:r>
            <a:r>
              <a:rPr lang="cs-CZ" dirty="0" smtClean="0">
                <a:solidFill>
                  <a:srgbClr val="0070C0"/>
                </a:solidFill>
              </a:rPr>
              <a:t>největší území získali za sultána </a:t>
            </a:r>
            <a:r>
              <a:rPr lang="cs-CZ" dirty="0" err="1" smtClean="0">
                <a:solidFill>
                  <a:srgbClr val="0070C0"/>
                </a:solidFill>
              </a:rPr>
              <a:t>Süleymana</a:t>
            </a:r>
            <a:r>
              <a:rPr lang="cs-CZ" dirty="0" smtClean="0">
                <a:solidFill>
                  <a:srgbClr val="0070C0"/>
                </a:solidFill>
              </a:rPr>
              <a:t> → výboje do Evropy</a:t>
            </a:r>
            <a:r>
              <a:rPr lang="cs-CZ" dirty="0" smtClean="0"/>
              <a:t>. Od 17. století vytlačováni ze střední Evropy → úpadek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0070C0"/>
                </a:solidFill>
              </a:rPr>
              <a:t>Indie</a:t>
            </a:r>
            <a:r>
              <a:rPr lang="cs-CZ" dirty="0" smtClean="0"/>
              <a:t> → od 8. století islám, rozvoj umění, později pronikání Evropanů → </a:t>
            </a:r>
            <a:r>
              <a:rPr lang="cs-CZ" dirty="0" smtClean="0">
                <a:solidFill>
                  <a:srgbClr val="0070C0"/>
                </a:solidFill>
              </a:rPr>
              <a:t>Indie kolonií Anglie</a:t>
            </a:r>
          </a:p>
          <a:p>
            <a:pPr eaLnBrk="1" hangingPunct="1"/>
            <a:r>
              <a:rPr lang="cs-CZ" dirty="0" smtClean="0">
                <a:solidFill>
                  <a:srgbClr val="0070C0"/>
                </a:solidFill>
              </a:rPr>
              <a:t>Čína</a:t>
            </a:r>
            <a:r>
              <a:rPr lang="cs-CZ" dirty="0" smtClean="0"/>
              <a:t> → 13. století – dynastie </a:t>
            </a:r>
            <a:r>
              <a:rPr lang="cs-CZ" dirty="0" err="1" smtClean="0"/>
              <a:t>Jüan</a:t>
            </a:r>
            <a:r>
              <a:rPr lang="cs-CZ" dirty="0" smtClean="0"/>
              <a:t> (</a:t>
            </a:r>
            <a:r>
              <a:rPr lang="cs-CZ" dirty="0" err="1" smtClean="0"/>
              <a:t>jian</a:t>
            </a:r>
            <a:r>
              <a:rPr lang="cs-CZ" dirty="0" smtClean="0"/>
              <a:t>), později Ming, rozkvět</a:t>
            </a:r>
          </a:p>
          <a:p>
            <a:pPr eaLnBrk="1" hangingPunct="1"/>
            <a:r>
              <a:rPr lang="cs-CZ" dirty="0" smtClean="0">
                <a:solidFill>
                  <a:srgbClr val="0070C0"/>
                </a:solidFill>
              </a:rPr>
              <a:t>Japonsko</a:t>
            </a:r>
            <a:r>
              <a:rPr lang="cs-CZ" dirty="0" smtClean="0"/>
              <a:t> →</a:t>
            </a:r>
            <a:r>
              <a:rPr lang="cs-CZ" dirty="0" smtClean="0">
                <a:solidFill>
                  <a:srgbClr val="0070C0"/>
                </a:solidFill>
              </a:rPr>
              <a:t>vláda samurajů – šógunů</a:t>
            </a:r>
            <a:r>
              <a:rPr lang="cs-CZ" dirty="0" smtClean="0"/>
              <a:t>, styky s Evropou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AFRIKA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SEVER →ovládnutí nejdříve Byzantskou říší, poté Araby a poté i Osmanskými Turky</a:t>
            </a:r>
          </a:p>
          <a:p>
            <a:pPr eaLnBrk="1" hangingPunct="1"/>
            <a:r>
              <a:rPr lang="cs-CZ" smtClean="0"/>
              <a:t>STŘED a JIH – staré africké říše, v 19. století – evropské výpravy → negativní dopad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AMERIKA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0070C0"/>
                </a:solidFill>
              </a:rPr>
              <a:t>SEVERNÍ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0070C0"/>
                </a:solidFill>
              </a:rPr>
              <a:t>Indiáni a Eskymáci </a:t>
            </a:r>
            <a:r>
              <a:rPr lang="cs-CZ" dirty="0" smtClean="0"/>
              <a:t>– lov, zemědělství, nikdy stát nevytvořili, žili v rodech, po objevení Ameriky postupně </a:t>
            </a:r>
            <a:r>
              <a:rPr lang="cs-CZ" dirty="0" smtClean="0">
                <a:solidFill>
                  <a:srgbClr val="0070C0"/>
                </a:solidFill>
              </a:rPr>
              <a:t>příchod Evropanů → ústup původních obyvatel kvůli půdě → boje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0"/>
            <a:ext cx="46085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0070C0"/>
                </a:solidFill>
              </a:rPr>
              <a:t>JIŽNÍ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→ </a:t>
            </a:r>
            <a:r>
              <a:rPr lang="cs-CZ" b="1" dirty="0" smtClean="0">
                <a:solidFill>
                  <a:srgbClr val="0070C0"/>
                </a:solidFill>
              </a:rPr>
              <a:t>PERU</a:t>
            </a:r>
            <a:r>
              <a:rPr lang="cs-CZ" dirty="0" smtClean="0"/>
              <a:t> → nejstarší civilizace v J Americe (3 tis. př.n.l.), </a:t>
            </a:r>
            <a:r>
              <a:rPr lang="cs-CZ" dirty="0" smtClean="0">
                <a:solidFill>
                  <a:srgbClr val="0070C0"/>
                </a:solidFill>
              </a:rPr>
              <a:t>údolí řeky NAZCA </a:t>
            </a:r>
            <a:r>
              <a:rPr lang="cs-CZ" dirty="0" smtClean="0"/>
              <a:t>a u jezera TITICACA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→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CUZCO 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→ stát v oblasti </a:t>
            </a:r>
            <a:r>
              <a:rPr lang="cs-CZ" dirty="0" smtClean="0"/>
              <a:t>And, </a:t>
            </a:r>
            <a:r>
              <a:rPr lang="cs-CZ" dirty="0" smtClean="0"/>
              <a:t>mezi Kolumbií a Chile, </a:t>
            </a:r>
            <a:r>
              <a:rPr lang="cs-CZ" b="1" dirty="0" smtClean="0">
                <a:solidFill>
                  <a:srgbClr val="C00000"/>
                </a:solidFill>
              </a:rPr>
              <a:t>INKOVÉ</a:t>
            </a:r>
            <a:r>
              <a:rPr lang="cs-CZ" dirty="0" smtClean="0"/>
              <a:t>, dobyvatel </a:t>
            </a:r>
            <a:r>
              <a:rPr lang="cs-CZ" b="1" dirty="0" err="1" smtClean="0">
                <a:solidFill>
                  <a:srgbClr val="C00000"/>
                </a:solidFill>
              </a:rPr>
              <a:t>Pizarro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kult Slunce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opevněná města – Machu </a:t>
            </a:r>
            <a:r>
              <a:rPr lang="cs-CZ" dirty="0" err="1" smtClean="0">
                <a:solidFill>
                  <a:srgbClr val="0070C0"/>
                </a:solidFill>
              </a:rPr>
              <a:t>Picchu</a:t>
            </a:r>
            <a:r>
              <a:rPr lang="cs-CZ" dirty="0" smtClean="0"/>
              <a:t>, pěstovali brambory, kukuřici, znali zlato, stříbro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Obrazce na planině Nazca</a:t>
            </a:r>
          </a:p>
        </p:txBody>
      </p:sp>
      <p:sp>
        <p:nvSpPr>
          <p:cNvPr id="9219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kolibřík</a:t>
            </a:r>
          </a:p>
        </p:txBody>
      </p:sp>
      <p:sp>
        <p:nvSpPr>
          <p:cNvPr id="9220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opice</a:t>
            </a:r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-9525" y="3275013"/>
            <a:ext cx="7966075" cy="3454400"/>
          </a:xfrm>
          <a:noFill/>
        </p:spPr>
      </p:pic>
      <p:pic>
        <p:nvPicPr>
          <p:cNvPr id="15363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013075" y="2205038"/>
            <a:ext cx="6130925" cy="4652962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INKOVÉ</a:t>
            </a:r>
          </a:p>
        </p:txBody>
      </p:sp>
      <p:sp>
        <p:nvSpPr>
          <p:cNvPr id="1024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Machu Picchu</a:t>
            </a:r>
          </a:p>
        </p:txBody>
      </p:sp>
      <p:sp>
        <p:nvSpPr>
          <p:cNvPr id="10244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598487"/>
          </a:xfrm>
        </p:spPr>
        <p:txBody>
          <a:bodyPr/>
          <a:lstStyle/>
          <a:p>
            <a:pPr algn="ctr" eaLnBrk="1" hangingPunct="1"/>
            <a:r>
              <a:rPr lang="cs-CZ" smtClean="0"/>
              <a:t>Francisco Pizarro</a:t>
            </a: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2179638"/>
            <a:ext cx="4643438" cy="4530725"/>
          </a:xfrm>
          <a:noFill/>
        </p:spPr>
      </p:pic>
      <p:pic>
        <p:nvPicPr>
          <p:cNvPr id="1638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03800" y="2174875"/>
            <a:ext cx="3605213" cy="4683125"/>
          </a:xfrm>
          <a:noFill/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813" y="981075"/>
            <a:ext cx="5545137" cy="554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0070C0"/>
                </a:solidFill>
              </a:rPr>
              <a:t>STŘEDNÍ</a:t>
            </a:r>
            <a:r>
              <a:rPr lang="cs-CZ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→ </a:t>
            </a:r>
            <a:r>
              <a:rPr lang="cs-CZ" b="1" dirty="0" smtClean="0">
                <a:solidFill>
                  <a:srgbClr val="0070C0"/>
                </a:solidFill>
              </a:rPr>
              <a:t>MAYOVÉ</a:t>
            </a:r>
            <a:r>
              <a:rPr lang="cs-CZ" b="1" dirty="0" smtClean="0"/>
              <a:t> </a:t>
            </a:r>
            <a:r>
              <a:rPr lang="cs-CZ" dirty="0" smtClean="0"/>
              <a:t>→ </a:t>
            </a:r>
            <a:r>
              <a:rPr lang="cs-CZ" dirty="0" smtClean="0">
                <a:solidFill>
                  <a:srgbClr val="0070C0"/>
                </a:solidFill>
              </a:rPr>
              <a:t>jižní Mexiko</a:t>
            </a:r>
            <a:r>
              <a:rPr lang="cs-CZ" dirty="0" smtClean="0"/>
              <a:t>, znali obrázkové písmo, kalendář,  počítali s nulou, astronomové, léčitelé, 16. století → rozvrácení Španěly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→</a:t>
            </a:r>
            <a:r>
              <a:rPr lang="cs-CZ" b="1" dirty="0" smtClean="0">
                <a:solidFill>
                  <a:srgbClr val="0070C0"/>
                </a:solidFill>
              </a:rPr>
              <a:t>AZTÉKOVÉ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→ </a:t>
            </a:r>
            <a:r>
              <a:rPr lang="cs-CZ" dirty="0" smtClean="0">
                <a:solidFill>
                  <a:srgbClr val="0070C0"/>
                </a:solidFill>
              </a:rPr>
              <a:t>oblast Mexika, říše dobyta </a:t>
            </a:r>
            <a:r>
              <a:rPr lang="cs-CZ" b="1" dirty="0" err="1" smtClean="0">
                <a:solidFill>
                  <a:srgbClr val="C00000"/>
                </a:solidFill>
              </a:rPr>
              <a:t>Cortésem</a:t>
            </a:r>
            <a:r>
              <a:rPr lang="cs-CZ" dirty="0" smtClean="0"/>
              <a:t>, založeno hlavní město </a:t>
            </a:r>
            <a:r>
              <a:rPr lang="cs-CZ" dirty="0" err="1" smtClean="0"/>
              <a:t>Mexico</a:t>
            </a:r>
            <a:r>
              <a:rPr lang="cs-CZ" dirty="0" smtClean="0"/>
              <a:t> City, posvátné kalendáře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eaLnBrk="1" hangingPunct="1"/>
            <a:r>
              <a:rPr lang="cs-CZ" sz="1800" dirty="0" smtClean="0">
                <a:hlinkClick r:id="rId2"/>
              </a:rPr>
              <a:t>http://upload.wikimedia.org/wikipedia/commons/4/4c/Edward_S._Curtis_Collection_People_013.jpg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3"/>
              </a:rPr>
              <a:t>http://upload.wikimedia.org/wikipedia/commons/thumb/4/46/Nazca_colibri.jpg/800px-Nazca_colibri.jpg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4"/>
              </a:rPr>
              <a:t>http://upload.wikimedia.org/wikipedia/commons/thumb/e/e3/NazcaLinesMonkey.jpg/767px-NazcaLinesMonkey.jpg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5"/>
              </a:rPr>
              <a:t>http://upload.wikimedia.org/wikipedia/commons/thumb/4/43/Pizarro.jpg/461px-Pizarro.jpg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6"/>
              </a:rPr>
              <a:t>http://upload.wikimedia.org/wikipedia/commons/thumb/c/c4/Tawantinsuyu_%28orthographic_projection%29.svg/549px-Tawantinsuyu_%28orthographic_projection%29.svg.png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7"/>
              </a:rPr>
              <a:t>http://upload.wikimedia.org/wikipedia/commons/thumb/8/8a/ChichenItza-Dic2004.jpg/800px-ChichenItza-Dic2004.jpg</a:t>
            </a:r>
            <a:r>
              <a:rPr lang="cs-CZ" sz="1800" dirty="0" smtClean="0"/>
              <a:t>  </a:t>
            </a:r>
          </a:p>
          <a:p>
            <a:pPr eaLnBrk="1" hangingPunct="1">
              <a:buNone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316</Words>
  <Application>Microsoft Office PowerPoint</Application>
  <PresentationFormat>Předvádění na obrazovce (4:3)</PresentationFormat>
  <Paragraphs>36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CIVILIZACE ASIE, AFRIKY A AMERIKY</vt:lpstr>
      <vt:lpstr>ASIE</vt:lpstr>
      <vt:lpstr>Snímek 4</vt:lpstr>
      <vt:lpstr>AFRIKA</vt:lpstr>
      <vt:lpstr>AMERIKA</vt:lpstr>
      <vt:lpstr>Snímek 7</vt:lpstr>
      <vt:lpstr>Obrazce na planině Nazca</vt:lpstr>
      <vt:lpstr>INKOVÉ</vt:lpstr>
      <vt:lpstr>Snímek 10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CIVILIZACE ASIE, AFRIKY A AMERIKY</dc:title>
  <dc:creator>Lucinka</dc:creator>
  <cp:lastModifiedBy>Lucinka</cp:lastModifiedBy>
  <cp:revision>10</cp:revision>
  <dcterms:created xsi:type="dcterms:W3CDTF">2011-04-24T16:28:15Z</dcterms:created>
  <dcterms:modified xsi:type="dcterms:W3CDTF">2011-05-15T18:09:27Z</dcterms:modified>
</cp:coreProperties>
</file>