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4222" r:id="rId1"/>
  </p:sldMasterIdLst>
  <p:notesMasterIdLst>
    <p:notesMasterId r:id="rId25"/>
  </p:notesMasterIdLst>
  <p:sldIdLst>
    <p:sldId id="289" r:id="rId2"/>
    <p:sldId id="256" r:id="rId3"/>
    <p:sldId id="258" r:id="rId4"/>
    <p:sldId id="259" r:id="rId5"/>
    <p:sldId id="260" r:id="rId6"/>
    <p:sldId id="271" r:id="rId7"/>
    <p:sldId id="277" r:id="rId8"/>
    <p:sldId id="261" r:id="rId9"/>
    <p:sldId id="278" r:id="rId10"/>
    <p:sldId id="262" r:id="rId11"/>
    <p:sldId id="279" r:id="rId12"/>
    <p:sldId id="263" r:id="rId13"/>
    <p:sldId id="284" r:id="rId14"/>
    <p:sldId id="283" r:id="rId15"/>
    <p:sldId id="282" r:id="rId16"/>
    <p:sldId id="285" r:id="rId17"/>
    <p:sldId id="281" r:id="rId18"/>
    <p:sldId id="270" r:id="rId19"/>
    <p:sldId id="275" r:id="rId20"/>
    <p:sldId id="276" r:id="rId21"/>
    <p:sldId id="274" r:id="rId22"/>
    <p:sldId id="286" r:id="rId23"/>
    <p:sldId id="287" r:id="rId2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08" y="-55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58472E-CBFE-4B9C-85BC-90E8612B6A29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57D384-5BEB-4936-873F-1562FA317B6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9142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57D384-5BEB-4936-873F-1562FA317B6D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59487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57D384-5BEB-4936-873F-1562FA317B6D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3440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008130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09997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13334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88035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80812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08805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706460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58708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63315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263228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00810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16379281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809608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657931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535811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77419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20997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68870AC-DBB0-468F-AACB-E56A59176ED2}" type="datetimeFigureOut">
              <a:rPr lang="cs-CZ" smtClean="0"/>
              <a:pPr/>
              <a:t>8.5.2015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8602A32-5955-42D3-9327-B6859956BD1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52994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23" r:id="rId1"/>
    <p:sldLayoutId id="2147484224" r:id="rId2"/>
    <p:sldLayoutId id="2147484225" r:id="rId3"/>
    <p:sldLayoutId id="2147484226" r:id="rId4"/>
    <p:sldLayoutId id="2147484227" r:id="rId5"/>
    <p:sldLayoutId id="2147484228" r:id="rId6"/>
    <p:sldLayoutId id="2147484229" r:id="rId7"/>
    <p:sldLayoutId id="2147484230" r:id="rId8"/>
    <p:sldLayoutId id="2147484231" r:id="rId9"/>
    <p:sldLayoutId id="2147484232" r:id="rId10"/>
    <p:sldLayoutId id="2147484233" r:id="rId11"/>
    <p:sldLayoutId id="2147484234" r:id="rId12"/>
    <p:sldLayoutId id="2147484235" r:id="rId13"/>
    <p:sldLayoutId id="2147484236" r:id="rId14"/>
    <p:sldLayoutId id="2147484237" r:id="rId15"/>
    <p:sldLayoutId id="2147484238" r:id="rId16"/>
    <p:sldLayoutId id="2147484239" r:id="rId17"/>
  </p:sldLayoutIdLst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signoraa.blog.cz/1001" TargetMode="External"/><Relationship Id="rId3" Type="http://schemas.openxmlformats.org/officeDocument/2006/relationships/hyperlink" Target="http://cs.wikipedia.org/wiki/%C5%98ecko" TargetMode="External"/><Relationship Id="rId7" Type="http://schemas.openxmlformats.org/officeDocument/2006/relationships/hyperlink" Target="http://cs.wikipedia.org/wiki/Parthen%C3%B3n" TargetMode="External"/><Relationship Id="rId12" Type="http://schemas.openxmlformats.org/officeDocument/2006/relationships/hyperlink" Target="http://de.wikipedia.org/wiki/Otto_(Griechenland)" TargetMode="External"/><Relationship Id="rId2" Type="http://schemas.openxmlformats.org/officeDocument/2006/relationships/hyperlink" Target="https://www.google.cz/maps/place/%C5%98ecko/@40.556027,24.1698028,1233454m/data=!3m1!1e3!4m2!3m1!1s0x135b4ac711716c63:0x363a1775dc9a2d1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arica" TargetMode="External"/><Relationship Id="rId11" Type="http://schemas.openxmlformats.org/officeDocument/2006/relationships/hyperlink" Target="http://cs.wikipedia.org/wiki/Hom%C3%A9r" TargetMode="External"/><Relationship Id="rId5" Type="http://schemas.openxmlformats.org/officeDocument/2006/relationships/hyperlink" Target="http://cs.wikipedia.org/wiki/Pindos" TargetMode="External"/><Relationship Id="rId10" Type="http://schemas.openxmlformats.org/officeDocument/2006/relationships/hyperlink" Target="http://cs.wikipedia.org/wiki/Aristotel%C3%A9s" TargetMode="External"/><Relationship Id="rId4" Type="http://schemas.openxmlformats.org/officeDocument/2006/relationships/hyperlink" Target="http://cs.wikipedia.org/wiki/Olymp" TargetMode="External"/><Relationship Id="rId9" Type="http://schemas.openxmlformats.org/officeDocument/2006/relationships/hyperlink" Target="http://cs.wikipedia.org/wiki/Akropolis_(Ath%C3%A9ny)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geologie.vsb.cz/loziska/loziska/rudy/bauxit.html" TargetMode="External"/><Relationship Id="rId13" Type="http://schemas.openxmlformats.org/officeDocument/2006/relationships/hyperlink" Target="http://www.geoped.cz/album/obrysove-slepe-mapy/recko-greece-jpg/" TargetMode="External"/><Relationship Id="rId3" Type="http://schemas.openxmlformats.org/officeDocument/2006/relationships/hyperlink" Target="http://pixabay.com/cs/p%C5%A1enice-obil%C3%AD-od-lenka-kalinov%C3%A1-368867/" TargetMode="External"/><Relationship Id="rId7" Type="http://schemas.openxmlformats.org/officeDocument/2006/relationships/hyperlink" Target="http://fajn-stranky.webnode.cz/chemie/" TargetMode="External"/><Relationship Id="rId12" Type="http://schemas.openxmlformats.org/officeDocument/2006/relationships/hyperlink" Target="http://www.restaurant-guide.cz/kuchyne/recka-kuchyne.html" TargetMode="External"/><Relationship Id="rId2" Type="http://schemas.openxmlformats.org/officeDocument/2006/relationships/hyperlink" Target="http://www.nasevyziva.cz/sekce-lidove-lecitelstvi/clanek-olivovy-panensky-olej-zpomaleni-starnuti-259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hrozny-bobule-vinn%C3%A9-bobule-modr%C3%A1-694181/" TargetMode="External"/><Relationship Id="rId11" Type="http://schemas.openxmlformats.org/officeDocument/2006/relationships/hyperlink" Target="http://www.coolinarika.com/recept/730605/" TargetMode="External"/><Relationship Id="rId5" Type="http://schemas.openxmlformats.org/officeDocument/2006/relationships/hyperlink" Target="https://www.flickr.com/photos/binh-minh/6789126861" TargetMode="External"/><Relationship Id="rId10" Type="http://schemas.openxmlformats.org/officeDocument/2006/relationships/hyperlink" Target="http://www.dessert.net.au/greek-rice-pudding/" TargetMode="External"/><Relationship Id="rId4" Type="http://schemas.openxmlformats.org/officeDocument/2006/relationships/hyperlink" Target="http://tabakselsky.cz/" TargetMode="External"/><Relationship Id="rId9" Type="http://schemas.openxmlformats.org/officeDocument/2006/relationships/hyperlink" Target="http://www.raincreekbaking.com/products/baklava-grand-marnie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27842" y="1994863"/>
            <a:ext cx="10820400" cy="4024125"/>
          </a:xfrm>
        </p:spPr>
        <p:txBody>
          <a:bodyPr>
            <a:normAutofit fontScale="70000" lnSpcReduction="20000"/>
          </a:bodyPr>
          <a:lstStyle/>
          <a:p>
            <a:r>
              <a:rPr lang="cs-CZ" sz="3000" dirty="0">
                <a:solidFill>
                  <a:srgbClr val="FF0000"/>
                </a:solidFill>
              </a:rPr>
              <a:t> </a:t>
            </a:r>
            <a:r>
              <a:rPr lang="cs-CZ" sz="3000" b="1" dirty="0" smtClean="0">
                <a:solidFill>
                  <a:srgbClr val="FFFF00"/>
                </a:solidFill>
              </a:rPr>
              <a:t>Název školy: </a:t>
            </a:r>
            <a:r>
              <a:rPr lang="cs-CZ" sz="3000" dirty="0" smtClean="0"/>
              <a:t>Základní škola Václava Hejny Červený Kostelec</a:t>
            </a:r>
          </a:p>
          <a:p>
            <a:r>
              <a:rPr lang="cs-CZ" sz="3000" b="1" dirty="0" smtClean="0">
                <a:solidFill>
                  <a:srgbClr val="FFFF00"/>
                </a:solidFill>
              </a:rPr>
              <a:t>Autor: </a:t>
            </a:r>
            <a:r>
              <a:rPr lang="cs-CZ" sz="3000" dirty="0" smtClean="0"/>
              <a:t>Michal Lelek (žák 9. ročníku) </a:t>
            </a:r>
          </a:p>
          <a:p>
            <a:r>
              <a:rPr lang="cs-CZ" sz="3000" b="1" dirty="0" smtClean="0">
                <a:solidFill>
                  <a:srgbClr val="FFFF00"/>
                </a:solidFill>
              </a:rPr>
              <a:t>Datum: </a:t>
            </a:r>
            <a:r>
              <a:rPr lang="cs-CZ" sz="3000" dirty="0"/>
              <a:t>8</a:t>
            </a:r>
            <a:r>
              <a:rPr lang="cs-CZ" sz="3000" dirty="0" smtClean="0"/>
              <a:t>. 5. 2015</a:t>
            </a:r>
          </a:p>
          <a:p>
            <a:r>
              <a:rPr lang="cs-CZ" sz="3000" b="1" dirty="0" smtClean="0">
                <a:solidFill>
                  <a:srgbClr val="FFFF00"/>
                </a:solidFill>
              </a:rPr>
              <a:t>Téma: </a:t>
            </a:r>
            <a:r>
              <a:rPr lang="cs-CZ" sz="3000" dirty="0" smtClean="0"/>
              <a:t>Řecko</a:t>
            </a:r>
          </a:p>
          <a:p>
            <a:r>
              <a:rPr lang="cs-CZ" sz="3000" b="1" dirty="0" smtClean="0">
                <a:solidFill>
                  <a:srgbClr val="FFFF00"/>
                </a:solidFill>
              </a:rPr>
              <a:t>Věková skupina: </a:t>
            </a:r>
            <a:r>
              <a:rPr lang="cs-CZ" sz="3000" dirty="0"/>
              <a:t>8</a:t>
            </a:r>
            <a:r>
              <a:rPr lang="cs-CZ" sz="3000" dirty="0" smtClean="0"/>
              <a:t>. ročník</a:t>
            </a:r>
          </a:p>
          <a:p>
            <a:r>
              <a:rPr lang="cs-CZ" sz="3000" b="1" dirty="0" smtClean="0">
                <a:solidFill>
                  <a:srgbClr val="FFFF00"/>
                </a:solidFill>
              </a:rPr>
              <a:t>Vzdělávací oblast: </a:t>
            </a:r>
            <a:r>
              <a:rPr lang="cs-CZ" sz="3000" dirty="0" smtClean="0"/>
              <a:t>Člověk a společnost</a:t>
            </a:r>
          </a:p>
          <a:p>
            <a:r>
              <a:rPr lang="cs-CZ" sz="3000" b="1" dirty="0" smtClean="0">
                <a:solidFill>
                  <a:srgbClr val="FFFF00"/>
                </a:solidFill>
              </a:rPr>
              <a:t>Vzdělávací obor: </a:t>
            </a:r>
            <a:r>
              <a:rPr lang="cs-CZ" sz="3000" dirty="0" smtClean="0"/>
              <a:t>Zeměpis</a:t>
            </a:r>
          </a:p>
          <a:p>
            <a:endParaRPr lang="cs-CZ" dirty="0"/>
          </a:p>
          <a:p>
            <a:endParaRPr lang="cs-CZ" dirty="0" smtClean="0"/>
          </a:p>
          <a:p>
            <a:pPr marL="3657600" lvl="8" indent="0" algn="r">
              <a:buNone/>
            </a:pPr>
            <a:r>
              <a:rPr lang="cs-CZ" sz="2600" b="1" dirty="0" smtClean="0"/>
              <a:t>                DUM </a:t>
            </a:r>
            <a:r>
              <a:rPr lang="cs-CZ" sz="2600" b="1" dirty="0"/>
              <a:t>není vytvořený v rámci projektů.</a:t>
            </a:r>
          </a:p>
          <a:p>
            <a:pPr lvl="8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273113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ŘECKO</a:t>
            </a:r>
            <a:endParaRPr lang="cs-CZ" sz="1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Michal Lelek 8.C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356753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9600" b="1" dirty="0" smtClean="0">
                <a:solidFill>
                  <a:schemeClr val="tx1"/>
                </a:solidFill>
              </a:rPr>
              <a:t>Počet obyvatel:</a:t>
            </a:r>
            <a:r>
              <a:rPr lang="cs-CZ" sz="9600" b="1" dirty="0">
                <a:solidFill>
                  <a:schemeClr val="tx1"/>
                </a:solidFill>
              </a:rPr>
              <a:t> </a:t>
            </a:r>
            <a:r>
              <a:rPr lang="cs-CZ" sz="9600" dirty="0" smtClean="0">
                <a:solidFill>
                  <a:schemeClr val="tx1"/>
                </a:solidFill>
              </a:rPr>
              <a:t>11 283 293 obyvatel</a:t>
            </a:r>
          </a:p>
          <a:p>
            <a:r>
              <a:rPr lang="cs-CZ" sz="9600" b="1" dirty="0" smtClean="0">
                <a:solidFill>
                  <a:schemeClr val="tx1"/>
                </a:solidFill>
              </a:rPr>
              <a:t>Rozloha: </a:t>
            </a:r>
            <a:r>
              <a:rPr lang="cs-CZ" sz="9600" dirty="0" smtClean="0">
                <a:solidFill>
                  <a:schemeClr val="tx1"/>
                </a:solidFill>
              </a:rPr>
              <a:t>131 940 km²</a:t>
            </a:r>
          </a:p>
          <a:p>
            <a:r>
              <a:rPr lang="cs-CZ" sz="9600" b="1" dirty="0" smtClean="0">
                <a:solidFill>
                  <a:schemeClr val="tx1"/>
                </a:solidFill>
              </a:rPr>
              <a:t>Státní zřízení: </a:t>
            </a:r>
            <a:r>
              <a:rPr lang="cs-CZ" sz="9600" dirty="0" smtClean="0">
                <a:solidFill>
                  <a:schemeClr val="tx1"/>
                </a:solidFill>
              </a:rPr>
              <a:t>parlamentní republika</a:t>
            </a:r>
          </a:p>
          <a:p>
            <a:r>
              <a:rPr lang="cs-CZ" sz="9600" b="1" dirty="0" smtClean="0">
                <a:solidFill>
                  <a:schemeClr val="tx1"/>
                </a:solidFill>
              </a:rPr>
              <a:t>Měna: </a:t>
            </a:r>
            <a:r>
              <a:rPr lang="cs-CZ" sz="9600" dirty="0" smtClean="0">
                <a:solidFill>
                  <a:schemeClr val="tx1"/>
                </a:solidFill>
              </a:rPr>
              <a:t>EUR (euro)</a:t>
            </a:r>
          </a:p>
          <a:p>
            <a:r>
              <a:rPr lang="cs-CZ" sz="9600" b="1" dirty="0" smtClean="0">
                <a:solidFill>
                  <a:schemeClr val="tx1"/>
                </a:solidFill>
              </a:rPr>
              <a:t>Úřední jazyk: </a:t>
            </a:r>
            <a:r>
              <a:rPr lang="cs-CZ" sz="9600" dirty="0" smtClean="0">
                <a:solidFill>
                  <a:schemeClr val="tx1"/>
                </a:solidFill>
              </a:rPr>
              <a:t>řečtina</a:t>
            </a:r>
          </a:p>
          <a:p>
            <a:r>
              <a:rPr lang="cs-CZ" sz="9600" b="1" dirty="0" smtClean="0">
                <a:solidFill>
                  <a:schemeClr val="tx1"/>
                </a:solidFill>
              </a:rPr>
              <a:t>Náboženství: </a:t>
            </a:r>
            <a:r>
              <a:rPr lang="cs-CZ" sz="9600" dirty="0" smtClean="0">
                <a:solidFill>
                  <a:schemeClr val="tx1"/>
                </a:solidFill>
              </a:rPr>
              <a:t>pravoslavná církev</a:t>
            </a:r>
          </a:p>
          <a:p>
            <a:pPr marL="0" indent="0">
              <a:buNone/>
            </a:pPr>
            <a:r>
              <a:rPr lang="cs-CZ" sz="9600" dirty="0" smtClean="0">
                <a:solidFill>
                  <a:schemeClr val="tx1"/>
                </a:solidFill>
              </a:rPr>
              <a:t>                         z části Řeckokatolická církev   </a:t>
            </a:r>
          </a:p>
          <a:p>
            <a:r>
              <a:rPr lang="cs-CZ" sz="9600" b="1" dirty="0" smtClean="0">
                <a:solidFill>
                  <a:schemeClr val="tx1"/>
                </a:solidFill>
              </a:rPr>
              <a:t>Hlavní město: </a:t>
            </a:r>
            <a:r>
              <a:rPr lang="cs-CZ" sz="9600" dirty="0" smtClean="0">
                <a:solidFill>
                  <a:schemeClr val="tx1"/>
                </a:solidFill>
              </a:rPr>
              <a:t>Atény </a:t>
            </a:r>
            <a:r>
              <a:rPr lang="cs-CZ" sz="9600" b="1" dirty="0" smtClean="0">
                <a:solidFill>
                  <a:schemeClr val="tx1"/>
                </a:solidFill>
              </a:rPr>
              <a:t>   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Soubor:Flag of Greece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80305" y="3623489"/>
            <a:ext cx="3669450" cy="24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165823" y="6241722"/>
            <a:ext cx="2093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Vlajka ŘECKA</a:t>
            </a:r>
            <a:endParaRPr lang="cs-CZ" sz="2400" b="1" dirty="0"/>
          </a:p>
        </p:txBody>
      </p:sp>
      <p:pic>
        <p:nvPicPr>
          <p:cNvPr id="6" name="Picture 4" descr="http://upload.wikimedia.org/wikipedia/commons/thumb/7/7c/Coat_of_arms_of_Greece.svg/220px-Coat_of_arms_of_Greece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47399" y="70532"/>
            <a:ext cx="2735262" cy="268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77368" y="2928515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Znak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087368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6494"/>
            <a:ext cx="12192000" cy="6864494"/>
          </a:xfrm>
          <a:prstGeom prst="rect">
            <a:avLst/>
          </a:prstGeom>
        </p:spPr>
      </p:pic>
      <p:sp>
        <p:nvSpPr>
          <p:cNvPr id="12" name="Ovál 11"/>
          <p:cNvSpPr/>
          <p:nvPr/>
        </p:nvSpPr>
        <p:spPr>
          <a:xfrm>
            <a:off x="5434885" y="3979572"/>
            <a:ext cx="180304" cy="15454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Šipka nahoru 12"/>
          <p:cNvSpPr/>
          <p:nvPr/>
        </p:nvSpPr>
        <p:spPr>
          <a:xfrm rot="12639506">
            <a:off x="5835036" y="2220915"/>
            <a:ext cx="461828" cy="1803452"/>
          </a:xfrm>
          <a:prstGeom prst="upArrow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93667" y="1915179"/>
            <a:ext cx="13244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Athény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 rot="17317821">
            <a:off x="1871132" y="1279443"/>
            <a:ext cx="4909706" cy="2373307"/>
          </a:xfrm>
          <a:prstGeom prst="rect">
            <a:avLst/>
          </a:prstGeom>
          <a:noFill/>
        </p:spPr>
        <p:txBody>
          <a:bodyPr wrap="square" rtlCol="0">
            <a:prstTxWarp prst="textDeflateBottom">
              <a:avLst/>
            </a:prstTxWarp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88881" y="5697170"/>
            <a:ext cx="91967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Řecko leží na Balkánském poloostrově v jižní Evropě.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64901" y="6268686"/>
            <a:ext cx="89242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Sousedí s Bulharskem,Makedonií,Albánií,Tureckem.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5942563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/>
      <p:bldP spid="15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Národnostní složení:</a:t>
            </a:r>
            <a:r>
              <a:rPr lang="cs-CZ" b="1" dirty="0" smtClean="0">
                <a:solidFill>
                  <a:schemeClr val="tx1"/>
                </a:solidFill>
              </a:rPr>
              <a:t> nejvíce </a:t>
            </a:r>
            <a:r>
              <a:rPr lang="cs-CZ" b="1" dirty="0" smtClean="0">
                <a:solidFill>
                  <a:schemeClr val="tx1"/>
                </a:solidFill>
              </a:rPr>
              <a:t>Řeků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       imigranti přes 1 mil. </a:t>
            </a:r>
            <a:r>
              <a:rPr lang="cs-CZ" b="1" dirty="0" smtClean="0">
                <a:solidFill>
                  <a:schemeClr val="tx1"/>
                </a:solidFill>
              </a:rPr>
              <a:t>obyvatel </a:t>
            </a:r>
            <a:r>
              <a:rPr lang="cs-CZ" b="1" dirty="0" smtClean="0">
                <a:solidFill>
                  <a:schemeClr val="tx1"/>
                </a:solidFill>
              </a:rPr>
              <a:t>(Bulhaři,     Albánci,Ukrajinci,…)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       národnostní menšina (Turci, Romové,…)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Vyspělost: </a:t>
            </a:r>
            <a:r>
              <a:rPr lang="cs-CZ" b="1" dirty="0" smtClean="0">
                <a:solidFill>
                  <a:schemeClr val="tx1"/>
                </a:solidFill>
              </a:rPr>
              <a:t>Řecko je na </a:t>
            </a:r>
            <a:r>
              <a:rPr lang="cs-CZ" b="1" dirty="0" smtClean="0">
                <a:solidFill>
                  <a:schemeClr val="tx1"/>
                </a:solidFill>
              </a:rPr>
              <a:t>37. </a:t>
            </a:r>
            <a:r>
              <a:rPr lang="cs-CZ" b="1" dirty="0" smtClean="0">
                <a:solidFill>
                  <a:schemeClr val="tx1"/>
                </a:solidFill>
              </a:rPr>
              <a:t>místě na světě. Oproti Bělorusku je to velmi vyspělá zem </a:t>
            </a:r>
          </a:p>
          <a:p>
            <a:r>
              <a:rPr lang="cs-CZ" b="1" dirty="0">
                <a:solidFill>
                  <a:schemeClr val="tx1"/>
                </a:solidFill>
              </a:rPr>
              <a:t>HDI (kvalita lidského života) : ▲ 0,855 (velmi vysoká</a:t>
            </a:r>
            <a:r>
              <a:rPr lang="cs-CZ" b="1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 </a:t>
            </a:r>
            <a:r>
              <a:rPr lang="cs-CZ" b="1" dirty="0" smtClean="0">
                <a:solidFill>
                  <a:schemeClr val="tx1"/>
                </a:solidFill>
              </a:rPr>
              <a:t>Řecku se </a:t>
            </a:r>
            <a:r>
              <a:rPr lang="cs-CZ" b="1" dirty="0" smtClean="0">
                <a:solidFill>
                  <a:schemeClr val="tx1"/>
                </a:solidFill>
              </a:rPr>
              <a:t>již </a:t>
            </a:r>
            <a:r>
              <a:rPr lang="cs-CZ" b="1" dirty="0" smtClean="0">
                <a:solidFill>
                  <a:schemeClr val="tx1"/>
                </a:solidFill>
              </a:rPr>
              <a:t>dvakrát </a:t>
            </a:r>
            <a:r>
              <a:rPr lang="cs-CZ" b="1" dirty="0" smtClean="0">
                <a:solidFill>
                  <a:schemeClr val="tx1"/>
                </a:solidFill>
              </a:rPr>
              <a:t>konaly Olympijské hry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1210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552" y="2635289"/>
            <a:ext cx="9897900" cy="1320800"/>
          </a:xfrm>
        </p:spPr>
        <p:txBody>
          <a:bodyPr>
            <a:noAutofit/>
          </a:bodyPr>
          <a:lstStyle/>
          <a:p>
            <a:pPr algn="ctr"/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útvary a památky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587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9893"/>
          </a:xfrm>
        </p:spPr>
      </p:pic>
      <p:grpSp>
        <p:nvGrpSpPr>
          <p:cNvPr id="4" name="Skupina 3"/>
          <p:cNvGrpSpPr/>
          <p:nvPr/>
        </p:nvGrpSpPr>
        <p:grpSpPr>
          <a:xfrm>
            <a:off x="3379710" y="1350483"/>
            <a:ext cx="4858248" cy="584775"/>
            <a:chOff x="3475315" y="1254259"/>
            <a:chExt cx="4858248" cy="584775"/>
          </a:xfrm>
        </p:grpSpPr>
        <p:sp>
          <p:nvSpPr>
            <p:cNvPr id="5" name="Ovál 4"/>
            <p:cNvSpPr/>
            <p:nvPr/>
          </p:nvSpPr>
          <p:spPr>
            <a:xfrm rot="20784075">
              <a:off x="3475315" y="1475888"/>
              <a:ext cx="1031908" cy="321972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Deflate">
                <a:avLst>
                  <a:gd name="adj" fmla="val 0"/>
                </a:avLst>
              </a:prstTxWarp>
              <a:noAutofit/>
            </a:bodyPr>
            <a:lstStyle/>
            <a:p>
              <a:pPr algn="ctr"/>
              <a:endParaRPr lang="cs-CZ" dirty="0"/>
            </a:p>
          </p:txBody>
        </p:sp>
        <p:sp>
          <p:nvSpPr>
            <p:cNvPr id="6" name="Šipka doleva 5"/>
            <p:cNvSpPr/>
            <p:nvPr/>
          </p:nvSpPr>
          <p:spPr>
            <a:xfrm>
              <a:off x="4630547" y="1359089"/>
              <a:ext cx="2150772" cy="475087"/>
            </a:xfrm>
            <a:prstGeom prst="leftArrow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864891" y="1254259"/>
              <a:ext cx="146867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OLYMP</a:t>
              </a:r>
              <a:endPara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62673525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" name="Picture 2" descr="http://upload.wikimedia.org/wikipedia/commons/e/e5/Mytikas_summit_PJ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17923" y="-1"/>
            <a:ext cx="1241212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4310" y="224135"/>
            <a:ext cx="11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OLYMP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00375" y="6396334"/>
            <a:ext cx="86356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pohoří Olymp se nachází nejvyšší bod Řecka Mytikas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77245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9893"/>
          </a:xfrm>
        </p:spPr>
      </p:pic>
      <p:grpSp>
        <p:nvGrpSpPr>
          <p:cNvPr id="8" name="Skupina 7"/>
          <p:cNvGrpSpPr/>
          <p:nvPr/>
        </p:nvGrpSpPr>
        <p:grpSpPr>
          <a:xfrm>
            <a:off x="3199476" y="2119047"/>
            <a:ext cx="4563187" cy="1734555"/>
            <a:chOff x="3199476" y="2119047"/>
            <a:chExt cx="4563187" cy="1734555"/>
          </a:xfrm>
        </p:grpSpPr>
        <p:sp>
          <p:nvSpPr>
            <p:cNvPr id="5" name="Ovál 4"/>
            <p:cNvSpPr/>
            <p:nvPr/>
          </p:nvSpPr>
          <p:spPr>
            <a:xfrm rot="3166137">
              <a:off x="2557578" y="2760945"/>
              <a:ext cx="1734555" cy="450760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Šipka doleva 5"/>
            <p:cNvSpPr/>
            <p:nvPr/>
          </p:nvSpPr>
          <p:spPr>
            <a:xfrm>
              <a:off x="3906592" y="2827854"/>
              <a:ext cx="2382591" cy="585362"/>
            </a:xfrm>
            <a:prstGeom prst="leftArrow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289183" y="2827854"/>
              <a:ext cx="14734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Pindos</a:t>
              </a:r>
              <a:endPara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3034621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http://upload.wikimedia.org/wikipedia/commons/1/10/Pindus_Mountains_02_bgi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20723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11097" y="112068"/>
            <a:ext cx="12939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PINDOS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07507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9894"/>
          </a:xfrm>
        </p:spPr>
      </p:pic>
      <p:grpSp>
        <p:nvGrpSpPr>
          <p:cNvPr id="11" name="Skupina 10"/>
          <p:cNvGrpSpPr/>
          <p:nvPr/>
        </p:nvGrpSpPr>
        <p:grpSpPr>
          <a:xfrm>
            <a:off x="3176984" y="-13063"/>
            <a:ext cx="3973984" cy="1769913"/>
            <a:chOff x="3176984" y="-13063"/>
            <a:chExt cx="3973984" cy="1769913"/>
          </a:xfrm>
        </p:grpSpPr>
        <p:grpSp>
          <p:nvGrpSpPr>
            <p:cNvPr id="9" name="Skupina 8"/>
            <p:cNvGrpSpPr/>
            <p:nvPr/>
          </p:nvGrpSpPr>
          <p:grpSpPr>
            <a:xfrm>
              <a:off x="4778414" y="-13063"/>
              <a:ext cx="2372554" cy="1376033"/>
              <a:chOff x="4778414" y="-13063"/>
              <a:chExt cx="2372554" cy="1376033"/>
            </a:xfrm>
          </p:grpSpPr>
          <p:sp>
            <p:nvSpPr>
              <p:cNvPr id="7" name="Volný tvar 6"/>
              <p:cNvSpPr/>
              <p:nvPr/>
            </p:nvSpPr>
            <p:spPr>
              <a:xfrm>
                <a:off x="6335486" y="-13063"/>
                <a:ext cx="815482" cy="1293223"/>
              </a:xfrm>
              <a:custGeom>
                <a:avLst/>
                <a:gdLst>
                  <a:gd name="connsiteX0" fmla="*/ 692331 w 815482"/>
                  <a:gd name="connsiteY0" fmla="*/ 1293223 h 1293223"/>
                  <a:gd name="connsiteX1" fmla="*/ 705394 w 815482"/>
                  <a:gd name="connsiteY1" fmla="*/ 1227909 h 1293223"/>
                  <a:gd name="connsiteX2" fmla="*/ 731520 w 815482"/>
                  <a:gd name="connsiteY2" fmla="*/ 1123406 h 1293223"/>
                  <a:gd name="connsiteX3" fmla="*/ 783771 w 815482"/>
                  <a:gd name="connsiteY3" fmla="*/ 966652 h 1293223"/>
                  <a:gd name="connsiteX4" fmla="*/ 796834 w 815482"/>
                  <a:gd name="connsiteY4" fmla="*/ 927463 h 1293223"/>
                  <a:gd name="connsiteX5" fmla="*/ 796834 w 815482"/>
                  <a:gd name="connsiteY5" fmla="*/ 679269 h 1293223"/>
                  <a:gd name="connsiteX6" fmla="*/ 718457 w 815482"/>
                  <a:gd name="connsiteY6" fmla="*/ 627017 h 1293223"/>
                  <a:gd name="connsiteX7" fmla="*/ 679268 w 815482"/>
                  <a:gd name="connsiteY7" fmla="*/ 587829 h 1293223"/>
                  <a:gd name="connsiteX8" fmla="*/ 666205 w 815482"/>
                  <a:gd name="connsiteY8" fmla="*/ 548640 h 1293223"/>
                  <a:gd name="connsiteX9" fmla="*/ 653143 w 815482"/>
                  <a:gd name="connsiteY9" fmla="*/ 496389 h 1293223"/>
                  <a:gd name="connsiteX10" fmla="*/ 627017 w 815482"/>
                  <a:gd name="connsiteY10" fmla="*/ 457200 h 1293223"/>
                  <a:gd name="connsiteX11" fmla="*/ 509451 w 815482"/>
                  <a:gd name="connsiteY11" fmla="*/ 365760 h 1293223"/>
                  <a:gd name="connsiteX12" fmla="*/ 431074 w 815482"/>
                  <a:gd name="connsiteY12" fmla="*/ 287383 h 1293223"/>
                  <a:gd name="connsiteX13" fmla="*/ 352697 w 815482"/>
                  <a:gd name="connsiteY13" fmla="*/ 209006 h 1293223"/>
                  <a:gd name="connsiteX14" fmla="*/ 248194 w 815482"/>
                  <a:gd name="connsiteY14" fmla="*/ 195943 h 1293223"/>
                  <a:gd name="connsiteX15" fmla="*/ 195943 w 815482"/>
                  <a:gd name="connsiteY15" fmla="*/ 169817 h 1293223"/>
                  <a:gd name="connsiteX16" fmla="*/ 143691 w 815482"/>
                  <a:gd name="connsiteY16" fmla="*/ 156754 h 1293223"/>
                  <a:gd name="connsiteX17" fmla="*/ 104503 w 815482"/>
                  <a:gd name="connsiteY17" fmla="*/ 130629 h 1293223"/>
                  <a:gd name="connsiteX18" fmla="*/ 65314 w 815482"/>
                  <a:gd name="connsiteY18" fmla="*/ 117566 h 1293223"/>
                  <a:gd name="connsiteX19" fmla="*/ 52251 w 815482"/>
                  <a:gd name="connsiteY19" fmla="*/ 78377 h 1293223"/>
                  <a:gd name="connsiteX20" fmla="*/ 13063 w 815482"/>
                  <a:gd name="connsiteY20" fmla="*/ 26126 h 1293223"/>
                  <a:gd name="connsiteX21" fmla="*/ 0 w 815482"/>
                  <a:gd name="connsiteY21" fmla="*/ 0 h 12932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815482" h="1293223">
                    <a:moveTo>
                      <a:pt x="692331" y="1293223"/>
                    </a:moveTo>
                    <a:cubicBezTo>
                      <a:pt x="696685" y="1271452"/>
                      <a:pt x="700009" y="1249449"/>
                      <a:pt x="705394" y="1227909"/>
                    </a:cubicBezTo>
                    <a:cubicBezTo>
                      <a:pt x="725655" y="1146866"/>
                      <a:pt x="715471" y="1235746"/>
                      <a:pt x="731520" y="1123406"/>
                    </a:cubicBezTo>
                    <a:cubicBezTo>
                      <a:pt x="751657" y="982445"/>
                      <a:pt x="714343" y="1036080"/>
                      <a:pt x="783771" y="966652"/>
                    </a:cubicBezTo>
                    <a:cubicBezTo>
                      <a:pt x="788125" y="953589"/>
                      <a:pt x="793494" y="940821"/>
                      <a:pt x="796834" y="927463"/>
                    </a:cubicBezTo>
                    <a:cubicBezTo>
                      <a:pt x="816442" y="849032"/>
                      <a:pt x="826456" y="755440"/>
                      <a:pt x="796834" y="679269"/>
                    </a:cubicBezTo>
                    <a:cubicBezTo>
                      <a:pt x="785453" y="650005"/>
                      <a:pt x="740660" y="649219"/>
                      <a:pt x="718457" y="627017"/>
                    </a:cubicBezTo>
                    <a:lnTo>
                      <a:pt x="679268" y="587829"/>
                    </a:lnTo>
                    <a:cubicBezTo>
                      <a:pt x="674914" y="574766"/>
                      <a:pt x="669988" y="561880"/>
                      <a:pt x="666205" y="548640"/>
                    </a:cubicBezTo>
                    <a:cubicBezTo>
                      <a:pt x="661273" y="531378"/>
                      <a:pt x="660215" y="512890"/>
                      <a:pt x="653143" y="496389"/>
                    </a:cubicBezTo>
                    <a:cubicBezTo>
                      <a:pt x="646959" y="481959"/>
                      <a:pt x="637447" y="468934"/>
                      <a:pt x="627017" y="457200"/>
                    </a:cubicBezTo>
                    <a:cubicBezTo>
                      <a:pt x="552816" y="373724"/>
                      <a:pt x="578506" y="388778"/>
                      <a:pt x="509451" y="365760"/>
                    </a:cubicBezTo>
                    <a:cubicBezTo>
                      <a:pt x="421112" y="247974"/>
                      <a:pt x="517029" y="363787"/>
                      <a:pt x="431074" y="287383"/>
                    </a:cubicBezTo>
                    <a:cubicBezTo>
                      <a:pt x="403459" y="262837"/>
                      <a:pt x="389359" y="213589"/>
                      <a:pt x="352697" y="209006"/>
                    </a:cubicBezTo>
                    <a:lnTo>
                      <a:pt x="248194" y="195943"/>
                    </a:lnTo>
                    <a:cubicBezTo>
                      <a:pt x="230777" y="187234"/>
                      <a:pt x="214176" y="176654"/>
                      <a:pt x="195943" y="169817"/>
                    </a:cubicBezTo>
                    <a:cubicBezTo>
                      <a:pt x="179133" y="163513"/>
                      <a:pt x="160193" y="163826"/>
                      <a:pt x="143691" y="156754"/>
                    </a:cubicBezTo>
                    <a:cubicBezTo>
                      <a:pt x="129261" y="150570"/>
                      <a:pt x="118545" y="137650"/>
                      <a:pt x="104503" y="130629"/>
                    </a:cubicBezTo>
                    <a:cubicBezTo>
                      <a:pt x="92187" y="124471"/>
                      <a:pt x="78377" y="121920"/>
                      <a:pt x="65314" y="117566"/>
                    </a:cubicBezTo>
                    <a:cubicBezTo>
                      <a:pt x="60960" y="104503"/>
                      <a:pt x="59083" y="90332"/>
                      <a:pt x="52251" y="78377"/>
                    </a:cubicBezTo>
                    <a:cubicBezTo>
                      <a:pt x="41450" y="59474"/>
                      <a:pt x="25139" y="44241"/>
                      <a:pt x="13063" y="26126"/>
                    </a:cubicBezTo>
                    <a:cubicBezTo>
                      <a:pt x="7662" y="18025"/>
                      <a:pt x="4354" y="8709"/>
                      <a:pt x="0" y="0"/>
                    </a:cubicBezTo>
                  </a:path>
                </a:pathLst>
              </a:custGeom>
              <a:ln w="57150">
                <a:solidFill>
                  <a:srgbClr val="FF0000"/>
                </a:solidFill>
              </a:ln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sz="8800" dirty="0">
                  <a:ln w="76200" cmpd="sng">
                    <a:solidFill>
                      <a:srgbClr val="FF0000"/>
                    </a:solidFill>
                  </a:ln>
                  <a:solidFill>
                    <a:srgbClr val="FF0000"/>
                  </a:solidFill>
                </a:endParaRPr>
              </a:p>
            </p:txBody>
          </p:sp>
          <p:sp>
            <p:nvSpPr>
              <p:cNvPr id="8" name="Šipka doprava 7"/>
              <p:cNvSpPr/>
              <p:nvPr/>
            </p:nvSpPr>
            <p:spPr>
              <a:xfrm rot="20273423">
                <a:off x="4778414" y="755593"/>
                <a:ext cx="2113455" cy="607377"/>
              </a:xfrm>
              <a:prstGeom prst="rightArrow">
                <a:avLst/>
              </a:prstGeom>
            </p:spPr>
            <p:style>
              <a:lnRef idx="3">
                <a:schemeClr val="lt1"/>
              </a:lnRef>
              <a:fillRef idx="1">
                <a:schemeClr val="accent1"/>
              </a:fillRef>
              <a:effectRef idx="1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10" name="TextovéPole 9"/>
            <p:cNvSpPr txBox="1"/>
            <p:nvPr/>
          </p:nvSpPr>
          <p:spPr>
            <a:xfrm>
              <a:off x="3176984" y="1110519"/>
              <a:ext cx="159050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Marica</a:t>
              </a:r>
              <a:endParaRPr lang="cs-CZ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8406306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http://upload.wikimedia.org/wikipedia/commons/c/c7/Maritsaorigin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25484" y="224135"/>
            <a:ext cx="13756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Marica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634" y="6283235"/>
            <a:ext cx="51101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 řeky, ústí do Egejského moře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45436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Attica 06-13 Athens 54 View from Philopappos - Acropolis Hill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289328" y="3828935"/>
            <a:ext cx="4902672" cy="303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nd03.jxs.cz/152/868/43e8f983fd_60657504_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786595"/>
            <a:ext cx="5460274" cy="3071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800762" y="3063813"/>
            <a:ext cx="39485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Pantheon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v Athénách</a:t>
            </a:r>
          </a:p>
        </p:txBody>
      </p:sp>
      <p:sp>
        <p:nvSpPr>
          <p:cNvPr id="8" name="Obdélník 7"/>
          <p:cNvSpPr/>
          <p:nvPr/>
        </p:nvSpPr>
        <p:spPr>
          <a:xfrm>
            <a:off x="1224756" y="3207080"/>
            <a:ext cx="30107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Apollonův chrám</a:t>
            </a:r>
          </a:p>
        </p:txBody>
      </p:sp>
      <p:sp>
        <p:nvSpPr>
          <p:cNvPr id="9" name="Obdélník 8"/>
          <p:cNvSpPr/>
          <p:nvPr/>
        </p:nvSpPr>
        <p:spPr>
          <a:xfrm>
            <a:off x="9252199" y="3178933"/>
            <a:ext cx="17459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Akropolis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11029" y="837985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Památky</a:t>
            </a:r>
            <a:endParaRPr lang="cs-CZ" sz="60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3827223" y="0"/>
            <a:ext cx="5446779" cy="3063813"/>
            <a:chOff x="3827223" y="0"/>
            <a:chExt cx="5446779" cy="3063813"/>
          </a:xfrm>
        </p:grpSpPr>
        <p:pic>
          <p:nvPicPr>
            <p:cNvPr id="6" name="Picture 2" descr="Soubor:2006 01 21 Athènes Parthénon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7223" y="0"/>
              <a:ext cx="5446779" cy="30638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Obdélník 14"/>
            <p:cNvSpPr/>
            <p:nvPr/>
          </p:nvSpPr>
          <p:spPr>
            <a:xfrm>
              <a:off x="5102908" y="75500"/>
              <a:ext cx="289540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Chrám zasvěcený Athéně</a:t>
              </a:r>
            </a:p>
          </p:txBody>
        </p:sp>
      </p:grpSp>
      <p:sp>
        <p:nvSpPr>
          <p:cNvPr id="16" name="Obdélník 15"/>
          <p:cNvSpPr/>
          <p:nvPr/>
        </p:nvSpPr>
        <p:spPr>
          <a:xfrm>
            <a:off x="7289328" y="3828935"/>
            <a:ext cx="49776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Sloužil jako palác </a:t>
            </a:r>
            <a:r>
              <a:rPr lang="cs-CZ" b="1" dirty="0" smtClean="0">
                <a:solidFill>
                  <a:srgbClr val="FF0000"/>
                </a:solidFill>
              </a:rPr>
              <a:t>vládců, opevněné návrší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496788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http://upload.wikimedia.org/wikipedia/commons/1/1c/Homer_British_Museum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465001" y="1435965"/>
            <a:ext cx="2869198" cy="361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oubor:Otto of Gree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27132" y="1999336"/>
            <a:ext cx="2983516" cy="37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75668" y="5314122"/>
            <a:ext cx="170751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Homér</a:t>
            </a:r>
          </a:p>
          <a:p>
            <a:r>
              <a:rPr lang="cs-CZ" sz="32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básník)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108599" y="5725416"/>
            <a:ext cx="173957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Otto </a:t>
            </a:r>
            <a:r>
              <a:rPr lang="cs-CZ" sz="32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(1. král)</a:t>
            </a:r>
            <a:endParaRPr lang="cs-CZ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27738" y="4046345"/>
            <a:ext cx="2246128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Aristoteles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  (filozof)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http://upload.wikimedia.org/wikipedia/commons/thumb/a/ae/Aristotle_Altemps_Inv8575.jpg/640px-Aristotle_Altemps_Inv857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10" y="112935"/>
            <a:ext cx="2828784" cy="3783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63195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0551" y="107336"/>
            <a:ext cx="8596668" cy="1320800"/>
          </a:xfrm>
        </p:spPr>
        <p:txBody>
          <a:bodyPr/>
          <a:lstStyle/>
          <a:p>
            <a:pPr algn="ctr"/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01157" y="6396334"/>
            <a:ext cx="10743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tabák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196868" y="2668348"/>
            <a:ext cx="12795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pšenice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67384" y="3056099"/>
            <a:ext cx="8675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olivy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196868" y="6248883"/>
            <a:ext cx="16995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vinná réva</a:t>
            </a:r>
          </a:p>
        </p:txBody>
      </p:sp>
      <p:pic>
        <p:nvPicPr>
          <p:cNvPr id="6150" name="Picture 6" descr="http://www.biolib.cz/IMG/GAL/48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641" y="3729534"/>
            <a:ext cx="3504339" cy="2628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30138" y="4970979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c</a:t>
            </a:r>
            <a:r>
              <a:rPr lang="cs-CZ" sz="2400" b="1" dirty="0" smtClean="0">
                <a:solidFill>
                  <a:srgbClr val="0070C0"/>
                </a:solidFill>
              </a:rPr>
              <a:t>itrusy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obrázek ke článku Olivový panenský olej - zpomalení stárnut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511" y="323196"/>
            <a:ext cx="3502690" cy="2627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026735" y="198932"/>
            <a:ext cx="3820968" cy="25433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005980" y="2095678"/>
            <a:ext cx="3787215" cy="283675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008973" y="3499230"/>
            <a:ext cx="3687157" cy="2765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806533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2/2b/Mangan_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033" y="3300046"/>
            <a:ext cx="4296122" cy="339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geologie.vsb.cz/loziska/loziska/rudy/bauxit%2002_resiz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09595" y="258606"/>
            <a:ext cx="4158847" cy="3119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33677" y="4706634"/>
            <a:ext cx="16995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Chrom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817199" y="3377741"/>
            <a:ext cx="1540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Bauxit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7079" y="894843"/>
            <a:ext cx="64219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Nerostné bohatství</a:t>
            </a:r>
            <a:endParaRPr lang="cs-CZ" sz="5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85782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9951" y="283028"/>
            <a:ext cx="8596668" cy="1320800"/>
          </a:xfrm>
        </p:spPr>
        <p:txBody>
          <a:bodyPr/>
          <a:lstStyle/>
          <a:p>
            <a:pPr algn="ctr"/>
            <a:r>
              <a:rPr lang="cs-CZ" dirty="0" smtClean="0"/>
              <a:t>                    </a:t>
            </a:r>
            <a:r>
              <a:rPr lang="cs-CZ" sz="7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Jídlo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http://www.restaurant-guide.cz/images/tzatziki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589987" y="3703171"/>
            <a:ext cx="3892731" cy="254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74180" y="6244097"/>
            <a:ext cx="1218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Tzatziki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5124" name="Picture 4" descr="http://www.tipkucharka.unas.cz/images/bakla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567" y="413134"/>
            <a:ext cx="3829243" cy="254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8429" y="3101664"/>
            <a:ext cx="1398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Baklava</a:t>
            </a:r>
            <a:endParaRPr lang="cs-CZ" sz="2400" b="1" dirty="0">
              <a:solidFill>
                <a:srgbClr val="FFFF00"/>
              </a:solidFill>
            </a:endParaRPr>
          </a:p>
        </p:txBody>
      </p:sp>
      <p:pic>
        <p:nvPicPr>
          <p:cNvPr id="5126" name="Picture 6" descr="http://1.bp.blogspot.com/-US_A4RJNs-Y/TyUTiVFQsrI/AAAAAAAABiU/TTSUFYZyjQw/s1600/greek-rick-pudding20080403cut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89988" y="332376"/>
            <a:ext cx="3892731" cy="2818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818378" y="3101664"/>
            <a:ext cx="1452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Rizogalo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60604" y="6244097"/>
            <a:ext cx="1366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Musaka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3074" name="Picture 2" descr="http://cdn.coolinarika.net/image/musaka-0e51d030d74ae60f71d0e14617f5b30c_header.jpg?v=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000" y="3859812"/>
            <a:ext cx="4455287" cy="2227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674134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1. největší město jsou Atény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2. Soluň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3. Pireus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2603474" y="585177"/>
            <a:ext cx="6728793" cy="5540040"/>
            <a:chOff x="6178018" y="517868"/>
            <a:chExt cx="6728793" cy="5540040"/>
          </a:xfrm>
        </p:grpSpPr>
        <p:pic>
          <p:nvPicPr>
            <p:cNvPr id="9220" name="Picture 4" descr="Pireu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8018" y="517868"/>
              <a:ext cx="6728793" cy="55400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Ovál 10"/>
            <p:cNvSpPr/>
            <p:nvPr/>
          </p:nvSpPr>
          <p:spPr>
            <a:xfrm>
              <a:off x="8548889" y="1455003"/>
              <a:ext cx="156755" cy="153851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" name="Šipka doprava 11"/>
            <p:cNvSpPr/>
            <p:nvPr/>
          </p:nvSpPr>
          <p:spPr>
            <a:xfrm rot="13155917">
              <a:off x="8538063" y="1803111"/>
              <a:ext cx="1246427" cy="410426"/>
            </a:xfrm>
            <a:prstGeom prst="rightArrow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295800" y="2154247"/>
              <a:ext cx="9701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Soluň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2717129" y="585177"/>
            <a:ext cx="6728794" cy="5540040"/>
            <a:chOff x="3245805" y="653809"/>
            <a:chExt cx="6728794" cy="5540040"/>
          </a:xfrm>
        </p:grpSpPr>
        <p:pic>
          <p:nvPicPr>
            <p:cNvPr id="9222" name="Picture 6" descr="Pireu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5805" y="653809"/>
              <a:ext cx="6728794" cy="55400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Ovál 14"/>
            <p:cNvSpPr/>
            <p:nvPr/>
          </p:nvSpPr>
          <p:spPr>
            <a:xfrm>
              <a:off x="6125133" y="3575275"/>
              <a:ext cx="194959" cy="252143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Šipka doleva 15"/>
            <p:cNvSpPr/>
            <p:nvPr/>
          </p:nvSpPr>
          <p:spPr>
            <a:xfrm>
              <a:off x="6420820" y="3541996"/>
              <a:ext cx="1956042" cy="345404"/>
            </a:xfrm>
            <a:prstGeom prst="leftArrow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8370934" y="3439736"/>
              <a:ext cx="122822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Pireus</a:t>
              </a:r>
              <a:endPara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609340" y="459189"/>
            <a:ext cx="6722927" cy="5535210"/>
            <a:chOff x="3004457" y="506152"/>
            <a:chExt cx="6722927" cy="5535210"/>
          </a:xfrm>
        </p:grpSpPr>
        <p:pic>
          <p:nvPicPr>
            <p:cNvPr id="9218" name="Picture 2" descr="Pireu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4457" y="506152"/>
              <a:ext cx="6722927" cy="55352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 3"/>
            <p:cNvSpPr/>
            <p:nvPr/>
          </p:nvSpPr>
          <p:spPr>
            <a:xfrm>
              <a:off x="5854232" y="3385999"/>
              <a:ext cx="236998" cy="260755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Šipka doprava 7"/>
            <p:cNvSpPr/>
            <p:nvPr/>
          </p:nvSpPr>
          <p:spPr>
            <a:xfrm rot="7712587">
              <a:off x="5815054" y="2690292"/>
              <a:ext cx="1316827" cy="404502"/>
            </a:xfrm>
            <a:prstGeom prst="rightArrow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818561" y="2101862"/>
              <a:ext cx="124906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Athény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5641067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files.geoped.cz/system_preview_detail_200000064-9ed979fd34-public/%C5%98ecko%20(Greece)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-5216" y="0"/>
            <a:ext cx="12197216" cy="687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65205" y="3867"/>
            <a:ext cx="4099199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Zakresli: </a:t>
            </a:r>
            <a:r>
              <a:rPr lang="cs-CZ" sz="2800" b="1" dirty="0" smtClean="0">
                <a:solidFill>
                  <a:srgbClr val="FF0000"/>
                </a:solidFill>
              </a:rPr>
              <a:t>Atény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	 </a:t>
            </a:r>
            <a:r>
              <a:rPr lang="cs-CZ" sz="2800" b="1" dirty="0" smtClean="0">
                <a:solidFill>
                  <a:srgbClr val="FF0000"/>
                </a:solidFill>
              </a:rPr>
              <a:t>     pohoří Pindos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</a:rPr>
              <a:t>      pohoří Olymp</a:t>
            </a:r>
          </a:p>
          <a:p>
            <a:r>
              <a:rPr lang="cs-CZ" dirty="0"/>
              <a:t>	</a:t>
            </a:r>
            <a:r>
              <a:rPr lang="cs-CZ" dirty="0" smtClean="0"/>
              <a:t> 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5804451" y="2864241"/>
            <a:ext cx="2469675" cy="1060863"/>
            <a:chOff x="5804451" y="2864241"/>
            <a:chExt cx="2469675" cy="1060863"/>
          </a:xfrm>
        </p:grpSpPr>
        <p:sp>
          <p:nvSpPr>
            <p:cNvPr id="4" name="Ovál 3"/>
            <p:cNvSpPr/>
            <p:nvPr/>
          </p:nvSpPr>
          <p:spPr>
            <a:xfrm>
              <a:off x="5804451" y="3445565"/>
              <a:ext cx="278297" cy="265044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Šipka doleva 5"/>
            <p:cNvSpPr/>
            <p:nvPr/>
          </p:nvSpPr>
          <p:spPr>
            <a:xfrm>
              <a:off x="6164127" y="3289000"/>
              <a:ext cx="2001078" cy="636104"/>
            </a:xfrm>
            <a:prstGeom prst="leftArrow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968961" y="2864241"/>
              <a:ext cx="130516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Atény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148156" y="1241287"/>
            <a:ext cx="3335440" cy="1289320"/>
            <a:chOff x="1148156" y="1241287"/>
            <a:chExt cx="3335440" cy="1289320"/>
          </a:xfrm>
        </p:grpSpPr>
        <p:sp>
          <p:nvSpPr>
            <p:cNvPr id="9" name="Ovál 8"/>
            <p:cNvSpPr/>
            <p:nvPr/>
          </p:nvSpPr>
          <p:spPr>
            <a:xfrm rot="2561872">
              <a:off x="1148156" y="1970102"/>
              <a:ext cx="1974574" cy="560505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Šipka doleva 9"/>
            <p:cNvSpPr/>
            <p:nvPr/>
          </p:nvSpPr>
          <p:spPr>
            <a:xfrm>
              <a:off x="2495755" y="1690731"/>
              <a:ext cx="1868557" cy="612646"/>
            </a:xfrm>
            <a:prstGeom prst="leftArrow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010116" y="1241287"/>
              <a:ext cx="14734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Pindos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108658" y="376046"/>
            <a:ext cx="4655156" cy="584775"/>
            <a:chOff x="3475315" y="1274201"/>
            <a:chExt cx="4655156" cy="584775"/>
          </a:xfrm>
        </p:grpSpPr>
        <p:sp>
          <p:nvSpPr>
            <p:cNvPr id="15" name="Ovál 14"/>
            <p:cNvSpPr/>
            <p:nvPr/>
          </p:nvSpPr>
          <p:spPr>
            <a:xfrm rot="20784075">
              <a:off x="3475315" y="1475888"/>
              <a:ext cx="1031908" cy="321972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Deflate">
                <a:avLst>
                  <a:gd name="adj" fmla="val 0"/>
                </a:avLst>
              </a:prstTxWarp>
              <a:noAutofit/>
            </a:bodyPr>
            <a:lstStyle/>
            <a:p>
              <a:pPr algn="ctr"/>
              <a:endParaRPr lang="cs-CZ" dirty="0"/>
            </a:p>
          </p:txBody>
        </p:sp>
        <p:sp>
          <p:nvSpPr>
            <p:cNvPr id="16" name="Šipka doleva 15"/>
            <p:cNvSpPr/>
            <p:nvPr/>
          </p:nvSpPr>
          <p:spPr>
            <a:xfrm>
              <a:off x="4630547" y="1359089"/>
              <a:ext cx="2150772" cy="475087"/>
            </a:xfrm>
            <a:prstGeom prst="leftArrow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724317" y="1274201"/>
              <a:ext cx="140615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Olymp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2457206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sz="2800" b="1" dirty="0" smtClean="0">
                <a:solidFill>
                  <a:schemeClr val="tx1"/>
                </a:solidFill>
              </a:rPr>
              <a:t>1) Řekni jednoho významného Řeka.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</a:rPr>
              <a:t>      Homér</a:t>
            </a:r>
            <a:r>
              <a:rPr lang="cs-CZ" sz="2800" b="1" dirty="0" smtClean="0">
                <a:solidFill>
                  <a:srgbClr val="FFFF00"/>
                </a:solidFill>
              </a:rPr>
              <a:t>, Otto </a:t>
            </a:r>
            <a:r>
              <a:rPr lang="cs-CZ" sz="2800" b="1" dirty="0" smtClean="0">
                <a:solidFill>
                  <a:srgbClr val="FFFF00"/>
                </a:solidFill>
              </a:rPr>
              <a:t>I</a:t>
            </a:r>
            <a:r>
              <a:rPr lang="cs-CZ" sz="2800" b="1" dirty="0" smtClean="0">
                <a:solidFill>
                  <a:srgbClr val="FFFF00"/>
                </a:solidFill>
              </a:rPr>
              <a:t>., Aristoteles</a:t>
            </a:r>
            <a:endParaRPr lang="cs-CZ" sz="2800" b="1" dirty="0" smtClean="0">
              <a:solidFill>
                <a:srgbClr val="FFFF00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2) Jmenuj 2 řecká jídla?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      Tzatziki</a:t>
            </a:r>
            <a:r>
              <a:rPr lang="cs-CZ" sz="2800" b="1" dirty="0" smtClean="0">
                <a:solidFill>
                  <a:srgbClr val="FFFF00"/>
                </a:solidFill>
              </a:rPr>
              <a:t>, </a:t>
            </a:r>
            <a:r>
              <a:rPr lang="cs-CZ" sz="2800" b="1" dirty="0" err="1" smtClean="0">
                <a:solidFill>
                  <a:srgbClr val="FFFF00"/>
                </a:solidFill>
              </a:rPr>
              <a:t>Rizogalo</a:t>
            </a:r>
            <a:r>
              <a:rPr lang="cs-CZ" sz="2800" b="1" dirty="0" smtClean="0">
                <a:solidFill>
                  <a:srgbClr val="FFFF00"/>
                </a:solidFill>
              </a:rPr>
              <a:t>, Baklava, Musaka</a:t>
            </a:r>
            <a:endParaRPr lang="cs-CZ" sz="2800" b="1" dirty="0" smtClean="0">
              <a:solidFill>
                <a:srgbClr val="FFFF00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3</a:t>
            </a:r>
            <a:r>
              <a:rPr lang="cs-CZ" sz="2800" b="1" dirty="0">
                <a:solidFill>
                  <a:schemeClr val="tx1"/>
                </a:solidFill>
              </a:rPr>
              <a:t>) Jak se nazývá hlavní město Řecka?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   </a:t>
            </a:r>
            <a:r>
              <a:rPr lang="cs-CZ" sz="2800" b="1" dirty="0" smtClean="0">
                <a:solidFill>
                  <a:srgbClr val="FFFF00"/>
                </a:solidFill>
              </a:rPr>
              <a:t>Atény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4) Co je to Parthénon?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</a:rPr>
              <a:t>      Chrám v Aténách zasvěcený Athéně. 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5) Kam ústí řeka Marica?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</a:rPr>
              <a:t>      Do </a:t>
            </a:r>
            <a:r>
              <a:rPr lang="cs-CZ" sz="2800" b="1" dirty="0" smtClean="0">
                <a:solidFill>
                  <a:srgbClr val="FFFF00"/>
                </a:solidFill>
              </a:rPr>
              <a:t>Egejského </a:t>
            </a:r>
            <a:r>
              <a:rPr lang="cs-CZ" sz="2800" b="1" dirty="0" smtClean="0">
                <a:solidFill>
                  <a:srgbClr val="FFFF00"/>
                </a:solidFill>
              </a:rPr>
              <a:t>moře.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59095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8395" y="2120348"/>
            <a:ext cx="8596668" cy="1320800"/>
          </a:xfrm>
        </p:spPr>
        <p:txBody>
          <a:bodyPr>
            <a:noAutofit/>
          </a:bodyPr>
          <a:lstStyle/>
          <a:p>
            <a:r>
              <a:rPr lang="cs-CZ" sz="16600" dirty="0" smtClean="0"/>
              <a:t>KONEC</a:t>
            </a:r>
            <a:endParaRPr lang="cs-CZ" sz="16600" dirty="0"/>
          </a:p>
        </p:txBody>
      </p:sp>
    </p:spTree>
    <p:extLst>
      <p:ext uri="{BB962C8B-B14F-4D97-AF65-F5344CB8AC3E}">
        <p14:creationId xmlns:p14="http://schemas.microsoft.com/office/powerpoint/2010/main" xmlns="" val="19186424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464" y="0"/>
            <a:ext cx="8534400" cy="1507067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2464" y="3780692"/>
            <a:ext cx="8534400" cy="3615267"/>
          </a:xfrm>
        </p:spPr>
        <p:txBody>
          <a:bodyPr>
            <a:noAutofit/>
          </a:bodyPr>
          <a:lstStyle/>
          <a:p>
            <a:r>
              <a:rPr lang="cs-CZ" sz="1400" dirty="0">
                <a:hlinkClick r:id="rId2"/>
              </a:rPr>
              <a:t>https://www.google.cz/maps/place/%C5%98ecko/@40.556027,24.1698028,1233454m/data=!</a:t>
            </a:r>
            <a:r>
              <a:rPr lang="cs-CZ" sz="1400" dirty="0" smtClean="0">
                <a:hlinkClick r:id="rId2"/>
              </a:rPr>
              <a:t>3m1!1e3!4m2!3m1!1s0x135b4ac711716c63:0x363a1775dc9a2d1d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http://cs.wikipedia.org/wiki/%C5%98ecko#/</a:t>
            </a:r>
            <a:r>
              <a:rPr lang="cs-CZ" sz="1400" dirty="0" smtClean="0">
                <a:hlinkClick r:id="rId3"/>
              </a:rPr>
              <a:t>media/File:Flag_of_Greece.svg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http://cs.wikipedia.org/wiki/%C5%98ecko#/</a:t>
            </a:r>
            <a:r>
              <a:rPr lang="cs-CZ" sz="1400" dirty="0" smtClean="0">
                <a:hlinkClick r:id="rId3"/>
              </a:rPr>
              <a:t>media/File:Coat_of_arms_of_Greece.svg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http://cs.wikipedia.org/wiki/Olymp#/</a:t>
            </a:r>
            <a:r>
              <a:rPr lang="cs-CZ" sz="1400" dirty="0" smtClean="0">
                <a:hlinkClick r:id="rId4"/>
              </a:rPr>
              <a:t>media/File:Mytikas_summit_PJS.jpg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http://cs.wikipedia.org/wiki/Pindos#/</a:t>
            </a:r>
            <a:r>
              <a:rPr lang="cs-CZ" sz="1400" dirty="0" smtClean="0">
                <a:hlinkClick r:id="rId5"/>
              </a:rPr>
              <a:t>media/File:Pindus_Mountains_02_bgiu.jpg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http://cs.wikipedia.org/wiki/Marica#/</a:t>
            </a:r>
            <a:r>
              <a:rPr lang="cs-CZ" sz="1400" dirty="0" smtClean="0">
                <a:hlinkClick r:id="rId6"/>
              </a:rPr>
              <a:t>media/File:Maritsaorigin2.JPG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http://cs.wikipedia.org/wiki/Parthen%C3%B3n#/</a:t>
            </a:r>
            <a:r>
              <a:rPr lang="cs-CZ" sz="1400" dirty="0" smtClean="0">
                <a:hlinkClick r:id="rId7"/>
              </a:rPr>
              <a:t>media/File:2006_01_21_Ath%C3%A8nes_Parth%C3%A9non.JPG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signoraa.blog.cz/1001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http://cs.wikipedia.org/wiki/Akropolis_(Ath%C3%A9ny)#/media/File:Attica_06-13_Athens_50_View_from_Philopappos_-_</a:t>
            </a:r>
            <a:r>
              <a:rPr lang="cs-CZ" sz="1400" dirty="0" smtClean="0">
                <a:hlinkClick r:id="rId9"/>
              </a:rPr>
              <a:t>Acropolis_Hill.jpg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http://cs.wikipedia.org/wiki/Aristotel%C3%A9s#/</a:t>
            </a:r>
            <a:r>
              <a:rPr lang="cs-CZ" sz="1400" dirty="0" smtClean="0">
                <a:hlinkClick r:id="rId10"/>
              </a:rPr>
              <a:t>media/File:Aristotle_Altemps_Inv8575.jpg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http://cs.wikipedia.org/wiki/Hom%C3%A9r#/</a:t>
            </a:r>
            <a:r>
              <a:rPr lang="cs-CZ" sz="1400" dirty="0" smtClean="0">
                <a:hlinkClick r:id="rId11"/>
              </a:rPr>
              <a:t>media/File:Homer_British_Museum.jpg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http://de.wikipedia.org/wiki/Otto_(</a:t>
            </a:r>
            <a:r>
              <a:rPr lang="cs-CZ" sz="1400" dirty="0" err="1">
                <a:hlinkClick r:id="rId12"/>
              </a:rPr>
              <a:t>Griechenland</a:t>
            </a:r>
            <a:r>
              <a:rPr lang="cs-CZ" sz="1400" dirty="0" smtClean="0">
                <a:hlinkClick r:id="rId12"/>
              </a:rPr>
              <a:t>)</a:t>
            </a:r>
            <a:endParaRPr lang="cs-CZ" sz="1400" dirty="0"/>
          </a:p>
          <a:p>
            <a:endParaRPr lang="cs-CZ" sz="1000" dirty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 smtClean="0"/>
          </a:p>
          <a:p>
            <a:endParaRPr lang="cs-CZ" sz="600" dirty="0"/>
          </a:p>
        </p:txBody>
      </p:sp>
    </p:spTree>
    <p:extLst>
      <p:ext uri="{BB962C8B-B14F-4D97-AF65-F5344CB8AC3E}">
        <p14:creationId xmlns:p14="http://schemas.microsoft.com/office/powerpoint/2010/main" xmlns="" val="10834205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1132" y="2050577"/>
            <a:ext cx="11726152" cy="3615267"/>
          </a:xfrm>
        </p:spPr>
        <p:txBody>
          <a:bodyPr>
            <a:noAutofit/>
          </a:bodyPr>
          <a:lstStyle/>
          <a:p>
            <a:r>
              <a:rPr lang="cs-CZ" sz="1400" dirty="0">
                <a:hlinkClick r:id="rId2"/>
              </a:rPr>
              <a:t>http://www.nasevyziva.cz/sekce-lidove-lecitelstvi/clanek-olivovy-panensky-olej-zpomaleni-starnuti-259.html</a:t>
            </a:r>
            <a:endParaRPr lang="cs-CZ" sz="1400" dirty="0"/>
          </a:p>
          <a:p>
            <a:r>
              <a:rPr lang="cs-CZ" sz="1400" dirty="0">
                <a:hlinkClick r:id="rId3"/>
              </a:rPr>
              <a:t>http://pixabay.com/cs/p%C5%A1enice-obil%C3%AD-od-lenka-kalinov%C3%A1-368867/</a:t>
            </a:r>
            <a:endParaRPr lang="cs-CZ" sz="1400" dirty="0"/>
          </a:p>
          <a:p>
            <a:r>
              <a:rPr lang="cs-CZ" sz="1400" dirty="0">
                <a:hlinkClick r:id="rId4"/>
              </a:rPr>
              <a:t>http://tabakselsky.cz/</a:t>
            </a:r>
            <a:endParaRPr lang="cs-CZ" sz="1400" dirty="0"/>
          </a:p>
          <a:p>
            <a:r>
              <a:rPr lang="cs-CZ" sz="1400" dirty="0">
                <a:hlinkClick r:id="rId5"/>
              </a:rPr>
              <a:t>https://www.flickr.com/photos/binh-minh/6789126861</a:t>
            </a:r>
            <a:endParaRPr lang="cs-CZ" sz="1400" dirty="0"/>
          </a:p>
          <a:p>
            <a:r>
              <a:rPr lang="cs-CZ" sz="1400" dirty="0">
                <a:hlinkClick r:id="rId6"/>
              </a:rPr>
              <a:t>http://pixabay.com/cs/hrozny-bobule-vinn%C3%A9-bobule-modr%C3%A1-694181/</a:t>
            </a:r>
            <a:endParaRPr lang="cs-CZ" sz="1400" dirty="0"/>
          </a:p>
          <a:p>
            <a:r>
              <a:rPr lang="cs-CZ" sz="1400" dirty="0">
                <a:hlinkClick r:id="rId7"/>
              </a:rPr>
              <a:t>http://fajn-stranky.webnode.cz/chemie/</a:t>
            </a:r>
            <a:endParaRPr lang="cs-CZ" sz="1400" dirty="0"/>
          </a:p>
          <a:p>
            <a:r>
              <a:rPr lang="cs-CZ" sz="1400" dirty="0">
                <a:hlinkClick r:id="rId8"/>
              </a:rPr>
              <a:t>http://geologie.vsb.cz/loziska/loziska/rudy/bauxit.html</a:t>
            </a:r>
            <a:endParaRPr lang="cs-CZ" sz="1400" dirty="0"/>
          </a:p>
          <a:p>
            <a:r>
              <a:rPr lang="cs-CZ" sz="1400" dirty="0">
                <a:hlinkClick r:id="rId9"/>
              </a:rPr>
              <a:t>http://www.raincreekbaking.com/products/baklava-grand-marnier.html</a:t>
            </a:r>
            <a:endParaRPr lang="cs-CZ" sz="1400" dirty="0"/>
          </a:p>
          <a:p>
            <a:r>
              <a:rPr lang="cs-CZ" sz="1400" dirty="0">
                <a:hlinkClick r:id="rId10"/>
              </a:rPr>
              <a:t>http://www.dessert.net.au/greek-rice-pudding/</a:t>
            </a:r>
            <a:endParaRPr lang="cs-CZ" sz="1400" dirty="0"/>
          </a:p>
          <a:p>
            <a:r>
              <a:rPr lang="cs-CZ" sz="1400" dirty="0">
                <a:hlinkClick r:id="rId11"/>
              </a:rPr>
              <a:t>http://www.coolinarika.com/recept/730605/</a:t>
            </a:r>
            <a:endParaRPr lang="cs-CZ" sz="1400" dirty="0"/>
          </a:p>
          <a:p>
            <a:r>
              <a:rPr lang="cs-CZ" sz="1400" dirty="0">
                <a:hlinkClick r:id="rId12"/>
              </a:rPr>
              <a:t>http://www.restaurant-guide.cz/kuchyne/recka-kuchyne.html</a:t>
            </a:r>
            <a:endParaRPr lang="cs-CZ" sz="1400" dirty="0"/>
          </a:p>
          <a:p>
            <a:r>
              <a:rPr lang="cs-CZ" sz="1400" dirty="0">
                <a:hlinkClick r:id="rId13"/>
              </a:rPr>
              <a:t>http://www.geoped.cz/album/obrysove-slepe-mapy/recko-greece-jpg/</a:t>
            </a:r>
            <a:endParaRPr lang="cs-CZ" sz="1400" dirty="0"/>
          </a:p>
          <a:p>
            <a:r>
              <a:rPr lang="cs-CZ" sz="1400" dirty="0"/>
              <a:t>Vlastní </a:t>
            </a:r>
            <a:r>
              <a:rPr lang="cs-CZ" sz="1400" dirty="0" smtClean="0"/>
              <a:t>materiály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FF00"/>
                </a:solidFill>
              </a:rPr>
              <a:t>!!!! Materiál je určen pro bezplatné používání pro potřeby výuky a vzdělávání na všech typech škol a školských zařízení. Jakékoliv další využití podléhá autorskému zákonu !!!!</a:t>
            </a:r>
          </a:p>
          <a:p>
            <a:endParaRPr lang="cs-CZ" sz="100" dirty="0"/>
          </a:p>
          <a:p>
            <a:endParaRPr lang="cs-CZ" sz="1100" dirty="0"/>
          </a:p>
          <a:p>
            <a:endParaRPr lang="cs-CZ" sz="300" dirty="0"/>
          </a:p>
        </p:txBody>
      </p:sp>
    </p:spTree>
    <p:extLst>
      <p:ext uri="{BB962C8B-B14F-4D97-AF65-F5344CB8AC3E}">
        <p14:creationId xmlns:p14="http://schemas.microsoft.com/office/powerpoint/2010/main" xmlns="" val="57843794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Řez">
  <a:themeElements>
    <a:clrScheme name="Řez">
      <a:dk1>
        <a:sysClr val="windowText" lastClr="000000"/>
      </a:dk1>
      <a:lt1>
        <a:sysClr val="window" lastClr="FFFFFF"/>
      </a:lt1>
      <a:dk2>
        <a:srgbClr val="AD2E03"/>
      </a:dk2>
      <a:lt2>
        <a:srgbClr val="D75626"/>
      </a:lt2>
      <a:accent1>
        <a:srgbClr val="760603"/>
      </a:accent1>
      <a:accent2>
        <a:srgbClr val="FA9C1F"/>
      </a:accent2>
      <a:accent3>
        <a:srgbClr val="D9BB55"/>
      </a:accent3>
      <a:accent4>
        <a:srgbClr val="829551"/>
      </a:accent4>
      <a:accent5>
        <a:srgbClr val="58A28B"/>
      </a:accent5>
      <a:accent6>
        <a:srgbClr val="426480"/>
      </a:accent6>
      <a:hlink>
        <a:srgbClr val="460402"/>
      </a:hlink>
      <a:folHlink>
        <a:srgbClr val="991111"/>
      </a:folHlink>
    </a:clrScheme>
    <a:fontScheme name="Řez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Řez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lice" id="{0507925B-6AC9-4358-8E18-C330545D08F8}" vid="{2903AAAE-3EA5-424A-B142-CC51DC1F897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427</Words>
  <Application>Microsoft Office PowerPoint</Application>
  <PresentationFormat>Vlastní</PresentationFormat>
  <Paragraphs>137</Paragraphs>
  <Slides>23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Řez</vt:lpstr>
      <vt:lpstr>Snímek 1</vt:lpstr>
      <vt:lpstr>ŘECKO</vt:lpstr>
      <vt:lpstr>Snímek 3</vt:lpstr>
      <vt:lpstr>Snímek 4</vt:lpstr>
      <vt:lpstr>Snímek 5</vt:lpstr>
      <vt:lpstr>Přírodní útvary a památky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Zemědělství</vt:lpstr>
      <vt:lpstr>Snímek 16</vt:lpstr>
      <vt:lpstr>                    Jídlo</vt:lpstr>
      <vt:lpstr>Snímek 18</vt:lpstr>
      <vt:lpstr>Snímek 19</vt:lpstr>
      <vt:lpstr>Snímek 20</vt:lpstr>
      <vt:lpstr>KONEC</vt:lpstr>
      <vt:lpstr>Zdroje:</vt:lpstr>
      <vt:lpstr>Snímek 23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2014-01-16T20:33:39Z</dcterms:created>
  <dcterms:modified xsi:type="dcterms:W3CDTF">2015-05-08T11:45:24Z</dcterms:modified>
  <cp:contentStatus/>
</cp:coreProperties>
</file>