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8785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81371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55781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247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1907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601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51695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9868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77348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06082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5184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9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5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openxmlformats.org/officeDocument/2006/relationships/image" Target="../media/image9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mimozemsk%C3%A9-vesel%C3%BD-obli%C4%8Dej-emoji-41610/" TargetMode="External"/><Relationship Id="rId3" Type="http://schemas.openxmlformats.org/officeDocument/2006/relationships/hyperlink" Target="http://www.pixabay.com/" TargetMode="External"/><Relationship Id="rId7" Type="http://schemas.openxmlformats.org/officeDocument/2006/relationships/hyperlink" Target="http://pixabay.com/cs/mimozemsk%C3%A9-vesel%C3%BD-obli%C4%8Dej-emoji-41611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mimozemsk%C3%A9-vesel%C3%BD-obli%C4%8Dej-%C4%8Derven%C3%A1-41617/" TargetMode="External"/><Relationship Id="rId11" Type="http://schemas.openxmlformats.org/officeDocument/2006/relationships/hyperlink" Target="http://pixabay.com/cs/vesel%C3%BD-obli%C4%8Dej-emotikon-smajl%C3%ADci-150661/" TargetMode="External"/><Relationship Id="rId5" Type="http://schemas.openxmlformats.org/officeDocument/2006/relationships/hyperlink" Target="http://pixabay.com/cs/vesel%C3%BD-obli%C4%8Dej-emotikon-smajl%C3%ADci-150657" TargetMode="External"/><Relationship Id="rId10" Type="http://schemas.openxmlformats.org/officeDocument/2006/relationships/hyperlink" Target="http://pixabay.com/cs/mimozemsk%C3%A9-vesel%C3%BD-obli%C4%8Dej-co-emoce-41615/" TargetMode="External"/><Relationship Id="rId4" Type="http://schemas.openxmlformats.org/officeDocument/2006/relationships/hyperlink" Target="http://pixabay.com/cs/vesel%C3%BD-obli%C4%8Dej-emotikon-smajl%C3%ADci-150836/" TargetMode="External"/><Relationship Id="rId9" Type="http://schemas.openxmlformats.org/officeDocument/2006/relationships/hyperlink" Target="http://pixabay.com/cs/vesel%C3%BD-obli%C4%8Dej-sm%C3%A1l-se-obli%C4%8Dej-304294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EMOCE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VNÍMÁNÍ, POZNÁVACÍ SCHOPNOSTI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9227" y="3131501"/>
            <a:ext cx="2014475" cy="2573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94556" y="3361539"/>
            <a:ext cx="2069874" cy="2665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623042" y="370068"/>
            <a:ext cx="2252552" cy="2154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796" y="1966772"/>
            <a:ext cx="1958865" cy="1928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38390" y="197050"/>
            <a:ext cx="1825583" cy="2464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9212" y="3414637"/>
            <a:ext cx="1835288" cy="2493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95423" y="578703"/>
            <a:ext cx="2416628" cy="2843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6135" y="1485130"/>
            <a:ext cx="2069874" cy="2665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23758" y="700420"/>
            <a:ext cx="2203568" cy="210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51792" y="3903495"/>
            <a:ext cx="2014475" cy="2573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753255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68149" y="184633"/>
            <a:ext cx="1835288" cy="2493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61417" y="698623"/>
            <a:ext cx="2069874" cy="2665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866" y="2006473"/>
            <a:ext cx="2252552" cy="2154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23847" y="3836482"/>
            <a:ext cx="1958865" cy="1928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6937" y="3342097"/>
            <a:ext cx="1825583" cy="2464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84692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71125" y="483290"/>
            <a:ext cx="2069874" cy="2665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60074" y="367488"/>
            <a:ext cx="2252552" cy="2154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34687" y="3768679"/>
            <a:ext cx="1958865" cy="1928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0715" y="2357411"/>
            <a:ext cx="2203568" cy="210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503448" y="3041152"/>
            <a:ext cx="1825583" cy="2464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893242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pixabay.com</a:t>
            </a:r>
            <a:endParaRPr lang="cs-CZ" smtClean="0"/>
          </a:p>
          <a:p>
            <a:r>
              <a:rPr lang="cs-CZ" smtClean="0"/>
              <a:t>Emotikon</a:t>
            </a:r>
            <a:r>
              <a:rPr lang="cs-CZ" dirty="0" smtClean="0"/>
              <a:t> - veselý, AUTOR NEZNÁMÝ. http://pixabay.com/ [online]. [cit. 21.2.2015]. Dostupný na WWW: </a:t>
            </a:r>
            <a:r>
              <a:rPr lang="cs-CZ" u="sng" dirty="0" smtClean="0">
                <a:hlinkClick r:id="rId4"/>
              </a:rPr>
              <a:t>http://pixabay.com/cs/vesel%C3%BD-obli%C4%8Dej-emotikon-smajl%C3%ADci-150836/</a:t>
            </a:r>
            <a:endParaRPr lang="cs-CZ" dirty="0" smtClean="0"/>
          </a:p>
          <a:p>
            <a:r>
              <a:rPr lang="cs-CZ" dirty="0" err="1" smtClean="0"/>
              <a:t>Emotikon</a:t>
            </a:r>
            <a:r>
              <a:rPr lang="cs-CZ" dirty="0" smtClean="0"/>
              <a:t> - smutný, AUTOR NEZNÁMÝ. http://pixabay.com/ [online]. [cit. 21.2.2015]. Dostupný na WWW: </a:t>
            </a:r>
            <a:r>
              <a:rPr lang="cs-CZ" u="sng" dirty="0" smtClean="0">
                <a:hlinkClick r:id="rId5"/>
              </a:rPr>
              <a:t>http://pixabay.com/cs/vesel%C3%BD-obli%C4%8Dej-emotikon-smajl%C3%ADci-150657</a:t>
            </a:r>
            <a:endParaRPr lang="cs-CZ" dirty="0" smtClean="0"/>
          </a:p>
          <a:p>
            <a:r>
              <a:rPr lang="cs-CZ" dirty="0" smtClean="0"/>
              <a:t>Mimozemšťan - stydlivý, AUTOR NEZNÁMÝ. http://pixabay.com/ [online]. [cit. 21.2.2015]. Dostupný na WWW: </a:t>
            </a:r>
            <a:r>
              <a:rPr lang="cs-CZ" u="sng" dirty="0" smtClean="0">
                <a:hlinkClick r:id="rId6"/>
              </a:rPr>
              <a:t>http://pixabay.com/cs/mimozemsk%C3%A9-vesel%C3%BD-obli%C4%8Dej-%C4%8Derven%C3%A1-41617/</a:t>
            </a:r>
            <a:r>
              <a:rPr lang="cs-CZ" dirty="0" smtClean="0"/>
              <a:t> </a:t>
            </a:r>
          </a:p>
          <a:p>
            <a:r>
              <a:rPr lang="cs-CZ" dirty="0" smtClean="0"/>
              <a:t>Mimozemšťan - veselý, AUTOR NEZNÁMÝ. http://pixabay.com/ [online]. [cit. 21.2.2015]. Dostupný na WWW: </a:t>
            </a:r>
            <a:r>
              <a:rPr lang="cs-CZ" u="sng" dirty="0" smtClean="0">
                <a:hlinkClick r:id="rId7"/>
              </a:rPr>
              <a:t>http://pixabay.com/cs/mimozemsk%C3%A9-vesel%C3%BD-obli%C4%8Dej-emoji-41611/</a:t>
            </a:r>
            <a:r>
              <a:rPr lang="cs-CZ" dirty="0" smtClean="0"/>
              <a:t> </a:t>
            </a:r>
          </a:p>
          <a:p>
            <a:r>
              <a:rPr lang="cs-CZ" dirty="0" smtClean="0"/>
              <a:t>Mimozemšťan - smutný, AUTOR NEZNÁMÝ. http://pixabay.com/ [online]. [cit. 21.2.2015]. Dostupný na WWW: </a:t>
            </a:r>
            <a:r>
              <a:rPr lang="cs-CZ" u="sng" dirty="0" smtClean="0">
                <a:hlinkClick r:id="rId8"/>
              </a:rPr>
              <a:t>http://pixabay.com/cs/mimozemsk%C3%A9-vesel%C3%BD-obli%C4%8Dej-emoji-41610/</a:t>
            </a:r>
            <a:endParaRPr lang="cs-CZ" dirty="0" smtClean="0"/>
          </a:p>
          <a:p>
            <a:r>
              <a:rPr lang="cs-CZ" dirty="0" err="1" smtClean="0"/>
              <a:t>Emotikon</a:t>
            </a:r>
            <a:r>
              <a:rPr lang="cs-CZ" dirty="0" smtClean="0"/>
              <a:t> - smějící se, AUTOR NEZNÁMÝ. http://pixabay.com/ [online]. [cit. 21.2.2015]. Dostupný na WWW: </a:t>
            </a:r>
            <a:r>
              <a:rPr lang="cs-CZ" u="sng" dirty="0" smtClean="0">
                <a:hlinkClick r:id="rId9"/>
              </a:rPr>
              <a:t>http://pixabay.com/cs/vesel%C3%BD-obli%C4%8Dej-sm%C3%A1l-se-obli%C4%8Dej-304294</a:t>
            </a:r>
            <a:endParaRPr lang="cs-CZ" dirty="0" smtClean="0"/>
          </a:p>
          <a:p>
            <a:r>
              <a:rPr lang="cs-CZ" dirty="0" smtClean="0"/>
              <a:t>Mimozemšťan - udivený, AUTOR NEZNÁMÝ. http://pixabay.com/ [online]. [cit. 5.4.2015]. Dostupný na WWW: </a:t>
            </a:r>
            <a:r>
              <a:rPr lang="cs-CZ" u="sng" dirty="0" smtClean="0">
                <a:hlinkClick r:id="rId10"/>
              </a:rPr>
              <a:t>http://pixabay.com/cs/mimozemsk%C3%A9-vesel%C3%BD-obli%C4%8Dej-co-emoce-41615/</a:t>
            </a:r>
            <a:endParaRPr lang="cs-CZ" dirty="0" smtClean="0"/>
          </a:p>
          <a:p>
            <a:r>
              <a:rPr lang="cs-CZ" dirty="0" err="1" smtClean="0"/>
              <a:t>Emotikon</a:t>
            </a:r>
            <a:r>
              <a:rPr lang="cs-CZ" dirty="0" smtClean="0"/>
              <a:t> - bojácný, AUTOR NEZNÁMÝ. http://pixabay.com/ [online]. [cit. 5.4.2015]. Dostupný na WWW: </a:t>
            </a:r>
            <a:r>
              <a:rPr lang="cs-CZ" u="sng" dirty="0" smtClean="0">
                <a:hlinkClick r:id="rId11"/>
              </a:rPr>
              <a:t>http://pixabay.com/cs/vesel%C3%BD-obli%C4%8Dej-emotikon-smajl%C3%ADci-150661/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emoce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obsahuje 4 pracovní listy, pomocí kterých se děti interaktivní formou učí porozumět běžným projevům emocí a nálad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Cílem je rozvoj neverbálních komunikativních dovedností</a:t>
            </a:r>
          </a:p>
          <a:p>
            <a:r>
              <a:rPr lang="cs-CZ" dirty="0" smtClean="0"/>
              <a:t>Představit </a:t>
            </a:r>
            <a:r>
              <a:rPr lang="cs-CZ" dirty="0" smtClean="0"/>
              <a:t>dětem, </a:t>
            </a:r>
            <a:r>
              <a:rPr lang="cs-CZ" dirty="0" smtClean="0"/>
              <a:t>jak se emoce, nálada projevuje ve výrazech tváře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5474" y="1183000"/>
            <a:ext cx="9505406" cy="3624131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Materiál obsahuje 4 pracovní </a:t>
            </a:r>
            <a:r>
              <a:rPr lang="cs-CZ" dirty="0" smtClean="0"/>
              <a:t>listy, </a:t>
            </a:r>
            <a:r>
              <a:rPr lang="cs-CZ" dirty="0"/>
              <a:t>pomocí kterých si děti procvičí poznávání stejného výrazu tváře“</a:t>
            </a:r>
            <a:r>
              <a:rPr lang="cs-CZ" dirty="0" err="1"/>
              <a:t>smajlika</a:t>
            </a:r>
            <a:r>
              <a:rPr lang="cs-CZ" dirty="0"/>
              <a:t> a </a:t>
            </a:r>
            <a:r>
              <a:rPr lang="cs-CZ" dirty="0" err="1"/>
              <a:t>ufounka</a:t>
            </a:r>
            <a:r>
              <a:rPr lang="cs-CZ" dirty="0"/>
              <a:t>“</a:t>
            </a:r>
          </a:p>
          <a:p>
            <a:r>
              <a:rPr lang="cs-CZ" dirty="0"/>
              <a:t>Děti mají za úkol vybrat na každém pracovním listě shodnou emoci k nabízenému obrázku, výrazy tváří </a:t>
            </a:r>
            <a:r>
              <a:rPr lang="cs-CZ" dirty="0" smtClean="0"/>
              <a:t>- veselý</a:t>
            </a:r>
            <a:r>
              <a:rPr lang="cs-CZ" dirty="0"/>
              <a:t>, smutný, rozesmátý, udivený</a:t>
            </a:r>
          </a:p>
          <a:p>
            <a:r>
              <a:rPr lang="cs-CZ" dirty="0"/>
              <a:t>Zpětná vazba se dětem ukáže pouze při správné odpovědi</a:t>
            </a:r>
          </a:p>
          <a:p>
            <a:r>
              <a:rPr lang="cs-CZ" dirty="0"/>
              <a:t>Dítě má za úkol kliknout na obrázek se stejným výrazem </a:t>
            </a:r>
            <a:r>
              <a:rPr lang="pl-PL" dirty="0" smtClean="0"/>
              <a:t>tváře, </a:t>
            </a:r>
            <a:r>
              <a:rPr lang="pl-PL" dirty="0"/>
              <a:t>jako je nabízený </a:t>
            </a:r>
            <a:r>
              <a:rPr lang="cs-CZ" dirty="0"/>
              <a:t>obrázek v levé </a:t>
            </a:r>
            <a:r>
              <a:rPr lang="cs-CZ" dirty="0" smtClean="0"/>
              <a:t>části - </a:t>
            </a:r>
            <a:r>
              <a:rPr lang="cs-CZ" dirty="0"/>
              <a:t>obrázek se shodným výrazem tváře se pomocí animačního efektu zatočí dokola</a:t>
            </a:r>
          </a:p>
          <a:p>
            <a:r>
              <a:rPr lang="cs-CZ" dirty="0"/>
              <a:t>Děti se učí porozumět projevům emocí a nálad, vnímat a rozeznávat projevy radosti a smutku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dirty="0" smtClean="0"/>
              <a:t>rozeznávat projevy emocí a nálad, vnímat projevy radosti, smutku., rozvíjet neverbální komunikační </a:t>
            </a:r>
            <a:r>
              <a:rPr lang="cs-CZ" dirty="0" smtClean="0"/>
              <a:t>dovednosti, </a:t>
            </a:r>
            <a:r>
              <a:rPr lang="cs-CZ" dirty="0" smtClean="0"/>
              <a:t>přiblížit </a:t>
            </a:r>
            <a:r>
              <a:rPr lang="cs-CZ" dirty="0" smtClean="0"/>
              <a:t>dětem, </a:t>
            </a:r>
            <a:r>
              <a:rPr lang="cs-CZ" dirty="0" smtClean="0"/>
              <a:t>jak se nálady projevují ve výrazech tváře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Na magnetickou tabulku připevníme kartičky se </a:t>
            </a:r>
            <a:r>
              <a:rPr lang="cs-CZ" dirty="0" err="1" smtClean="0"/>
              <a:t>smajlíkem</a:t>
            </a:r>
            <a:r>
              <a:rPr lang="cs-CZ" dirty="0" smtClean="0"/>
              <a:t>, který vyjadřuje některou z emocí – veselý, smutný, rozesmátý, udivený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 hledají kartičku </a:t>
            </a:r>
            <a:r>
              <a:rPr lang="cs-CZ" dirty="0" err="1" smtClean="0"/>
              <a:t>ufounka</a:t>
            </a:r>
            <a:r>
              <a:rPr lang="cs-CZ" dirty="0" smtClean="0"/>
              <a:t>, který se tváří stejně (podobně)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Obličeje s různými výrazy tváře mohou děti i na tabulku kreslit a </a:t>
            </a:r>
            <a:r>
              <a:rPr lang="cs-CZ" dirty="0" smtClean="0"/>
              <a:t>vyprávět, </a:t>
            </a:r>
            <a:r>
              <a:rPr lang="cs-CZ" dirty="0" smtClean="0"/>
              <a:t>např. </a:t>
            </a:r>
            <a:r>
              <a:rPr lang="cs-CZ" dirty="0" smtClean="0"/>
              <a:t>P</a:t>
            </a:r>
            <a:r>
              <a:rPr lang="cs-CZ" dirty="0" smtClean="0"/>
              <a:t>roč </a:t>
            </a:r>
            <a:r>
              <a:rPr lang="cs-CZ" dirty="0" smtClean="0"/>
              <a:t>se asi takto tváří? Jak se asi cítí?Jak můžeme rozveselit smutného kamaráda? Kdy jsem veselý, smutný..?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Rozvíjení neverbálních komunikativních dovedností</a:t>
            </a:r>
          </a:p>
          <a:p>
            <a:r>
              <a:rPr lang="cs-CZ" dirty="0" smtClean="0"/>
              <a:t>Rozeznávat běžné projevy emocí a nálad pomocí různých výrazů tváře</a:t>
            </a:r>
          </a:p>
          <a:p>
            <a:r>
              <a:rPr lang="cs-CZ" dirty="0" smtClean="0"/>
              <a:t>Vnímat projevy radosti a smutku</a:t>
            </a:r>
          </a:p>
          <a:p>
            <a:r>
              <a:rPr lang="cs-CZ" dirty="0" smtClean="0"/>
              <a:t>Rozvoj komunikativních dovedností také při rozhovorech na téma emoce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453</Words>
  <Application>Microsoft Office PowerPoint</Application>
  <PresentationFormat>Vlastní</PresentationFormat>
  <Paragraphs>78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EMOCE</vt:lpstr>
      <vt:lpstr>Snímek 2</vt:lpstr>
      <vt:lpstr>Snímek 3</vt:lpstr>
      <vt:lpstr>Snímek 4</vt:lpstr>
      <vt:lpstr>Snímek 5</vt:lpstr>
      <vt:lpstr>Použité odkazy</vt:lpstr>
      <vt:lpstr>Metodický pokyn Integrovaný blok: emoce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EMOCE</dc:title>
  <dc:creator/>
  <cp:lastModifiedBy/>
  <cp:revision>3</cp:revision>
  <dcterms:created xsi:type="dcterms:W3CDTF">2014-08-05T12:38:58Z</dcterms:created>
  <dcterms:modified xsi:type="dcterms:W3CDTF">2015-05-10T17:42:44Z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