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2" r:id="rId4"/>
    <p:sldId id="275" r:id="rId5"/>
    <p:sldId id="276" r:id="rId6"/>
    <p:sldId id="277" r:id="rId7"/>
    <p:sldId id="278" r:id="rId8"/>
    <p:sldId id="279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737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26408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8068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667532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669873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45317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04608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738167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10511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microsoft.com/office/2007/relationships/hdphoto" Target="../media/hdphoto1.wdp"/><Relationship Id="rId12" Type="http://schemas.openxmlformats.org/officeDocument/2006/relationships/comments" Target="../comments/commen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microsoft.com/office/2007/relationships/hdphoto" Target="../media/hdphoto2.wdp"/><Relationship Id="rId5" Type="http://schemas.openxmlformats.org/officeDocument/2006/relationships/image" Target="../media/image6.png"/><Relationship Id="rId10" Type="http://schemas.openxmlformats.org/officeDocument/2006/relationships/image" Target="../media/image10.png"/><Relationship Id="rId4" Type="http://schemas.openxmlformats.org/officeDocument/2006/relationships/image" Target="../media/image5.jpe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xabay.com/" TargetMode="External"/><Relationship Id="rId7" Type="http://schemas.openxmlformats.org/officeDocument/2006/relationships/hyperlink" Target="http://pixabay.com/cs/auto-sportovn%C3%AD-automobil-42552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pl%C3%A1%C5%BEov%C3%BD-m%C3%AD%C4%8D-koule-nafukovac%C3%AD-beach-575425/" TargetMode="External"/><Relationship Id="rId5" Type="http://schemas.openxmlformats.org/officeDocument/2006/relationships/hyperlink" Target="http://pixabay.com/cs/dom%C3%A1c%C3%AD-d%C5%AFm-budova-architektura-158089/" TargetMode="External"/><Relationship Id="rId4" Type="http://schemas.openxmlformats.org/officeDocument/2006/relationships/hyperlink" Target="http://pixabay.com/cs/chlapec-d%C4%9Bv%C4%8De-ruku-v-ruce-d%C4%9Bti-160168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SYNONYMA</a:t>
            </a:r>
            <a:endParaRPr lang="cs-CZ" sz="360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Obrázek 40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51592" y="4490815"/>
            <a:ext cx="514422" cy="514422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663571" y="5162195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0835425" y="-1997096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62652" t="70476" r="118109" b="-2063"/>
          <a:stretch/>
        </p:blipFill>
        <p:spPr>
          <a:xfrm>
            <a:off x="1879854" y="3888436"/>
            <a:ext cx="2221142" cy="2166257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76913" y="797794"/>
            <a:ext cx="514422" cy="51442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88326" y="2552159"/>
            <a:ext cx="514422" cy="51442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H="1">
            <a:off x="7353380" y="765282"/>
            <a:ext cx="394854" cy="51435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41707" y="4597992"/>
            <a:ext cx="514422" cy="51442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51237" y="3314649"/>
            <a:ext cx="514422" cy="514422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47563" y="1032897"/>
            <a:ext cx="514422" cy="51442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0670" y="367205"/>
            <a:ext cx="2743200" cy="151597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0" r="100000">
                        <a14:foregroundMark x1="54545" y1="53977" x2="54545" y2="53977"/>
                        <a14:foregroundMark x1="15909" y1="55682" x2="15909" y2="55682"/>
                        <a14:foregroundMark x1="72159" y1="28409" x2="72159" y2="28409"/>
                        <a14:foregroundMark x1="30114" y1="14205" x2="30114" y2="14205"/>
                        <a14:foregroundMark x1="30682" y1="4545" x2="30682" y2="4545"/>
                        <a14:foregroundMark x1="37500" y1="6250" x2="37500" y2="6250"/>
                        <a14:foregroundMark x1="19886" y1="13068" x2="19886" y2="13068"/>
                        <a14:foregroundMark x1="42045" y1="4545" x2="42045" y2="4545"/>
                        <a14:foregroundMark x1="67614" y1="49432" x2="67614" y2="49432"/>
                        <a14:foregroundMark x1="25000" y1="8523" x2="25000" y2="8523"/>
                        <a14:foregroundMark x1="47727" y1="2273" x2="47727" y2="2273"/>
                        <a14:foregroundMark x1="56818" y1="3409" x2="56818" y2="3409"/>
                        <a14:backgroundMark x1="90341" y1="12500" x2="90341" y2="12500"/>
                        <a14:backgroundMark x1="90341" y1="86364" x2="90341" y2="86364"/>
                        <a14:backgroundMark x1="9659" y1="90909" x2="9659" y2="9090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637236" y="1814339"/>
            <a:ext cx="1676634" cy="167663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679191" y="77946"/>
            <a:ext cx="1752845" cy="224821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066375" y="194882"/>
            <a:ext cx="1752845" cy="210531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905" b="100000" l="0" r="100000">
                        <a14:foregroundMark x1="55172" y1="27602" x2="55172" y2="27602"/>
                        <a14:foregroundMark x1="42069" y1="54751" x2="42069" y2="54751"/>
                        <a14:foregroundMark x1="18621" y1="90045" x2="18621" y2="90045"/>
                        <a14:foregroundMark x1="88276" y1="93665" x2="88276" y2="93665"/>
                        <a14:foregroundMark x1="63448" y1="71041" x2="63448" y2="71041"/>
                        <a14:foregroundMark x1="46207" y1="74208" x2="46207" y2="74208"/>
                        <a14:foregroundMark x1="67586" y1="7692" x2="67586" y2="7692"/>
                        <a14:foregroundMark x1="17241" y1="54751" x2="17241" y2="54751"/>
                        <a14:foregroundMark x1="96552" y1="51584" x2="96552" y2="51584"/>
                        <a14:foregroundMark x1="73103" y1="23982" x2="73103" y2="23982"/>
                        <a14:foregroundMark x1="38621" y1="15837" x2="38621" y2="15837"/>
                        <a14:backgroundMark x1="23448" y1="14932" x2="23448" y2="14932"/>
                        <a14:backgroundMark x1="92414" y1="8145" x2="92414" y2="8145"/>
                        <a14:backgroundMark x1="88966" y1="73756" x2="88966" y2="73756"/>
                        <a14:backgroundMark x1="78621" y1="54751" x2="78621" y2="54751"/>
                        <a14:backgroundMark x1="59310" y1="90045" x2="59310" y2="90045"/>
                        <a14:backgroundMark x1="20000" y1="67873" x2="20000" y2="67873"/>
                        <a14:backgroundMark x1="9655" y1="27149" x2="9655" y2="27149"/>
                        <a14:backgroundMark x1="4138" y1="77376" x2="4138" y2="77376"/>
                        <a14:backgroundMark x1="27586" y1="24434" x2="27586" y2="2443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52550" y="3847592"/>
            <a:ext cx="1381318" cy="2105319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116610" y="2459850"/>
            <a:ext cx="514422" cy="514422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885832" y="3908532"/>
            <a:ext cx="514422" cy="514422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449413" y="4926710"/>
            <a:ext cx="514422" cy="51442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9360326" y="2123150"/>
            <a:ext cx="2743200" cy="1515978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394464" y="2568830"/>
            <a:ext cx="1752845" cy="2248214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0" r="100000">
                        <a14:foregroundMark x1="54545" y1="53977" x2="54545" y2="53977"/>
                        <a14:foregroundMark x1="15909" y1="55682" x2="15909" y2="55682"/>
                        <a14:foregroundMark x1="72159" y1="28409" x2="72159" y2="28409"/>
                        <a14:foregroundMark x1="30114" y1="14205" x2="30114" y2="14205"/>
                        <a14:foregroundMark x1="30682" y1="4545" x2="30682" y2="4545"/>
                        <a14:foregroundMark x1="37500" y1="6250" x2="37500" y2="6250"/>
                        <a14:foregroundMark x1="19886" y1="13068" x2="19886" y2="13068"/>
                        <a14:foregroundMark x1="42045" y1="4545" x2="42045" y2="4545"/>
                        <a14:foregroundMark x1="67614" y1="49432" x2="67614" y2="49432"/>
                        <a14:foregroundMark x1="25000" y1="8523" x2="25000" y2="8523"/>
                        <a14:foregroundMark x1="47727" y1="2273" x2="47727" y2="2273"/>
                        <a14:foregroundMark x1="56818" y1="3409" x2="56818" y2="3409"/>
                        <a14:backgroundMark x1="90341" y1="12500" x2="90341" y2="12500"/>
                        <a14:backgroundMark x1="90341" y1="86364" x2="90341" y2="86364"/>
                        <a14:backgroundMark x1="9659" y1="90909" x2="9659" y2="9090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638677" y="4345604"/>
            <a:ext cx="1676634" cy="1676634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905" b="100000" l="0" r="100000">
                        <a14:foregroundMark x1="55172" y1="27602" x2="55172" y2="27602"/>
                        <a14:foregroundMark x1="42069" y1="54751" x2="42069" y2="54751"/>
                        <a14:foregroundMark x1="18621" y1="90045" x2="18621" y2="90045"/>
                        <a14:foregroundMark x1="88276" y1="93665" x2="88276" y2="93665"/>
                        <a14:foregroundMark x1="63448" y1="71041" x2="63448" y2="71041"/>
                        <a14:foregroundMark x1="46207" y1="74208" x2="46207" y2="74208"/>
                        <a14:foregroundMark x1="67586" y1="7692" x2="67586" y2="7692"/>
                        <a14:foregroundMark x1="17241" y1="54751" x2="17241" y2="54751"/>
                        <a14:foregroundMark x1="96552" y1="51584" x2="96552" y2="51584"/>
                        <a14:foregroundMark x1="73103" y1="23982" x2="73103" y2="23982"/>
                        <a14:foregroundMark x1="38621" y1="15837" x2="38621" y2="15837"/>
                        <a14:backgroundMark x1="23448" y1="14932" x2="23448" y2="14932"/>
                        <a14:backgroundMark x1="92414" y1="8145" x2="92414" y2="8145"/>
                        <a14:backgroundMark x1="88966" y1="73756" x2="88966" y2="73756"/>
                        <a14:backgroundMark x1="78621" y1="54751" x2="78621" y2="54751"/>
                        <a14:backgroundMark x1="59310" y1="90045" x2="59310" y2="90045"/>
                        <a14:backgroundMark x1="20000" y1="67873" x2="20000" y2="67873"/>
                        <a14:backgroundMark x1="9655" y1="27149" x2="9655" y2="27149"/>
                        <a14:backgroundMark x1="4138" y1="77376" x2="4138" y2="77376"/>
                        <a14:backgroundMark x1="27586" y1="24434" x2="27586" y2="2443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48090" y="2492673"/>
            <a:ext cx="1381318" cy="2105319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189591" y="4031057"/>
            <a:ext cx="1752845" cy="2105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45720" indent="0">
              <a:buNone/>
            </a:pPr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pixabay.com</a:t>
            </a:r>
            <a:endParaRPr lang="cs-CZ" dirty="0" smtClean="0"/>
          </a:p>
          <a:p>
            <a:r>
              <a:rPr lang="cs-CZ" dirty="0" smtClean="0"/>
              <a:t>Chlapec a děvče, AUTOR NEZNÁMÝ. http://pixabay.com [online]. [cit. 21.2.2015]. Dostupný na WWW: </a:t>
            </a:r>
            <a:r>
              <a:rPr lang="cs-CZ" u="sng" dirty="0" smtClean="0">
                <a:hlinkClick r:id="rId4"/>
              </a:rPr>
              <a:t>http://pixabay.com/cs/chlapec-d%C4%9Bv%C4%8De-ruku-v-ruce-d%C4%9Bti-160168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Dům, AUTOR NEZNÁMÝ. http://pixabay.com [online]. [cit. 21.2.2015]. Dostupný na WWW: </a:t>
            </a:r>
            <a:r>
              <a:rPr lang="cs-CZ" u="sng" dirty="0" smtClean="0">
                <a:hlinkClick r:id="rId5"/>
              </a:rPr>
              <a:t>http://pixabay.com/cs/dom%C3%A1c%C3%AD-d%C5%AFm-budova-architektura-158089/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Míč, AUTOR NEZNÁMÝ. http://pixabay.com [online]. [cit. 21.2.2015]. Dostupný na WWW: </a:t>
            </a:r>
            <a:r>
              <a:rPr lang="cs-CZ" u="sng" dirty="0" smtClean="0">
                <a:hlinkClick r:id="rId6"/>
              </a:rPr>
              <a:t>http://pixabay.com/cs/pl%C3%A1%C5%BEov%C3%BD-m%C3%AD%C4%8D-koule-nafukovac%C3%AD-beach-575425/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Auto, AUTOR NEZNÁMÝ. http://pixabay.com [online]. [cit. 21.2.2015]. Dostupný na WWW: </a:t>
            </a:r>
            <a:r>
              <a:rPr lang="cs-CZ" u="sng" dirty="0" smtClean="0">
                <a:hlinkClick r:id="rId7"/>
              </a:rPr>
              <a:t>http://pixabay.com/cs/auto-sportovn%C3%AD-automobil-42552/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Integrovaný blok: synonyma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Popis: materiál obsahuje pracovní list s obrázky, pomocí kterých si děti procvičují některá ze synonym (slova souznačná)</a:t>
            </a:r>
          </a:p>
          <a:p>
            <a:r>
              <a:rPr lang="cs-CZ" b="1" dirty="0" smtClean="0"/>
              <a:t>Např. chlapec-kluk.,</a:t>
            </a:r>
            <a:r>
              <a:rPr lang="cs-CZ" b="1" dirty="0" smtClean="0"/>
              <a:t>dívka-holka,míč-balón,dům-chalupa</a:t>
            </a:r>
            <a:r>
              <a:rPr lang="cs-CZ" b="1" dirty="0" smtClean="0"/>
              <a:t> </a:t>
            </a:r>
            <a:r>
              <a:rPr lang="cs-CZ" b="1" dirty="0" smtClean="0"/>
              <a:t>,auto-vůz</a:t>
            </a:r>
            <a:endParaRPr lang="cs-CZ" b="1" dirty="0"/>
          </a:p>
          <a:p>
            <a:r>
              <a:rPr lang="cs-CZ" b="1" dirty="0" smtClean="0"/>
              <a:t>Očekávání a cíle: děti získají základní povědomí o slovech souznačných a dovednost nahradit dané slovo slovem souznačným</a:t>
            </a:r>
          </a:p>
          <a:p>
            <a:r>
              <a:rPr lang="cs-CZ" b="1" dirty="0" smtClean="0"/>
              <a:t>Slova souznačná (synonyma) jsou slova stejného nebo podobného významu</a:t>
            </a:r>
            <a:endParaRPr lang="cs-CZ" b="1" dirty="0"/>
          </a:p>
          <a:p>
            <a:endParaRPr lang="cs-CZ" b="1" dirty="0"/>
          </a:p>
          <a:p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1. dítě si vybere obrázek, pojmenuje ho, při správné odpovědi na něj může kliknout a objeví se </a:t>
            </a:r>
            <a:r>
              <a:rPr lang="cs-CZ" b="1" dirty="0" err="1" smtClean="0"/>
              <a:t>smajlík</a:t>
            </a:r>
            <a:endParaRPr lang="cs-CZ" b="1" dirty="0" smtClean="0"/>
          </a:p>
          <a:p>
            <a:r>
              <a:rPr lang="cs-CZ" b="1" dirty="0" smtClean="0"/>
              <a:t>2. další dítě najde stejný obrázek a pokud správně určí synonymum, může na obrázek kliknout a obrázek opět zmizí a objeví se </a:t>
            </a:r>
            <a:r>
              <a:rPr lang="cs-CZ" b="1" dirty="0" err="1" smtClean="0"/>
              <a:t>smajlík</a:t>
            </a:r>
            <a:endParaRPr lang="cs-CZ" b="1" dirty="0" smtClean="0"/>
          </a:p>
          <a:p>
            <a:r>
              <a:rPr lang="pl-PL" b="1" dirty="0" smtClean="0"/>
              <a:t>3.takto pokračuji se všemi obrázky</a:t>
            </a:r>
            <a:endParaRPr lang="cs-CZ" b="1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dirty="0" smtClean="0"/>
              <a:t>seznámit a procvičit s dětmi slova souznačná (synonyma) aneb „Jak se to řekne jinak“</a:t>
            </a:r>
          </a:p>
          <a:p>
            <a:r>
              <a:rPr lang="cs-CZ" dirty="0" smtClean="0"/>
              <a:t>Obrázky chlapce, dívky, auta, míče a domu mají děti nakresleny na kartičkách, připevňují je na magnetickou tabulku a </a:t>
            </a:r>
            <a:r>
              <a:rPr lang="cs-CZ" dirty="0" smtClean="0"/>
              <a:t>říkají, </a:t>
            </a:r>
            <a:r>
              <a:rPr lang="cs-CZ" dirty="0" smtClean="0"/>
              <a:t>jak se dá obrázek pojmenovat jiným slovem </a:t>
            </a:r>
          </a:p>
          <a:p>
            <a:r>
              <a:rPr lang="cs-CZ" dirty="0" smtClean="0"/>
              <a:t>Jiná varianta je přímá kresba obrázků na tabulku a hledání slov souznačných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Rozšiřování slovní zásoby</a:t>
            </a:r>
          </a:p>
          <a:p>
            <a:r>
              <a:rPr lang="cs-CZ" dirty="0" smtClean="0"/>
              <a:t>Pojmenovávat věci, kterými je člověk obklopen</a:t>
            </a:r>
          </a:p>
          <a:p>
            <a:r>
              <a:rPr lang="cs-CZ" dirty="0" smtClean="0"/>
              <a:t>Nacházet pro věci různá pojmenování</a:t>
            </a:r>
          </a:p>
          <a:p>
            <a:r>
              <a:rPr lang="cs-CZ" dirty="0" smtClean="0"/>
              <a:t>Poznat slova stejného nebo </a:t>
            </a:r>
            <a:r>
              <a:rPr lang="cs-CZ" smtClean="0"/>
              <a:t>podobného významu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374</Words>
  <Application>Microsoft Office PowerPoint</Application>
  <PresentationFormat>Vlastní</PresentationFormat>
  <Paragraphs>72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Sheer Green 16x9</vt:lpstr>
      <vt:lpstr>SYNONYMA</vt:lpstr>
      <vt:lpstr>Snímek 2</vt:lpstr>
      <vt:lpstr>Použité odkazy</vt:lpstr>
      <vt:lpstr>Metodický pokyn Integrovaný blok: synonyma 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SKLÁDÁNÍ SLOV</dc:title>
  <dc:creator/>
  <cp:lastModifiedBy/>
  <cp:revision>4</cp:revision>
  <dcterms:created xsi:type="dcterms:W3CDTF">2014-08-05T12:38:58Z</dcterms:created>
  <dcterms:modified xsi:type="dcterms:W3CDTF">2015-05-10T17:45:10Z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