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3" r:id="rId3"/>
    <p:sldId id="274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3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957773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37272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480640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19396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83470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47894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466113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12841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682166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458464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Kočka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Poznávací schopnosti, 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62962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2928623" y="5185894"/>
            <a:ext cx="5847008" cy="1015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4803"/>
          <a:stretch/>
        </p:blipFill>
        <p:spPr>
          <a:xfrm>
            <a:off x="316524" y="445476"/>
            <a:ext cx="5436671" cy="623618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30" t="3285" r="64765" b="64660"/>
          <a:stretch/>
        </p:blipFill>
        <p:spPr>
          <a:xfrm rot="16200000">
            <a:off x="6671599" y="529199"/>
            <a:ext cx="2321169" cy="199903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371" t="2067" r="27473" b="64470"/>
          <a:stretch/>
        </p:blipFill>
        <p:spPr>
          <a:xfrm flipH="1">
            <a:off x="9261231" y="445476"/>
            <a:ext cx="2614247" cy="208670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996" t="35521" r="27196" b="34589"/>
          <a:stretch/>
        </p:blipFill>
        <p:spPr>
          <a:xfrm rot="10800000">
            <a:off x="9478851" y="2786654"/>
            <a:ext cx="2661139" cy="18639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43" t="35520" r="64003" b="34590"/>
          <a:stretch/>
        </p:blipFill>
        <p:spPr>
          <a:xfrm>
            <a:off x="6855193" y="4912467"/>
            <a:ext cx="2368062" cy="18639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42" t="65413" r="64043" b="1698"/>
          <a:stretch/>
        </p:blipFill>
        <p:spPr>
          <a:xfrm>
            <a:off x="9626808" y="4818931"/>
            <a:ext cx="2365223" cy="205104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237" t="65043" r="28172" b="2624"/>
          <a:stretch/>
        </p:blipFill>
        <p:spPr>
          <a:xfrm>
            <a:off x="6650039" y="2786654"/>
            <a:ext cx="2573216" cy="201636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30" t="3285" r="64765" b="64660"/>
          <a:stretch/>
        </p:blipFill>
        <p:spPr>
          <a:xfrm>
            <a:off x="516827" y="672303"/>
            <a:ext cx="2411796" cy="199903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371" t="2067" r="27473" b="64470"/>
          <a:stretch/>
        </p:blipFill>
        <p:spPr>
          <a:xfrm>
            <a:off x="2928624" y="606544"/>
            <a:ext cx="2622170" cy="208670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43" t="35520" r="64003" b="34590"/>
          <a:stretch/>
        </p:blipFill>
        <p:spPr>
          <a:xfrm>
            <a:off x="516827" y="2677210"/>
            <a:ext cx="2411796" cy="18639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996" t="35521" r="27196" b="34589"/>
          <a:stretch/>
        </p:blipFill>
        <p:spPr>
          <a:xfrm>
            <a:off x="2889655" y="2685232"/>
            <a:ext cx="2661139" cy="186397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42" t="65413" r="64043" b="1698"/>
          <a:stretch/>
        </p:blipFill>
        <p:spPr>
          <a:xfrm>
            <a:off x="563400" y="4529059"/>
            <a:ext cx="2365223" cy="205104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237" t="65043" r="28172" b="2624"/>
          <a:stretch/>
        </p:blipFill>
        <p:spPr>
          <a:xfrm>
            <a:off x="2784204" y="4501264"/>
            <a:ext cx="2766590" cy="2016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08904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2928623" y="5185894"/>
            <a:ext cx="5847008" cy="1015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4803"/>
          <a:stretch/>
        </p:blipFill>
        <p:spPr>
          <a:xfrm>
            <a:off x="316524" y="445476"/>
            <a:ext cx="5436671" cy="623618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30" t="3285" r="64765" b="64660"/>
          <a:stretch/>
        </p:blipFill>
        <p:spPr>
          <a:xfrm>
            <a:off x="6049107" y="2693253"/>
            <a:ext cx="2321169" cy="199903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371" t="2067" r="27473" b="64470"/>
          <a:stretch/>
        </p:blipFill>
        <p:spPr>
          <a:xfrm>
            <a:off x="8686800" y="606544"/>
            <a:ext cx="2614247" cy="208670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996" t="35521" r="27196" b="34589"/>
          <a:stretch/>
        </p:blipFill>
        <p:spPr>
          <a:xfrm>
            <a:off x="6114492" y="4924188"/>
            <a:ext cx="2661139" cy="18639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43" t="35520" r="64003" b="34590"/>
          <a:stretch/>
        </p:blipFill>
        <p:spPr>
          <a:xfrm>
            <a:off x="6049107" y="650383"/>
            <a:ext cx="2368062" cy="18639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42" t="65413" r="64043" b="1698"/>
          <a:stretch/>
        </p:blipFill>
        <p:spPr>
          <a:xfrm>
            <a:off x="9068543" y="4924188"/>
            <a:ext cx="2365223" cy="205104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237" t="65043" r="28172" b="2624"/>
          <a:stretch/>
        </p:blipFill>
        <p:spPr>
          <a:xfrm>
            <a:off x="8686800" y="2790589"/>
            <a:ext cx="2573216" cy="2016369"/>
          </a:xfrm>
          <a:prstGeom prst="rect">
            <a:avLst/>
          </a:prstGeom>
        </p:spPr>
      </p:pic>
      <p:sp>
        <p:nvSpPr>
          <p:cNvPr id="15" name="Obdélník 14"/>
          <p:cNvSpPr/>
          <p:nvPr/>
        </p:nvSpPr>
        <p:spPr>
          <a:xfrm>
            <a:off x="555176" y="603863"/>
            <a:ext cx="4994031" cy="58411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43" t="35520" r="64003" b="34590"/>
          <a:stretch/>
        </p:blipFill>
        <p:spPr>
          <a:xfrm>
            <a:off x="555176" y="2592452"/>
            <a:ext cx="2368062" cy="186397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30" t="3285" r="64765" b="64660"/>
          <a:stretch/>
        </p:blipFill>
        <p:spPr>
          <a:xfrm>
            <a:off x="578622" y="620314"/>
            <a:ext cx="2321169" cy="199903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371" t="2067" r="27473" b="64470"/>
          <a:stretch/>
        </p:blipFill>
        <p:spPr>
          <a:xfrm>
            <a:off x="2899883" y="530447"/>
            <a:ext cx="2614247" cy="208670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996" t="35521" r="27196" b="34589"/>
          <a:stretch/>
        </p:blipFill>
        <p:spPr>
          <a:xfrm>
            <a:off x="2881298" y="2592452"/>
            <a:ext cx="2661139" cy="186397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42" t="65413" r="64043" b="1698"/>
          <a:stretch/>
        </p:blipFill>
        <p:spPr>
          <a:xfrm>
            <a:off x="535626" y="4425196"/>
            <a:ext cx="2365223" cy="205104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237" t="65043" r="28172" b="2624"/>
          <a:stretch/>
        </p:blipFill>
        <p:spPr>
          <a:xfrm>
            <a:off x="2920399" y="4425196"/>
            <a:ext cx="2573216" cy="2016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10555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5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 z 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89616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poznávací schopnosti,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8788" y="1673225"/>
            <a:ext cx="9500379" cy="3101137"/>
          </a:xfrm>
        </p:spPr>
        <p:txBody>
          <a:bodyPr>
            <a:normAutofit fontScale="70000" lnSpcReduction="20000"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materiál obsahuje 2 pracovní  listy určené k procvičování skládání obrázku do celku</a:t>
            </a:r>
          </a:p>
          <a:p>
            <a:r>
              <a:rPr lang="pl-PL" dirty="0"/>
              <a:t>na 1. listu je obrázek kočky a 6 </a:t>
            </a:r>
            <a:r>
              <a:rPr lang="cs-CZ" dirty="0" smtClean="0"/>
              <a:t>výřezů (různě </a:t>
            </a:r>
            <a:r>
              <a:rPr lang="cs-CZ" dirty="0"/>
              <a:t>umístěných a otočených</a:t>
            </a:r>
            <a:r>
              <a:rPr lang="cs-CZ" dirty="0" smtClean="0"/>
              <a:t>) a </a:t>
            </a:r>
            <a:r>
              <a:rPr lang="cs-CZ" dirty="0"/>
              <a:t>děti skládají obrázek do celku dle předlohy</a:t>
            </a:r>
          </a:p>
          <a:p>
            <a:r>
              <a:rPr lang="cs-CZ" dirty="0"/>
              <a:t>2. list je prázdný a děti pomocí 6 výřezů obrázku kočky skládají obrázek bez předlohy</a:t>
            </a:r>
          </a:p>
          <a:p>
            <a:endParaRPr lang="cs-CZ" dirty="0"/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zrakového vnímání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131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75034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Úkol č.1 „Poznáš, který výřez kam </a:t>
            </a:r>
            <a:r>
              <a:rPr lang="cs-CZ" dirty="0" smtClean="0"/>
              <a:t>patří“ </a:t>
            </a:r>
            <a:r>
              <a:rPr lang="cs-CZ" dirty="0" smtClean="0"/>
              <a:t>(obrázek kočky vcelku a 6 výřezů obrázku – přiřazování) Klikáme na části obrázku </a:t>
            </a:r>
            <a:r>
              <a:rPr lang="cs-CZ" dirty="0" smtClean="0"/>
              <a:t>(zleva</a:t>
            </a:r>
            <a:r>
              <a:rPr lang="cs-CZ" dirty="0" smtClean="0"/>
              <a:t>, </a:t>
            </a:r>
            <a:r>
              <a:rPr lang="cs-CZ" dirty="0" smtClean="0"/>
              <a:t>doprava)</a:t>
            </a:r>
            <a:endParaRPr lang="cs-CZ" dirty="0" smtClean="0"/>
          </a:p>
          <a:p>
            <a:r>
              <a:rPr lang="cs-CZ" dirty="0" smtClean="0"/>
              <a:t>Úkol č. 2 „Sestav </a:t>
            </a:r>
            <a:r>
              <a:rPr lang="cs-CZ" dirty="0" smtClean="0"/>
              <a:t>obrázek“ </a:t>
            </a:r>
            <a:r>
              <a:rPr lang="cs-CZ" dirty="0" smtClean="0"/>
              <a:t>(obrázek kočky je zakrytý, skládat </a:t>
            </a:r>
            <a:r>
              <a:rPr lang="cs-CZ" dirty="0" smtClean="0"/>
              <a:t>výřezy, </a:t>
            </a:r>
            <a:r>
              <a:rPr lang="cs-CZ" dirty="0" smtClean="0"/>
              <a:t>kam patří</a:t>
            </a:r>
            <a:r>
              <a:rPr lang="cs-CZ" dirty="0"/>
              <a:t>) Klikáme na části obrázku </a:t>
            </a:r>
            <a:r>
              <a:rPr lang="cs-CZ" dirty="0" smtClean="0"/>
              <a:t>(zleva</a:t>
            </a:r>
            <a:r>
              <a:rPr lang="cs-CZ" dirty="0"/>
              <a:t>, </a:t>
            </a:r>
            <a:r>
              <a:rPr lang="cs-CZ" dirty="0" smtClean="0"/>
              <a:t>doprava)</a:t>
            </a:r>
            <a:endParaRPr lang="cs-CZ" dirty="0"/>
          </a:p>
          <a:p>
            <a:r>
              <a:rPr lang="cs-CZ" dirty="0" smtClean="0"/>
              <a:t>Pomoci aktivační události a animačním efektům se dětem zobrazuje zpětná vazba</a:t>
            </a:r>
          </a:p>
          <a:p>
            <a:r>
              <a:rPr lang="cs-CZ" dirty="0" smtClean="0"/>
              <a:t>Doplňková aktivita – dramatizace kočky, hrajeme si s bavlnkou – točení na tužku, </a:t>
            </a:r>
            <a:r>
              <a:rPr lang="cs-CZ" dirty="0" err="1" smtClean="0"/>
              <a:t>grafomotorika</a:t>
            </a:r>
            <a:r>
              <a:rPr lang="cs-CZ" dirty="0" smtClean="0"/>
              <a:t> – motáme klubíčko a podobně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03634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/>
              <a:t>Cílem práce je skládat výřezy obrázků do celku.</a:t>
            </a:r>
            <a:r>
              <a:rPr lang="cs-CZ" b="1" dirty="0"/>
              <a:t> </a:t>
            </a:r>
            <a:endParaRPr lang="cs-CZ" dirty="0"/>
          </a:p>
          <a:p>
            <a:pPr lvl="0"/>
            <a:r>
              <a:rPr lang="cs-CZ" dirty="0"/>
              <a:t>Na magnetickou tabulku č. 1 připevníme obrázek </a:t>
            </a:r>
            <a:r>
              <a:rPr lang="cs-CZ" b="1" dirty="0"/>
              <a:t>kočky</a:t>
            </a:r>
            <a:endParaRPr lang="cs-CZ" dirty="0"/>
          </a:p>
          <a:p>
            <a:pPr lvl="0"/>
            <a:r>
              <a:rPr lang="cs-CZ" dirty="0"/>
              <a:t>Na magnetickou tabulku č. 2 připevníme 6 dílů - výřezů kočky a sestavujeme obrázek dle vzoru</a:t>
            </a:r>
          </a:p>
          <a:p>
            <a:pPr lvl="0"/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790334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pomocí zrakového vnímání rozlišovat změny</a:t>
            </a:r>
          </a:p>
          <a:p>
            <a:r>
              <a:rPr lang="cs-CZ" dirty="0"/>
              <a:t>rozpoznat odlišnosti v detailech</a:t>
            </a:r>
          </a:p>
          <a:p>
            <a:r>
              <a:rPr lang="cs-CZ" dirty="0"/>
              <a:t>jednotlivé části obrázku složit v celek</a:t>
            </a:r>
          </a:p>
          <a:p>
            <a:r>
              <a:rPr lang="cs-CZ" dirty="0"/>
              <a:t>vyhledat a rozpoznat chybějící části obrázku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11627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124651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384</Words>
  <Application>Microsoft Office PowerPoint</Application>
  <PresentationFormat>Vlastní</PresentationFormat>
  <Paragraphs>66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Kočka</vt:lpstr>
      <vt:lpstr>Snímek 2</vt:lpstr>
      <vt:lpstr>Snímek 3</vt:lpstr>
      <vt:lpstr>Použité odkazy</vt:lpstr>
      <vt:lpstr>Metodický pokyn Integrovaný blok: poznávací schopnosti,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2015-05-10T17:47:52Z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