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Default Extension="png" ContentType="image/png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docProps/custom.xml" ContentType="application/vnd.openxmlformats-officedocument.custom-properties+xml"/>
  <Default Extension="wdp" ContentType="image/vnd.ms-photo"/>
  <Override PartName="/ppt/commentAuthors.xml" ContentType="application/vnd.openxmlformats-officedocument.presentationml.commentAuthors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3648" r:id="rId2"/>
  </p:sldMasterIdLst>
  <p:notesMasterIdLst>
    <p:notesMasterId r:id="rId14"/>
  </p:notesMasterIdLst>
  <p:handoutMasterIdLst>
    <p:handoutMasterId r:id="rId15"/>
  </p:handoutMasterIdLst>
  <p:sldIdLst>
    <p:sldId id="272" r:id="rId3"/>
    <p:sldId id="289" r:id="rId4"/>
    <p:sldId id="292" r:id="rId5"/>
    <p:sldId id="293" r:id="rId6"/>
    <p:sldId id="275" r:id="rId7"/>
    <p:sldId id="276" r:id="rId8"/>
    <p:sldId id="277" r:id="rId9"/>
    <p:sldId id="278" r:id="rId10"/>
    <p:sldId id="279" r:id="rId11"/>
    <p:sldId id="280" r:id="rId12"/>
    <p:sldId id="281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2" name="Autor" initials="A" lastIdx="7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clrMru>
    <a:srgbClr val="FDFEE2"/>
    <a:srgbClr val="FDFEC6"/>
    <a:srgbClr val="FCFEA0"/>
    <a:srgbClr val="FAFD77"/>
    <a:srgbClr val="F8FC46"/>
    <a:srgbClr val="F3FC84"/>
    <a:srgbClr val="FFE997"/>
    <a:srgbClr val="F26A16"/>
  </p:clrMru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6495" autoAdjust="0"/>
    <p:restoredTop sz="94918" autoAdjust="0"/>
  </p:normalViewPr>
  <p:slideViewPr>
    <p:cSldViewPr snapToGrid="0">
      <p:cViewPr varScale="1">
        <p:scale>
          <a:sx n="87" d="100"/>
          <a:sy n="87" d="100"/>
        </p:scale>
        <p:origin x="-72" y="-348"/>
      </p:cViewPr>
      <p:guideLst>
        <p:guide orient="horz" pos="2160"/>
        <p:guide pos="3840"/>
      </p:guideLst>
    </p:cSldViewPr>
  </p:slideViewPr>
  <p:outlineViewPr>
    <p:cViewPr>
      <p:scale>
        <a:sx n="33" d="100"/>
        <a:sy n="33" d="100"/>
      </p:scale>
      <p:origin x="0" y="-630"/>
    </p:cViewPr>
  </p:outlin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commentAuthors" Target="commentAuthors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handoutMaster" Target="handoutMasters/handout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notesMaster" Target="notesMasters/notes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11.5.2015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11.5.2015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gif"/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 userDrawn="1">
  <p:cSld name="Úvodní snímek"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6" name="Skupina 4"/>
          <p:cNvGrpSpPr/>
          <p:nvPr/>
        </p:nvGrpSpPr>
        <p:grpSpPr>
          <a:xfrm>
            <a:off x="0" y="0"/>
            <a:ext cx="12188825" cy="713232"/>
            <a:chOff x="0" y="0"/>
            <a:chExt cx="12188825" cy="713232"/>
          </a:xfrm>
        </p:grpSpPr>
        <p:sp>
          <p:nvSpPr>
            <p:cNvPr id="7" name="Obdélník 6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0" y="0"/>
            <a:ext cx="713232" cy="6858000"/>
            <a:chOff x="0" y="0"/>
            <a:chExt cx="713232" cy="6858000"/>
          </a:xfrm>
        </p:grpSpPr>
        <p:sp>
          <p:nvSpPr>
            <p:cNvPr id="12" name="Obdélník 11"/>
            <p:cNvSpPr/>
            <p:nvPr/>
          </p:nvSpPr>
          <p:spPr>
            <a:xfrm flipH="1">
              <a:off x="7315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H="1">
              <a:off x="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>
            <a:off x="11476762" y="0"/>
            <a:ext cx="746886" cy="6858000"/>
            <a:chOff x="11476762" y="0"/>
            <a:chExt cx="746886" cy="6858000"/>
          </a:xfrm>
        </p:grpSpPr>
        <p:sp>
          <p:nvSpPr>
            <p:cNvPr id="15" name="Obdélník 14"/>
            <p:cNvSpPr/>
            <p:nvPr/>
          </p:nvSpPr>
          <p:spPr>
            <a:xfrm flipH="1">
              <a:off x="11476762" y="0"/>
              <a:ext cx="640080" cy="685800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H="1">
              <a:off x="12020930" y="0"/>
              <a:ext cx="202718" cy="6858000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flipV="1">
            <a:off x="0" y="6144768"/>
            <a:ext cx="12188825" cy="713232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73152"/>
              <a:ext cx="12188825" cy="640080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8288208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673352"/>
            <a:ext cx="9509760" cy="3524813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15934224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>
            <a:off x="16736" y="0"/>
            <a:ext cx="12188825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295400" y="1188720"/>
            <a:ext cx="9601200" cy="1375576"/>
          </a:xfrm>
        </p:spPr>
        <p:txBody>
          <a:bodyPr anchor="b">
            <a:normAutofit/>
          </a:bodyPr>
          <a:lstStyle>
            <a:lvl1pPr algn="ctr">
              <a:defRPr sz="5400" b="0">
                <a:solidFill>
                  <a:schemeClr val="tx1">
                    <a:lumMod val="75000"/>
                  </a:schemeClr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295400" y="2618762"/>
            <a:ext cx="9601200" cy="914400"/>
          </a:xfrm>
        </p:spPr>
        <p:txBody>
          <a:bodyPr anchor="t"/>
          <a:lstStyle>
            <a:lvl1pPr marL="0" indent="0" algn="ctr">
              <a:spcBef>
                <a:spcPts val="0"/>
              </a:spcBef>
              <a:buNone/>
              <a:defRPr sz="200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pic>
        <p:nvPicPr>
          <p:cNvPr id="14" name="Obrázek 13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97457" y="3587628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7158437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134112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6278880" y="1673352"/>
            <a:ext cx="4572000" cy="3514874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230561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134112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6278880" y="1600200"/>
            <a:ext cx="4572000" cy="758952"/>
          </a:xfrm>
        </p:spPr>
        <p:txBody>
          <a:bodyPr anchor="ctr">
            <a:normAutofit/>
          </a:bodyPr>
          <a:lstStyle>
            <a:lvl1pPr marL="0" indent="0">
              <a:spcBef>
                <a:spcPts val="0"/>
              </a:spcBef>
              <a:buNone/>
              <a:defRPr sz="2000" b="0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6278880" y="2441448"/>
            <a:ext cx="4572000" cy="2736839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Zástupný symbol pro zápatí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40570808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84201103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5900396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>
          <a:xfrm>
            <a:off x="0" y="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48640" y="1005840"/>
            <a:ext cx="7223760" cy="41625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962108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3594665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138160" y="1828800"/>
            <a:ext cx="3657600" cy="2286000"/>
          </a:xfrm>
        </p:spPr>
        <p:txBody>
          <a:bodyPr anchor="b">
            <a:normAutofit/>
          </a:bodyPr>
          <a:lstStyle>
            <a:lvl1pPr>
              <a:defRPr sz="3400" b="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iál 1Zástupný symbol pro obrázek 2"/>
          <p:cNvSpPr>
            <a:spLocks noGrp="1"/>
          </p:cNvSpPr>
          <p:nvPr>
            <p:ph type="pic" idx="1"/>
          </p:nvPr>
        </p:nvSpPr>
        <p:spPr>
          <a:xfrm>
            <a:off x="548640" y="548640"/>
            <a:ext cx="6675120" cy="5760720"/>
          </a:xfrm>
          <a:noFill/>
        </p:spPr>
        <p:txBody>
          <a:bodyPr/>
          <a:lstStyle>
            <a:lvl1pPr marL="0" indent="0" algn="ctr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8138160" y="4206240"/>
            <a:ext cx="3657600" cy="1645920"/>
          </a:xfrm>
        </p:spPr>
        <p:txBody>
          <a:bodyPr>
            <a:normAutofit/>
          </a:bodyPr>
          <a:lstStyle>
            <a:lvl1pPr marL="0" indent="0">
              <a:spcBef>
                <a:spcPts val="1200"/>
              </a:spcBef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11"/>
          </p:nvPr>
        </p:nvSpPr>
        <p:spPr>
          <a:xfrm>
            <a:off x="582783" y="6387435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grpSp>
        <p:nvGrpSpPr>
          <p:cNvPr id="8" name="Skupina 6"/>
          <p:cNvGrpSpPr/>
          <p:nvPr/>
        </p:nvGrpSpPr>
        <p:grpSpPr>
          <a:xfrm>
            <a:off x="0" y="0"/>
            <a:ext cx="7772400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1" name="Skupina 10"/>
          <p:cNvGrpSpPr/>
          <p:nvPr/>
        </p:nvGrpSpPr>
        <p:grpSpPr>
          <a:xfrm flipV="1">
            <a:off x="0" y="6309360"/>
            <a:ext cx="7772400" cy="548640"/>
            <a:chOff x="0" y="0"/>
            <a:chExt cx="12188825" cy="713232"/>
          </a:xfrm>
        </p:grpSpPr>
        <p:sp>
          <p:nvSpPr>
            <p:cNvPr id="12" name="Obdélník 11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3" name="Obdélník 12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4" name="Skupina 13"/>
          <p:cNvGrpSpPr/>
          <p:nvPr/>
        </p:nvGrpSpPr>
        <p:grpSpPr>
          <a:xfrm rot="5400000" flipV="1">
            <a:off x="-3154680" y="3154680"/>
            <a:ext cx="6858000" cy="548640"/>
            <a:chOff x="0" y="0"/>
            <a:chExt cx="12188825" cy="713232"/>
          </a:xfrm>
        </p:grpSpPr>
        <p:sp>
          <p:nvSpPr>
            <p:cNvPr id="15" name="Obdélník 14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6" name="Obdélník 15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grpSp>
        <p:nvGrpSpPr>
          <p:cNvPr id="17" name="Skupina 16"/>
          <p:cNvGrpSpPr/>
          <p:nvPr/>
        </p:nvGrpSpPr>
        <p:grpSpPr>
          <a:xfrm rot="16200000" flipH="1" flipV="1">
            <a:off x="4069079" y="3154681"/>
            <a:ext cx="6858000" cy="548640"/>
            <a:chOff x="0" y="0"/>
            <a:chExt cx="12188825" cy="713232"/>
          </a:xfrm>
        </p:grpSpPr>
        <p:sp>
          <p:nvSpPr>
            <p:cNvPr id="18" name="Obdélník 17"/>
            <p:cNvSpPr/>
            <p:nvPr/>
          </p:nvSpPr>
          <p:spPr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9" name="Obdélník 18"/>
            <p:cNvSpPr/>
            <p:nvPr/>
          </p:nvSpPr>
          <p:spPr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pic>
        <p:nvPicPr>
          <p:cNvPr id="20" name="Obrázek 19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66199" y="5207144"/>
            <a:ext cx="5040000" cy="1101335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37173462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image" Target="../media/image2.gif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image" Target="../media/image1.jpeg"/><Relationship Id="rId5" Type="http://schemas.openxmlformats.org/officeDocument/2006/relationships/slideLayout" Target="../slideLayouts/slideLayout5.xml"/><Relationship Id="rId10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chemeClr val="accent1">
                <a:lumMod val="20000"/>
                <a:lumOff val="80000"/>
                <a:alpha val="56000"/>
              </a:schemeClr>
            </a:gs>
            <a:gs pos="79000">
              <a:schemeClr val="bg1"/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8" name="Skupina 6"/>
          <p:cNvGrpSpPr/>
          <p:nvPr/>
        </p:nvGrpSpPr>
        <p:grpSpPr bwMode="auto">
          <a:xfrm flipV="1">
            <a:off x="0" y="6309360"/>
            <a:ext cx="12188825" cy="548640"/>
            <a:chOff x="0" y="0"/>
            <a:chExt cx="12188825" cy="713232"/>
          </a:xfrm>
        </p:grpSpPr>
        <p:sp>
          <p:nvSpPr>
            <p:cNvPr id="9" name="Obdélník 8"/>
            <p:cNvSpPr/>
            <p:nvPr/>
          </p:nvSpPr>
          <p:spPr bwMode="auto">
            <a:xfrm flipV="1">
              <a:off x="0" y="59436"/>
              <a:ext cx="12188825" cy="653796"/>
            </a:xfrm>
            <a:prstGeom prst="rect">
              <a:avLst/>
            </a:prstGeom>
            <a:solidFill>
              <a:schemeClr val="accent1">
                <a:alpha val="1686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  <p:sp>
          <p:nvSpPr>
            <p:cNvPr id="10" name="Obdélník 9"/>
            <p:cNvSpPr/>
            <p:nvPr/>
          </p:nvSpPr>
          <p:spPr bwMode="auto">
            <a:xfrm flipV="1">
              <a:off x="0" y="0"/>
              <a:ext cx="12188825" cy="201168"/>
            </a:xfrm>
            <a:prstGeom prst="rect">
              <a:avLst/>
            </a:prstGeom>
            <a:solidFill>
              <a:schemeClr val="accent1">
                <a:alpha val="27843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 dirty="0"/>
            </a:p>
          </p:txBody>
        </p:sp>
      </p:grp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1341120" y="438912"/>
            <a:ext cx="9509760" cy="1088136"/>
          </a:xfrm>
          <a:prstGeom prst="rect">
            <a:avLst/>
          </a:prstGeom>
        </p:spPr>
        <p:txBody>
          <a:bodyPr vert="horz" lIns="91440" tIns="45720" rIns="91440" bIns="45720" rtlCol="0" anchor="b">
            <a:norm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41120" y="1673352"/>
            <a:ext cx="950976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8875776" y="6391656"/>
            <a:ext cx="96012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Zástupný symbol pro zápatí 5"/>
          <p:cNvSpPr>
            <a:spLocks noGrp="1"/>
          </p:cNvSpPr>
          <p:nvPr>
            <p:ph type="ftr" sz="quarter" idx="3"/>
          </p:nvPr>
        </p:nvSpPr>
        <p:spPr>
          <a:xfrm>
            <a:off x="1341120" y="6391656"/>
            <a:ext cx="7159752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800" cap="all" baseline="0">
                <a:solidFill>
                  <a:schemeClr val="tx1"/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10210800" y="6391656"/>
            <a:ext cx="640080" cy="2377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800">
                <a:solidFill>
                  <a:schemeClr val="tx1"/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 userDrawn="1"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6376095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0" r:id="rId4"/>
    <p:sldLayoutId id="2147483653" r:id="rId5"/>
    <p:sldLayoutId id="2147483654" r:id="rId6"/>
    <p:sldLayoutId id="2147483655" r:id="rId7"/>
    <p:sldLayoutId id="2147483656" r:id="rId8"/>
    <p:sldLayoutId id="2147483657" r:id="rId9"/>
  </p:sldLayoutIdLst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  <p:hf hdr="0" dt="0"/>
  <p:txStyles>
    <p:titleStyle>
      <a:lvl1pPr marL="0" indent="0" algn="l" defTabSz="914400" rtl="0" eaLnBrk="1" latinLnBrk="0" hangingPunct="1">
        <a:lnSpc>
          <a:spcPct val="90000"/>
        </a:lnSpc>
        <a:spcBef>
          <a:spcPct val="0"/>
        </a:spcBef>
        <a:buFont typeface="Arial" pitchFamily="34" charset="0"/>
        <a:buNone/>
        <a:defRPr sz="3400" kern="1200">
          <a:solidFill>
            <a:schemeClr val="tx1">
              <a:lumMod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28600" algn="l" defTabSz="914400" rtl="0" eaLnBrk="1" latinLnBrk="0" hangingPunct="1">
        <a:lnSpc>
          <a:spcPct val="90000"/>
        </a:lnSpc>
        <a:spcBef>
          <a:spcPts val="1800"/>
        </a:spcBef>
        <a:buSzPct val="80000"/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94360" indent="-228600" algn="l" defTabSz="914400" rtl="0" eaLnBrk="1" latinLnBrk="0" hangingPunct="1">
        <a:lnSpc>
          <a:spcPct val="90000"/>
        </a:lnSpc>
        <a:spcBef>
          <a:spcPts val="1000"/>
        </a:spcBef>
        <a:buSzPct val="80000"/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3pPr>
      <a:lvl4pPr marL="12344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4pPr>
      <a:lvl5pPr marL="155448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5pPr>
      <a:lvl6pPr marL="187452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19456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51460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834640" indent="-228600" algn="l" defTabSz="914400" rtl="0" eaLnBrk="1" latinLnBrk="0" hangingPunct="1">
        <a:lnSpc>
          <a:spcPct val="90000"/>
        </a:lnSpc>
        <a:spcBef>
          <a:spcPts val="800"/>
        </a:spcBef>
        <a:buSzPct val="80000"/>
        <a:buFont typeface="Arial" pitchFamily="34" charset="0"/>
        <a:buChar char="•"/>
        <a:defRPr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 xmlns="">
        <p15:guide id="3" pos="3840" userDrawn="1">
          <p15:clr>
            <a:srgbClr val="F26B43"/>
          </p15:clr>
        </p15:guide>
        <p15:guide id="5" orient="horz" pos="2160" userDrawn="1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8.wdp"/><Relationship Id="rId2" Type="http://schemas.openxmlformats.org/officeDocument/2006/relationships/image" Target="../media/image4.png"/><Relationship Id="rId16" Type="http://schemas.openxmlformats.org/officeDocument/2006/relationships/image" Target="../media/image11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7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0.pn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9.wdp"/><Relationship Id="rId2" Type="http://schemas.openxmlformats.org/officeDocument/2006/relationships/image" Target="../media/image12.png"/><Relationship Id="rId16" Type="http://schemas.openxmlformats.org/officeDocument/2006/relationships/image" Target="../media/image13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8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1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/><Relationship Id="rId13" Type="http://schemas.microsoft.com/office/2007/relationships/hdphoto" Target="../media/hdphoto6.wdp"/><Relationship Id="rId3" Type="http://schemas.microsoft.com/office/2007/relationships/hdphoto" Target="../media/hdphoto1.wdp"/><Relationship Id="rId7" Type="http://schemas.microsoft.com/office/2007/relationships/hdphoto" Target="../media/hdphoto3.wdp"/><Relationship Id="rId12" Type="http://schemas.openxmlformats.org/officeDocument/2006/relationships/image" Target="../media/image9.png"/><Relationship Id="rId17" Type="http://schemas.microsoft.com/office/2007/relationships/hdphoto" Target="../media/hdphoto10.wdp"/><Relationship Id="rId2" Type="http://schemas.openxmlformats.org/officeDocument/2006/relationships/image" Target="../media/image14.png"/><Relationship Id="rId16" Type="http://schemas.openxmlformats.org/officeDocument/2006/relationships/image" Target="../media/image15.png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6.png"/><Relationship Id="rId11" Type="http://schemas.microsoft.com/office/2007/relationships/hdphoto" Target="../media/hdphoto5.wdp"/><Relationship Id="rId5" Type="http://schemas.microsoft.com/office/2007/relationships/hdphoto" Target="../media/hdphoto2.wdp"/><Relationship Id="rId15" Type="http://schemas.microsoft.com/office/2007/relationships/hdphoto" Target="../media/hdphoto8.wdp"/><Relationship Id="rId10" Type="http://schemas.openxmlformats.org/officeDocument/2006/relationships/image" Target="../media/image8.png"/><Relationship Id="rId4" Type="http://schemas.openxmlformats.org/officeDocument/2006/relationships/image" Target="../media/image5.png"/><Relationship Id="rId9" Type="http://schemas.microsoft.com/office/2007/relationships/hdphoto" Target="../media/hdphoto4.wdp"/><Relationship Id="rId1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dumy.cz/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100000">
              <a:schemeClr val="accent1">
                <a:lumMod val="20000"/>
                <a:lumOff val="80000"/>
                <a:alpha val="86000"/>
              </a:schemeClr>
            </a:gs>
            <a:gs pos="42000">
              <a:schemeClr val="bg1">
                <a:alpha val="40000"/>
              </a:schemeClr>
            </a:gs>
            <a:gs pos="0">
              <a:schemeClr val="accent1">
                <a:lumMod val="20000"/>
                <a:lumOff val="80000"/>
                <a:alpha val="85000"/>
              </a:schemeClr>
            </a:gs>
            <a:gs pos="75000">
              <a:schemeClr val="bg1">
                <a:alpha val="40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 anchor="t"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sz="3600" b="1" i="1" dirty="0" smtClean="0">
                <a:solidFill>
                  <a:schemeClr val="tx1"/>
                </a:solidFill>
                <a:latin typeface="Century Gothic"/>
              </a:rPr>
              <a:t>Povolání</a:t>
            </a:r>
            <a:endParaRPr lang="cs-CZ" sz="2800" b="1" i="1" dirty="0">
              <a:solidFill>
                <a:schemeClr val="tx1"/>
              </a:solidFill>
              <a:latin typeface="Century Gothic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1" i="0" baseline="0" dirty="0" smtClean="0"/>
              <a:t>Lidé kolem nás</a:t>
            </a:r>
            <a:endParaRPr lang="cs-CZ" sz="2400" b="1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44289" b="91984" l="9917" r="44478"/>
                    </a14:imgEffect>
                    <a14:imgEffect>
                      <a14:colorTemperature colorTemp="72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59" t="34824" r="50000" b="6787"/>
          <a:stretch/>
        </p:blipFill>
        <p:spPr>
          <a:xfrm>
            <a:off x="334683" y="-156310"/>
            <a:ext cx="2449356" cy="2424472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5879" l="42864" r="90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4958" t="36327" b="7373"/>
          <a:stretch/>
        </p:blipFill>
        <p:spPr>
          <a:xfrm>
            <a:off x="9543245" y="362856"/>
            <a:ext cx="2648755" cy="203200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71515" l="10000" r="90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969" t="13217" r="51885" b="24871"/>
          <a:stretch/>
        </p:blipFill>
        <p:spPr>
          <a:xfrm>
            <a:off x="7620000" y="1665361"/>
            <a:ext cx="2235200" cy="303952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57576" b="90000" l="10000" r="90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1290" r="21629"/>
          <a:stretch/>
        </p:blipFill>
        <p:spPr>
          <a:xfrm>
            <a:off x="-2475301" y="2268162"/>
            <a:ext cx="4950601" cy="183392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52045" r="90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142" t="21975" r="9163" b="39365"/>
          <a:stretch/>
        </p:blipFill>
        <p:spPr>
          <a:xfrm>
            <a:off x="409958" y="3649141"/>
            <a:ext cx="3484145" cy="156150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2182" b="94788" l="10000" r="60636">
                        <a14:foregroundMark x1="27247" y1="55056" x2="37289" y2="54775"/>
                        <a14:foregroundMark x1="47823" y1="46910" x2="49017" y2="45318"/>
                      </a14:backgroundRemoval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465" t="2805" b="5691"/>
          <a:stretch/>
        </p:blipFill>
        <p:spPr>
          <a:xfrm>
            <a:off x="9739085" y="2641601"/>
            <a:ext cx="5005997" cy="4064000"/>
          </a:xfrm>
          <a:prstGeom prst="rect">
            <a:avLst/>
          </a:prstGeom>
        </p:spPr>
      </p:pic>
      <p:pic>
        <p:nvPicPr>
          <p:cNvPr id="20" name="Obrázek 19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93455" l="2591" r="98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3114" b="7349"/>
          <a:stretch/>
        </p:blipFill>
        <p:spPr>
          <a:xfrm rot="5400000">
            <a:off x="2634039" y="1458383"/>
            <a:ext cx="6246024" cy="3725898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78545" l="57955" r="90000">
                        <a14:backgroundMark x1="79045" y1="41273" x2="78409" y2="41030"/>
                        <a14:backgroundMark x1="73818" y1="39152" x2="74909" y2="38727"/>
                        <a14:backgroundMark x1="76500" y1="39576" x2="77000" y2="40000"/>
                        <a14:backgroundMark x1="67955" y1="73212" x2="71591" y2="72788"/>
                      </a14:backgroundRemoval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760" t="37736"/>
          <a:stretch/>
        </p:blipFill>
        <p:spPr>
          <a:xfrm rot="1756670">
            <a:off x="264234" y="5324217"/>
            <a:ext cx="2590254" cy="30060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96704935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4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4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4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4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4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4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4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33" dur="4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4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4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36" dur="4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42" dur="4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4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4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45" dur="4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4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8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8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8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800" fill="hold">
                                          <p:stCondLst>
                                            <p:cond delay="320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60" dur="4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1" dur="800" fill="hold">
                                          <p:stCondLst>
                                            <p:cond delay="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62" dur="800" fill="hold">
                                          <p:stCondLst>
                                            <p:cond delay="1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63" dur="8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64" dur="800" fill="hold">
                                          <p:stCondLst>
                                            <p:cond delay="3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920" b="95291" l="9917" r="42149">
                        <a14:foregroundMark x1="16679" y1="89379" x2="29001" y2="87575"/>
                        <a14:backgroundMark x1="16153" y1="42485" x2="36664" y2="40381"/>
                      </a14:backgroundRemoval>
                    </a14:imgEffect>
                    <a14:imgEffect>
                      <a14:colorTemperature colorTemp="72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59" t="903" r="50000" b="6787"/>
          <a:stretch/>
        </p:blipFill>
        <p:spPr>
          <a:xfrm>
            <a:off x="627673" y="-1742889"/>
            <a:ext cx="2449356" cy="383294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5879" l="42864" r="90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4958" t="36327" b="7373"/>
          <a:stretch/>
        </p:blipFill>
        <p:spPr>
          <a:xfrm>
            <a:off x="9543245" y="362856"/>
            <a:ext cx="2648755" cy="203200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71515" l="10000" r="90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969" t="13217" r="51885" b="24871"/>
          <a:stretch/>
        </p:blipFill>
        <p:spPr>
          <a:xfrm>
            <a:off x="7620000" y="1665361"/>
            <a:ext cx="2235200" cy="303952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57576" b="90000" l="10000" r="90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1290" r="21629"/>
          <a:stretch/>
        </p:blipFill>
        <p:spPr>
          <a:xfrm>
            <a:off x="-2475301" y="2268162"/>
            <a:ext cx="4950601" cy="183392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52045" r="90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142" t="21975" r="9163" b="39365"/>
          <a:stretch/>
        </p:blipFill>
        <p:spPr>
          <a:xfrm>
            <a:off x="409958" y="3649141"/>
            <a:ext cx="3484145" cy="156150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2182" b="94788" l="10000" r="60636">
                        <a14:foregroundMark x1="29916" y1="54401" x2="37992" y2="55056"/>
                        <a14:foregroundMark x1="49508" y1="45974" x2="51966" y2="50843"/>
                      </a14:backgroundRemoval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465" t="2805" b="5691"/>
          <a:stretch/>
        </p:blipFill>
        <p:spPr>
          <a:xfrm>
            <a:off x="9739085" y="2641601"/>
            <a:ext cx="5005997" cy="4064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78545" l="57955" r="90000">
                        <a14:backgroundMark x1="79045" y1="41273" x2="78409" y2="41030"/>
                        <a14:backgroundMark x1="73818" y1="39152" x2="74909" y2="38727"/>
                        <a14:backgroundMark x1="76500" y1="39576" x2="77000" y2="40000"/>
                        <a14:backgroundMark x1="67955" y1="73212" x2="71591" y2="72788"/>
                      </a14:backgroundRemoval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760" t="37736"/>
          <a:stretch/>
        </p:blipFill>
        <p:spPr>
          <a:xfrm rot="1756670">
            <a:off x="264234" y="5324217"/>
            <a:ext cx="2590254" cy="3006009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773" r="98909">
                        <a14:foregroundMark x1="97045" y1="73455" x2="92636" y2="62848"/>
                        <a14:foregroundMark x1="90955" y1="55818" x2="92636" y2="48303"/>
                      </a14:backgroundRemoval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28119"/>
          <a:stretch/>
        </p:blipFill>
        <p:spPr>
          <a:xfrm rot="5400000">
            <a:off x="2301466" y="1592636"/>
            <a:ext cx="6911169" cy="37258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07382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p14:dur="0"/>
    </mc:Choice>
    <mc:Fallback>
      <p:transition/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4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4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0"/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4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4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4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24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5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26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27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28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51" dur="4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4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4000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54" dur="4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4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4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4000"/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4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Obdélník 5"/>
          <p:cNvSpPr/>
          <p:nvPr/>
        </p:nvSpPr>
        <p:spPr>
          <a:xfrm>
            <a:off x="9543245" y="0"/>
            <a:ext cx="2648755" cy="1352282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sp>
        <p:nvSpPr>
          <p:cNvPr id="7" name="Obdélník 6"/>
          <p:cNvSpPr/>
          <p:nvPr/>
        </p:nvSpPr>
        <p:spPr>
          <a:xfrm>
            <a:off x="0" y="5087155"/>
            <a:ext cx="11784169" cy="1770845"/>
          </a:xfrm>
          <a:prstGeom prst="rect">
            <a:avLst/>
          </a:prstGeom>
          <a:solidFill>
            <a:srgbClr val="FDFEE2"/>
          </a:solidFill>
          <a:ln>
            <a:solidFill>
              <a:srgbClr val="FDFEE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 rotWithShape="1">
          <a:blip r:embed="rId2" cstate="print">
            <a:extLst>
              <a:ext uri="{BEBA8EAE-BF5A-486C-A8C5-ECC9F3942E4B}">
                <a14:imgProps xmlns:a14="http://schemas.microsoft.com/office/drawing/2010/main" xmlns="">
                  <a14:imgLayer r:embed="rId3">
                    <a14:imgEffect>
                      <a14:backgroundRemoval t="9920" b="91984" l="9992" r="42900">
                        <a14:foregroundMark x1="17731" y1="89379" x2="30879" y2="87976"/>
                        <a14:foregroundMark x1="15627" y1="70541" x2="15627" y2="68036"/>
                        <a14:backgroundMark x1="18032" y1="39078" x2="39745" y2="44990"/>
                      </a14:backgroundRemoval>
                    </a14:imgEffect>
                    <a14:imgEffect>
                      <a14:colorTemperature colorTemp="72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759" t="903" r="50000" b="6787"/>
          <a:stretch/>
        </p:blipFill>
        <p:spPr>
          <a:xfrm>
            <a:off x="627673" y="-1742889"/>
            <a:ext cx="2449356" cy="3832946"/>
          </a:xfrm>
          <a:prstGeom prst="rect">
            <a:avLst/>
          </a:prstGeom>
        </p:spPr>
      </p:pic>
      <p:pic>
        <p:nvPicPr>
          <p:cNvPr id="15" name="Obrázek 14"/>
          <p:cNvPicPr>
            <a:picLocks noChangeAspect="1"/>
          </p:cNvPicPr>
          <p:nvPr/>
        </p:nvPicPr>
        <p:blipFill rotWithShape="1">
          <a:blip r:embed="rId4" cstate="print">
            <a:extLst>
              <a:ext uri="{BEBA8EAE-BF5A-486C-A8C5-ECC9F3942E4B}">
                <a14:imgProps xmlns:a14="http://schemas.microsoft.com/office/drawing/2010/main" xmlns="">
                  <a14:imgLayer r:embed="rId5">
                    <a14:imgEffect>
                      <a14:backgroundRemoval t="10000" b="95879" l="42864" r="90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44958" t="36327" b="7373"/>
          <a:stretch/>
        </p:blipFill>
        <p:spPr>
          <a:xfrm>
            <a:off x="9543245" y="362856"/>
            <a:ext cx="2648755" cy="2032001"/>
          </a:xfrm>
          <a:prstGeom prst="rect">
            <a:avLst/>
          </a:prstGeom>
        </p:spPr>
      </p:pic>
      <p:pic>
        <p:nvPicPr>
          <p:cNvPr id="16" name="Obrázek 15"/>
          <p:cNvPicPr>
            <a:picLocks noChangeAspect="1"/>
          </p:cNvPicPr>
          <p:nvPr/>
        </p:nvPicPr>
        <p:blipFill rotWithShape="1">
          <a:blip r:embed="rId6" cstate="print">
            <a:extLst>
              <a:ext uri="{BEBA8EAE-BF5A-486C-A8C5-ECC9F3942E4B}">
                <a14:imgProps xmlns:a14="http://schemas.microsoft.com/office/drawing/2010/main" xmlns="">
                  <a14:imgLayer r:embed="rId7">
                    <a14:imgEffect>
                      <a14:backgroundRemoval t="10000" b="71515" l="10000" r="90000"/>
                    </a14:imgEffect>
                    <a14:imgEffect>
                      <a14:colorTemperature colorTemp="112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3969" t="13217" r="51885" b="24871"/>
          <a:stretch/>
        </p:blipFill>
        <p:spPr>
          <a:xfrm>
            <a:off x="7620000" y="1665361"/>
            <a:ext cx="2235200" cy="3039523"/>
          </a:xfrm>
          <a:prstGeom prst="rect">
            <a:avLst/>
          </a:prstGeom>
        </p:spPr>
      </p:pic>
      <p:pic>
        <p:nvPicPr>
          <p:cNvPr id="17" name="Obrázek 16"/>
          <p:cNvPicPr>
            <a:picLocks noChangeAspect="1"/>
          </p:cNvPicPr>
          <p:nvPr/>
        </p:nvPicPr>
        <p:blipFill rotWithShape="1">
          <a:blip r:embed="rId8" cstate="print">
            <a:extLst>
              <a:ext uri="{BEBA8EAE-BF5A-486C-A8C5-ECC9F3942E4B}">
                <a14:imgProps xmlns:a14="http://schemas.microsoft.com/office/drawing/2010/main" xmlns="">
                  <a14:imgLayer r:embed="rId9">
                    <a14:imgEffect>
                      <a14:backgroundRemoval t="57576" b="90000" l="10000" r="90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61290" r="21629"/>
          <a:stretch/>
        </p:blipFill>
        <p:spPr>
          <a:xfrm>
            <a:off x="-2475301" y="2268162"/>
            <a:ext cx="4950601" cy="1833923"/>
          </a:xfrm>
          <a:prstGeom prst="rect">
            <a:avLst/>
          </a:prstGeom>
        </p:spPr>
      </p:pic>
      <p:pic>
        <p:nvPicPr>
          <p:cNvPr id="18" name="Obrázek 17"/>
          <p:cNvPicPr>
            <a:picLocks noChangeAspect="1"/>
          </p:cNvPicPr>
          <p:nvPr/>
        </p:nvPicPr>
        <p:blipFill rotWithShape="1">
          <a:blip r:embed="rId10" cstate="print">
            <a:extLst>
              <a:ext uri="{BEBA8EAE-BF5A-486C-A8C5-ECC9F3942E4B}">
                <a14:imgProps xmlns:a14="http://schemas.microsoft.com/office/drawing/2010/main" xmlns="">
                  <a14:imgLayer r:embed="rId11">
                    <a14:imgEffect>
                      <a14:backgroundRemoval t="10000" b="90000" l="52045" r="90000"/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26142" t="21975" r="9163" b="39365"/>
          <a:stretch/>
        </p:blipFill>
        <p:spPr>
          <a:xfrm>
            <a:off x="409958" y="3649141"/>
            <a:ext cx="3484145" cy="1561506"/>
          </a:xfrm>
          <a:prstGeom prst="rect">
            <a:avLst/>
          </a:prstGeom>
        </p:spPr>
      </p:pic>
      <p:pic>
        <p:nvPicPr>
          <p:cNvPr id="19" name="Obrázek 18"/>
          <p:cNvPicPr>
            <a:picLocks noChangeAspect="1"/>
          </p:cNvPicPr>
          <p:nvPr/>
        </p:nvPicPr>
        <p:blipFill rotWithShape="1">
          <a:blip r:embed="rId12" cstate="print">
            <a:extLst>
              <a:ext uri="{BEBA8EAE-BF5A-486C-A8C5-ECC9F3942E4B}">
                <a14:imgProps xmlns:a14="http://schemas.microsoft.com/office/drawing/2010/main" xmlns="">
                  <a14:imgLayer r:embed="rId13">
                    <a14:imgEffect>
                      <a14:backgroundRemoval t="2182" b="94788" l="10000" r="60636">
                        <a14:foregroundMark x1="28933" y1="55056" x2="37781" y2="54775"/>
                        <a14:foregroundMark x1="51475" y1="46910" x2="52949" y2="55712"/>
                      </a14:backgroundRemoval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15465" t="2805" b="5691"/>
          <a:stretch/>
        </p:blipFill>
        <p:spPr>
          <a:xfrm>
            <a:off x="9739085" y="2641601"/>
            <a:ext cx="5005997" cy="4064000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/>
        </p:nvPicPr>
        <p:blipFill rotWithShape="1">
          <a:blip r:embed="rId14" cstate="print">
            <a:extLst>
              <a:ext uri="{BEBA8EAE-BF5A-486C-A8C5-ECC9F3942E4B}">
                <a14:imgProps xmlns:a14="http://schemas.microsoft.com/office/drawing/2010/main" xmlns="">
                  <a14:imgLayer r:embed="rId15">
                    <a14:imgEffect>
                      <a14:backgroundRemoval t="10000" b="78545" l="57955" r="90000">
                        <a14:backgroundMark x1="79045" y1="41273" x2="78409" y2="41030"/>
                        <a14:backgroundMark x1="73818" y1="39152" x2="74909" y2="38727"/>
                        <a14:backgroundMark x1="76500" y1="39576" x2="77000" y2="40000"/>
                        <a14:backgroundMark x1="67955" y1="73212" x2="71591" y2="72788"/>
                      </a14:backgroundRemoval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4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l="59760" t="37736"/>
          <a:stretch/>
        </p:blipFill>
        <p:spPr>
          <a:xfrm rot="1756670">
            <a:off x="264234" y="5324217"/>
            <a:ext cx="2590254" cy="3006009"/>
          </a:xfrm>
          <a:prstGeom prst="rect">
            <a:avLst/>
          </a:prstGeom>
        </p:spPr>
      </p:pic>
      <p:pic>
        <p:nvPicPr>
          <p:cNvPr id="2" name="Obrázek 1"/>
          <p:cNvPicPr>
            <a:picLocks noChangeAspect="1"/>
          </p:cNvPicPr>
          <p:nvPr/>
        </p:nvPicPr>
        <p:blipFill rotWithShape="1">
          <a:blip r:embed="rId16" cstate="print">
            <a:extLst>
              <a:ext uri="{BEBA8EAE-BF5A-486C-A8C5-ECC9F3942E4B}">
                <a14:imgProps xmlns:a14="http://schemas.microsoft.com/office/drawing/2010/main" xmlns="">
                  <a14:imgLayer r:embed="rId17">
                    <a14:imgEffect>
                      <a14:backgroundRemoval t="10000" b="90000" l="864" r="99045">
                        <a14:backgroundMark x1="54091" y1="64667" x2="47591" y2="62909"/>
                      </a14:backgroundRemoval>
                    </a14:imgEffect>
                    <a14:imgEffect>
                      <a14:colorTemperature colorTemp="11200"/>
                    </a14:imgEffect>
                    <a14:imgEffect>
                      <a14:brightnessContrast bright="20000" contrast="2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xmlns="" val="0"/>
              </a:ext>
            </a:extLst>
          </a:blip>
          <a:srcRect t="18614" b="7065"/>
          <a:stretch/>
        </p:blipFill>
        <p:spPr>
          <a:xfrm rot="5400000">
            <a:off x="2414843" y="1622064"/>
            <a:ext cx="6684416" cy="372589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1073822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restart="whenNotActive" fill="hold" evtFilter="cancelBubble" nodeType="interactiveSeq">
                <p:stCondLst>
                  <p:cond evt="onClick" delay="0">
                    <p:tgtEl>
                      <p:spTgt spid="3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" fill="hold">
                      <p:stCondLst>
                        <p:cond delay="0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" dur="4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" dur="4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4000"/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" dur="4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3"/>
                  </p:tgtEl>
                </p:cond>
              </p:nextCondLst>
            </p:seq>
            <p:seq concurrent="1" nextAc="seek">
              <p:cTn id="11" restart="whenNotActive" fill="hold" evtFilter="cancelBubble" nodeType="interactiveSeq">
                <p:stCondLst>
                  <p:cond evt="onClick" delay="0">
                    <p:tgtEl>
                      <p:spTgt spid="15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12" fill="hold">
                      <p:stCondLst>
                        <p:cond delay="0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5" dur="4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4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40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8" dur="4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5"/>
                  </p:tgtEl>
                </p:cond>
              </p:nextCondLst>
            </p:seq>
            <p:seq concurrent="1" nextAc="seek">
              <p:cTn id="20" restart="whenNotActive" fill="hold" evtFilter="cancelBubble" nodeType="interactiveSeq">
                <p:stCondLst>
                  <p:cond evt="onClick" delay="0">
                    <p:tgtEl>
                      <p:spTgt spid="19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21" fill="hold">
                      <p:stCondLst>
                        <p:cond delay="0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24" dur="4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4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4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27" dur="4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9"/>
                  </p:tgtEl>
                </p:cond>
              </p:nextCondLst>
            </p:seq>
            <p:seq concurrent="1" nextAc="seek">
              <p:cTn id="29" restart="whenNotActive" fill="hold" evtFilter="cancelBubble" nodeType="interactiveSeq">
                <p:stCondLst>
                  <p:cond evt="onClick" delay="0">
                    <p:tgtEl>
                      <p:spTgt spid="18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0" fill="hold">
                      <p:stCondLst>
                        <p:cond delay="0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33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4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35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36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37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8"/>
                  </p:tgtEl>
                </p:cond>
              </p:nextCondLst>
            </p:seq>
            <p:seq concurrent="1" nextAc="seek">
              <p:cTn id="38" restart="whenNotActive" fill="hold" evtFilter="cancelBubble" nodeType="interactiveSeq">
                <p:stCondLst>
                  <p:cond evt="onClick" delay="0">
                    <p:tgtEl>
                      <p:spTgt spid="16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39" fill="hold">
                      <p:stCondLst>
                        <p:cond delay="0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42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3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44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45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46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6"/>
                  </p:tgtEl>
                </p:cond>
              </p:nextCondLst>
            </p:seq>
            <p:seq concurrent="1" nextAc="seek">
              <p:cTn id="47" restart="whenNotActive" fill="hold" evtFilter="cancelBubble" nodeType="interactiveSeq">
                <p:stCondLst>
                  <p:cond evt="onClick" delay="0">
                    <p:tgtEl>
                      <p:spTgt spid="17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48" fill="hold">
                      <p:stCondLst>
                        <p:cond delay="0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32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120000">
                                      <p:cBhvr>
                                        <p:cTn id="51" dur="300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2" dur="600" fill="hold">
                                          <p:stCondLst>
                                            <p:cond delay="6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240000">
                                      <p:cBhvr>
                                        <p:cTn id="53" dur="600" fill="hold">
                                          <p:stCondLst>
                                            <p:cond delay="12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-240000">
                                      <p:cBhvr>
                                        <p:cTn id="54" dur="600" fill="hold">
                                          <p:stCondLst>
                                            <p:cond delay="18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  <p:animRot by="120000">
                                      <p:cBhvr>
                                        <p:cTn id="55" dur="600" fill="hold">
                                          <p:stCondLst>
                                            <p:cond delay="240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17"/>
                  </p:tgtEl>
                </p:cond>
              </p:nextCondLst>
            </p:seq>
            <p:seq concurrent="1" nextAc="seek">
              <p:cTn id="56" restart="whenNotActive" fill="hold" evtFilter="cancelBubble" nodeType="interactiveSeq">
                <p:stCondLst>
                  <p:cond evt="onClick" delay="0">
                    <p:tgtEl>
                      <p:spTgt spid="21"/>
                    </p:tgtEl>
                  </p:cond>
                </p:stCondLst>
                <p:endSync evt="end" delay="0">
                  <p:rtn val="all"/>
                </p:endSync>
                <p:childTnLst>
                  <p:par>
                    <p:cTn id="57" fill="hold">
                      <p:stCondLst>
                        <p:cond delay="0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31" presetClass="exit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60" dur="4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4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4000"/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90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63" dur="4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3999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nextCondLst>
                <p:cond evt="onClick" delay="0">
                  <p:tgtEl>
                    <p:spTgt spid="21"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dirty="0" smtClean="0"/>
              <a:t>Vlastní ilustrace.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/>
              <a:t>Metodický pokyn</a:t>
            </a:r>
            <a:r>
              <a:rPr lang="cs-CZ" dirty="0" smtClean="0"/>
              <a:t/>
            </a:r>
            <a:br>
              <a:rPr lang="cs-CZ" dirty="0" smtClean="0"/>
            </a:br>
            <a:r>
              <a:rPr lang="cs-CZ" dirty="0"/>
              <a:t>I</a:t>
            </a:r>
            <a:r>
              <a:rPr lang="cs-CZ" dirty="0" smtClean="0"/>
              <a:t>ntegrovaný blok: Povolání – ochranné pomůcky</a:t>
            </a: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endParaRPr lang="cs-CZ" b="1" dirty="0"/>
          </a:p>
          <a:p>
            <a:r>
              <a:rPr lang="cs-CZ" b="1" dirty="0" smtClean="0"/>
              <a:t>Popis</a:t>
            </a:r>
          </a:p>
          <a:p>
            <a:r>
              <a:rPr lang="cs-CZ" dirty="0" smtClean="0"/>
              <a:t>Pomocí pozorování vyřadit obrázky, které nepatří k obrázku uprostřed.</a:t>
            </a:r>
            <a:endParaRPr lang="cs-CZ" dirty="0"/>
          </a:p>
          <a:p>
            <a:r>
              <a:rPr lang="cs-CZ" b="1" dirty="0" smtClean="0"/>
              <a:t>Očekávání </a:t>
            </a:r>
            <a:r>
              <a:rPr lang="cs-CZ" b="1" dirty="0"/>
              <a:t>a </a:t>
            </a:r>
            <a:r>
              <a:rPr lang="cs-CZ" b="1" dirty="0" smtClean="0"/>
              <a:t>cíle</a:t>
            </a:r>
          </a:p>
          <a:p>
            <a:r>
              <a:rPr lang="cs-CZ" dirty="0" smtClean="0"/>
              <a:t>Soustředit se. </a:t>
            </a:r>
          </a:p>
          <a:p>
            <a:r>
              <a:rPr lang="cs-CZ" dirty="0" smtClean="0"/>
              <a:t>Záměrně pozorovat</a:t>
            </a:r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Studijní materiály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Povinné </a:t>
            </a:r>
            <a:r>
              <a:rPr lang="cs-CZ" b="1" dirty="0"/>
              <a:t>materiály, pomůcky a technické vybavení</a:t>
            </a:r>
          </a:p>
          <a:p>
            <a:pPr lvl="0"/>
            <a:r>
              <a:rPr lang="cs-CZ" dirty="0" smtClean="0"/>
              <a:t>zdroj</a:t>
            </a:r>
            <a:r>
              <a:rPr lang="cs-CZ" dirty="0"/>
              <a:t>: </a:t>
            </a:r>
            <a:r>
              <a:rPr lang="cs-CZ" u="sng" dirty="0">
                <a:hlinkClick r:id="rId2"/>
              </a:rPr>
              <a:t>www.dumy.cz</a:t>
            </a:r>
            <a:endParaRPr lang="cs-CZ" dirty="0"/>
          </a:p>
          <a:p>
            <a:pPr lvl="0"/>
            <a:r>
              <a:rPr lang="cs-CZ" dirty="0"/>
              <a:t>Dotyková obrazovka, připojená k PC</a:t>
            </a:r>
          </a:p>
          <a:p>
            <a:pPr marL="45720" indent="0">
              <a:buNone/>
            </a:pPr>
            <a:endParaRPr lang="cs-CZ" dirty="0"/>
          </a:p>
          <a:p>
            <a:r>
              <a:rPr lang="cs-CZ" b="1" dirty="0"/>
              <a:t>Nepovinné materiály</a:t>
            </a:r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01040" y="479861"/>
            <a:ext cx="9509760" cy="1088136"/>
          </a:xfrm>
        </p:spPr>
        <p:txBody>
          <a:bodyPr>
            <a:normAutofit fontScale="90000"/>
          </a:bodyPr>
          <a:lstStyle/>
          <a:p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/>
              <a:t/>
            </a:r>
            <a:br>
              <a:rPr lang="cs-CZ" b="1" dirty="0"/>
            </a:br>
            <a:r>
              <a:rPr lang="cs-CZ" b="1" dirty="0" smtClean="0"/>
              <a:t/>
            </a:r>
            <a:br>
              <a:rPr lang="cs-CZ" b="1" dirty="0" smtClean="0"/>
            </a:br>
            <a:r>
              <a:rPr lang="cs-CZ" b="1" dirty="0" smtClean="0"/>
              <a:t>Práce </a:t>
            </a:r>
            <a:r>
              <a:rPr lang="cs-CZ" b="1" dirty="0"/>
              <a:t>s interaktivním výukovým materiálem</a:t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1341120" y="1183000"/>
            <a:ext cx="9509760" cy="3524813"/>
          </a:xfrm>
        </p:spPr>
        <p:txBody>
          <a:bodyPr>
            <a:normAutofit/>
          </a:bodyPr>
          <a:lstStyle/>
          <a:p>
            <a:r>
              <a:rPr lang="cs-CZ" dirty="0" smtClean="0"/>
              <a:t>Vysvětlíme dětem úkol – </a:t>
            </a:r>
            <a:r>
              <a:rPr lang="cs-CZ" dirty="0" smtClean="0"/>
              <a:t>poznat, </a:t>
            </a:r>
            <a:r>
              <a:rPr lang="cs-CZ" dirty="0" smtClean="0"/>
              <a:t>který obrázek patří k postavě uprostřed a který ne.</a:t>
            </a:r>
          </a:p>
          <a:p>
            <a:r>
              <a:rPr lang="cs-CZ" dirty="0" smtClean="0"/>
              <a:t>Po kliknutí na obrázek, který patří k </a:t>
            </a:r>
            <a:r>
              <a:rPr lang="cs-CZ" dirty="0" smtClean="0"/>
              <a:t>postavě, </a:t>
            </a:r>
            <a:r>
              <a:rPr lang="cs-CZ" dirty="0" smtClean="0"/>
              <a:t>se zhoupne a zůstane, </a:t>
            </a:r>
            <a:r>
              <a:rPr lang="cs-CZ" dirty="0" smtClean="0"/>
              <a:t>ten, </a:t>
            </a:r>
            <a:r>
              <a:rPr lang="cs-CZ" dirty="0" smtClean="0"/>
              <a:t>který k ní nepatří – zmizí. </a:t>
            </a:r>
          </a:p>
          <a:p>
            <a:r>
              <a:rPr lang="cs-CZ" dirty="0" smtClean="0"/>
              <a:t>Obrázky, které nám u postavy </a:t>
            </a:r>
            <a:r>
              <a:rPr lang="cs-CZ" dirty="0" smtClean="0"/>
              <a:t>zůstanou, </a:t>
            </a:r>
            <a:r>
              <a:rPr lang="cs-CZ" dirty="0" smtClean="0"/>
              <a:t>popisujeme. Co je to? Na co slouží dané postavě? Proč? </a:t>
            </a:r>
          </a:p>
          <a:p>
            <a:endParaRPr lang="cs-CZ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108010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/>
              <a:t>Práce s didaktickým kufříkem KUMUČ</a:t>
            </a:r>
            <a:r>
              <a:rPr lang="cs-CZ" dirty="0"/>
              <a:t/>
            </a:r>
            <a:br>
              <a:rPr lang="cs-CZ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Font typeface="Wingdings" panose="05000000000000000000" pitchFamily="2" charset="2"/>
              <a:buChar char="Ø"/>
            </a:pPr>
            <a:endParaRPr lang="cs-CZ" b="1" u="sng" dirty="0" smtClean="0"/>
          </a:p>
          <a:p>
            <a:r>
              <a:rPr lang="cs-CZ" dirty="0" smtClean="0"/>
              <a:t>Děti nejdřív vyndají na tabulky obrázky, které si myslí, že patří k postavě a potom teprve plní na interaktivní tabuli.</a:t>
            </a:r>
          </a:p>
          <a:p>
            <a:r>
              <a:rPr lang="cs-CZ" dirty="0" smtClean="0"/>
              <a:t>Kreslíme postavu dle své fantazie.</a:t>
            </a:r>
          </a:p>
          <a:p>
            <a:endParaRPr lang="cs-CZ" u="sng" dirty="0" smtClean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9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22862224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/>
              <a:t>Prvky polytechnické 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Odhalit podstatné a nepodstatné znaky, charakteristické znaky předmětů, osob, zvířat </a:t>
            </a:r>
          </a:p>
          <a:p>
            <a:r>
              <a:rPr lang="cs-CZ" dirty="0"/>
              <a:t>Zaměřovat se na to, co je z poznávacího hlediska </a:t>
            </a:r>
            <a:r>
              <a:rPr lang="cs-CZ" dirty="0" smtClean="0"/>
              <a:t>důležité.</a:t>
            </a:r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sp>
        <p:nvSpPr>
          <p:cNvPr id="3" name="Zástupný symbol pro číslo snímku 2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>
                <a:solidFill>
                  <a:prstClr val="black"/>
                </a:solidFill>
              </a:rPr>
              <a:pPr/>
              <a:t>11</a:t>
            </a:fld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Směrovat 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děti k získávání základních pracovních dovedností a návyků</a:t>
              </a: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34" name="TextovéPole 33"/>
          <p:cNvSpPr txBox="1"/>
          <p:nvPr/>
        </p:nvSpPr>
        <p:spPr>
          <a:xfrm>
            <a:off x="2925798" y="160791"/>
            <a:ext cx="45637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rgbClr val="0070C0"/>
                </a:solidFill>
              </a:rPr>
              <a:t>          Cíle </a:t>
            </a:r>
            <a:r>
              <a:rPr lang="cs-CZ" sz="2800" b="1" dirty="0">
                <a:solidFill>
                  <a:srgbClr val="0070C0"/>
                </a:solidFill>
              </a:rPr>
              <a:t>polytechnické </a:t>
            </a:r>
            <a:r>
              <a:rPr lang="cs-CZ" sz="2800" b="1" dirty="0" smtClean="0">
                <a:solidFill>
                  <a:srgbClr val="0070C0"/>
                </a:solidFill>
              </a:rPr>
              <a:t>                                                                      </a:t>
            </a:r>
            <a:endParaRPr lang="cs-CZ" sz="2800" b="1" dirty="0">
              <a:solidFill>
                <a:srgbClr val="0070C0"/>
              </a:solidFill>
            </a:endParaRPr>
          </a:p>
          <a:p>
            <a:r>
              <a:rPr lang="cs-CZ" sz="2800" b="1" dirty="0" smtClean="0">
                <a:solidFill>
                  <a:srgbClr val="0070C0"/>
                </a:solidFill>
              </a:rPr>
              <a:t>                  výchovy</a:t>
            </a:r>
            <a:endParaRPr lang="cs-CZ" sz="2800" b="1" dirty="0">
              <a:solidFill>
                <a:srgbClr val="0070C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Sheer Green 16x9">
  <a:themeElements>
    <a:clrScheme name="Žlutá">
      <a:dk1>
        <a:sysClr val="windowText" lastClr="000000"/>
      </a:dk1>
      <a:lt1>
        <a:sysClr val="window" lastClr="FFFFFF"/>
      </a:lt1>
      <a:dk2>
        <a:srgbClr val="39302A"/>
      </a:dk2>
      <a:lt2>
        <a:srgbClr val="E5DEDB"/>
      </a:lt2>
      <a:accent1>
        <a:srgbClr val="FFCA08"/>
      </a:accent1>
      <a:accent2>
        <a:srgbClr val="F8931D"/>
      </a:accent2>
      <a:accent3>
        <a:srgbClr val="CE8D3E"/>
      </a:accent3>
      <a:accent4>
        <a:srgbClr val="EC7016"/>
      </a:accent4>
      <a:accent5>
        <a:srgbClr val="E64823"/>
      </a:accent5>
      <a:accent6>
        <a:srgbClr val="9C6A6A"/>
      </a:accent6>
      <a:hlink>
        <a:srgbClr val="2998E3"/>
      </a:hlink>
      <a:folHlink>
        <a:srgbClr val="7F723D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48-PPTvzor.potx" id="{BEAA49EE-7AE4-44BA-8526-6F4ED2428C66}" vid="{21787010-6216-4E42-AF3D-8126B149DC1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48-PPTvzor</Template>
  <TotalTime>0</TotalTime>
  <Words>346</Words>
  <Application>Microsoft Office PowerPoint</Application>
  <PresentationFormat>Vlastní</PresentationFormat>
  <Paragraphs>59</Paragraphs>
  <Slides>11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Sheer Green 16x9</vt:lpstr>
      <vt:lpstr>Povolání</vt:lpstr>
      <vt:lpstr>Snímek 2</vt:lpstr>
      <vt:lpstr>Snímek 3</vt:lpstr>
      <vt:lpstr>Snímek 4</vt:lpstr>
      <vt:lpstr>Použité odkazy</vt:lpstr>
      <vt:lpstr>Metodický pokyn Integrovaný blok: Povolání – ochranné pomůcky</vt:lpstr>
      <vt:lpstr>Studijní materiály </vt:lpstr>
      <vt:lpstr>   Práce s interaktivním výukovým materiálem </vt:lpstr>
      <vt:lpstr>Práce s didaktickým kufříkem KUMUČ </vt:lpstr>
      <vt:lpstr>Prvky polytechnické výchovy</vt:lpstr>
      <vt:lpstr>Snímek 11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2015-05-11T12:50:22Z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