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9" r:id="rId4"/>
    <p:sldId id="291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87910"/>
    <a:srgbClr val="EC1C6B"/>
    <a:srgbClr val="51FF21"/>
    <a:srgbClr val="FC0C0C"/>
    <a:srgbClr val="FDFEE2"/>
    <a:srgbClr val="FDFEC6"/>
    <a:srgbClr val="FCFEA0"/>
    <a:srgbClr val="FAFD77"/>
    <a:srgbClr val="F8FC46"/>
    <a:srgbClr val="F3FC8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495" autoAdjust="0"/>
    <p:restoredTop sz="94918" autoAdjust="0"/>
  </p:normalViewPr>
  <p:slideViewPr>
    <p:cSldViewPr snapToGrid="0">
      <p:cViewPr varScale="1">
        <p:scale>
          <a:sx n="87" d="100"/>
          <a:sy n="87" d="100"/>
        </p:scale>
        <p:origin x="-72" y="-2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1" dirty="0" smtClean="0">
                <a:solidFill>
                  <a:schemeClr val="tx1"/>
                </a:solidFill>
                <a:latin typeface="Century Gothic"/>
              </a:rPr>
              <a:t>Najdi barvu, barvičku</a:t>
            </a:r>
            <a:endParaRPr lang="cs-CZ" sz="2800" b="1" i="1" dirty="0">
              <a:solidFill>
                <a:schemeClr val="tx1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smtClean="0"/>
              <a:t>vnímání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872"/>
          <a:stretch/>
        </p:blipFill>
        <p:spPr>
          <a:xfrm>
            <a:off x="222552" y="755970"/>
            <a:ext cx="7720484" cy="5566177"/>
          </a:xfrm>
          <a:prstGeom prst="rect">
            <a:avLst/>
          </a:prstGeom>
        </p:spPr>
      </p:pic>
      <p:sp>
        <p:nvSpPr>
          <p:cNvPr id="8" name="Ovál 7"/>
          <p:cNvSpPr/>
          <p:nvPr/>
        </p:nvSpPr>
        <p:spPr>
          <a:xfrm>
            <a:off x="8447417" y="907143"/>
            <a:ext cx="1219200" cy="11901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8469086" y="2844799"/>
            <a:ext cx="1219200" cy="11901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0617200" y="2844799"/>
            <a:ext cx="1219200" cy="11901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0617200" y="907143"/>
            <a:ext cx="1219200" cy="1190172"/>
          </a:xfrm>
          <a:prstGeom prst="ellipse">
            <a:avLst/>
          </a:prstGeom>
          <a:solidFill>
            <a:srgbClr val="FC0C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9579531" y="4702629"/>
            <a:ext cx="1219200" cy="116114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7049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6.06936E-6 L -0.22735 -0.10567 L -0.44883 0.30427 " pathEditMode="relative" ptsTypes="AAA">
                                      <p:cBhvr>
                                        <p:cTn id="6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08333E-6 -6.06936E-6 L -0.37031 0.33387 L -0.51314 0.13525 L -0.85598 -0.06775 " pathEditMode="relative" ptsTypes="AAAA">
                                      <p:cBhvr>
                                        <p:cTn id="11" dur="4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0833E-6 3.23699E-6 L -0.14283 0.28532 L -0.58697 0.01479 " pathEditMode="relative" ptsTypes="AAA">
                                      <p:cBhvr>
                                        <p:cTn id="16" dur="4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62428E-7 L -0.33555 -0.17341 L -0.65938 0.32139 " pathEditMode="relative" ptsTypes="AAA">
                                      <p:cBhvr>
                                        <p:cTn id="21" dur="4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62428E-7 L -0.39284 0.10798 L -0.37266 -0.22197 " pathEditMode="relative" ptsTypes="AAA">
                                      <p:cBhvr>
                                        <p:cTn id="26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22" grpId="0" animBg="1"/>
      <p:bldP spid="23" grpId="0" animBg="1"/>
      <p:bldP spid="24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362858" y="284256"/>
            <a:ext cx="1770742" cy="1704202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866571" y="284256"/>
            <a:ext cx="1770742" cy="170420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267970" y="284256"/>
            <a:ext cx="1770742" cy="1704202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772503" y="284256"/>
            <a:ext cx="1770742" cy="1704202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013427" y="284256"/>
            <a:ext cx="1770742" cy="17042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013427" y="4896783"/>
            <a:ext cx="1770742" cy="170420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779863" y="4896783"/>
            <a:ext cx="1770742" cy="1704202"/>
          </a:xfrm>
          <a:prstGeom prst="ellipse">
            <a:avLst/>
          </a:prstGeom>
          <a:solidFill>
            <a:srgbClr val="F879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384084" y="4896783"/>
            <a:ext cx="1770742" cy="1704202"/>
          </a:xfrm>
          <a:prstGeom prst="ellipse">
            <a:avLst/>
          </a:prstGeom>
          <a:solidFill>
            <a:srgbClr val="EC1C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866571" y="4896783"/>
            <a:ext cx="1770742" cy="170420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62858" y="4896783"/>
            <a:ext cx="1770742" cy="170420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35428" y="2612571"/>
            <a:ext cx="1698172" cy="161108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902856" y="2605314"/>
            <a:ext cx="1698172" cy="161108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304255" y="2605314"/>
            <a:ext cx="1698172" cy="161108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7772503" y="2569028"/>
            <a:ext cx="1698172" cy="1611086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085997" y="2605314"/>
            <a:ext cx="1698172" cy="161108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9394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7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7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7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7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7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7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7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7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7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7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7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3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Nejdřív hledáme, kam na obrázek patří barevná kolečka. Potom hledáme danou barvu ve třídě. Mezi hračkami, oblečením atd. </a:t>
            </a:r>
          </a:p>
          <a:p>
            <a:r>
              <a:rPr lang="cs-CZ" dirty="0" smtClean="0"/>
              <a:t>Barvu může označit každé dítě samo a zahrát si tak na p. učitelku. 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Soustředit se. </a:t>
            </a:r>
          </a:p>
          <a:p>
            <a:r>
              <a:rPr lang="cs-CZ" dirty="0" smtClean="0"/>
              <a:t>Záměrně pozorovat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poznávají  barvy koleček u obrázku. Hledají stejné barvy na </a:t>
            </a:r>
            <a:r>
              <a:rPr lang="cs-CZ" dirty="0" smtClean="0"/>
              <a:t>obrázku. </a:t>
            </a:r>
            <a:r>
              <a:rPr lang="cs-CZ" dirty="0" smtClean="0"/>
              <a:t>Vyberou si barvu a kliknou na ni. Uvidí, zda měli pravdu a kolečko se přiřadilo k barvě, kterou řekli.</a:t>
            </a:r>
          </a:p>
          <a:p>
            <a:r>
              <a:rPr lang="cs-CZ" dirty="0" smtClean="0"/>
              <a:t>Dítě si vybere barevné kolečko, klikne na něj a řekne jaká je to barva. Potom spolu s ostatními dětmi hledají danou barvu ve třídě, šatně, hračkách, atd.  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b="1" u="sng" dirty="0" smtClean="0"/>
          </a:p>
          <a:p>
            <a:r>
              <a:rPr lang="cs-CZ" dirty="0" smtClean="0"/>
              <a:t>Děti mohou vyndat stejně barevné kolečko na tabulku. Nebo můžeme použít barevné magnetky.</a:t>
            </a:r>
          </a:p>
          <a:p>
            <a:endParaRPr lang="cs-CZ" u="sng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Rozpoznat barvy a jejich odstíny</a:t>
            </a:r>
          </a:p>
          <a:p>
            <a:r>
              <a:rPr lang="cs-CZ" smtClean="0"/>
              <a:t>Záměrně pozorovat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335</Words>
  <Application>Microsoft Office PowerPoint</Application>
  <PresentationFormat>Vlastní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Najdi barvu, barvičku</vt:lpstr>
      <vt:lpstr>Snímek 2</vt:lpstr>
      <vt:lpstr>Snímek 3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2015-05-11T12:52:01Z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