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notesSlides/notesSlide13.xml" ContentType="application/vnd.openxmlformats-officedocument.presentationml.notesSlide+xml"/>
  <Override PartName="/ppt/comments/comment12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2" r:id="rId2"/>
    <p:sldId id="282" r:id="rId3"/>
    <p:sldId id="285" r:id="rId4"/>
    <p:sldId id="286" r:id="rId5"/>
    <p:sldId id="287" r:id="rId6"/>
    <p:sldId id="288" r:id="rId7"/>
    <p:sldId id="290" r:id="rId8"/>
    <p:sldId id="291" r:id="rId9"/>
    <p:sldId id="292" r:id="rId10"/>
    <p:sldId id="293" r:id="rId11"/>
    <p:sldId id="289" r:id="rId12"/>
    <p:sldId id="294" r:id="rId13"/>
    <p:sldId id="295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AEC"/>
    <a:srgbClr val="F0EBD7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2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4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5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6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8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9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0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1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7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2">
    <p:pos x="7680" y="-46"/>
    <p:text/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FBA52FE-F67E-4E30-B9BD-824089857564}" type="datetimeFigureOut">
              <a:rPr lang="cs-CZ"/>
              <a:pPr>
                <a:defRPr/>
              </a:pPr>
              <a:t>13.5.2015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6286EA4D-C39E-4836-9E9D-99A136E9BBE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DFA871D-F029-4B9E-A7E1-F9ADA984ABC9}" type="datetimeFigureOut">
              <a:rPr lang="cs-CZ"/>
              <a:pPr>
                <a:defRPr/>
              </a:pPr>
              <a:t>13.5.2015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A830C47D-AAB7-4D10-A210-566BD5156D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32FC91C-99F9-49A2-A902-6480538643BA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B0725A0-8C20-4817-9435-16CB94EFC10B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5F261DA-7DE2-4738-8CB3-4148968E4B31}" type="slidenum">
              <a:rPr lang="cs-CZ" altLang="cs-CZ"/>
              <a:pPr/>
              <a:t>3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109D025-AA23-4AA1-B5F0-22942FE50B48}" type="slidenum">
              <a:rPr lang="cs-CZ" altLang="cs-CZ"/>
              <a:pPr/>
              <a:t>4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81F35C4-0BA3-4A72-BFF3-7B4ED54BDF34}" type="slidenum">
              <a:rPr lang="cs-CZ" altLang="cs-CZ"/>
              <a:pPr/>
              <a:t>5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27945C7-5A6E-42BC-A8A0-F35341380577}" type="slidenum">
              <a:rPr lang="cs-CZ" altLang="cs-CZ"/>
              <a:pPr/>
              <a:t>6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D3390FC-70D2-4561-B03F-D82A935CC8E1}" type="slidenum">
              <a:rPr lang="cs-CZ" altLang="cs-CZ"/>
              <a:pPr/>
              <a:t>7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DBA6E86-39E5-4C82-AFD1-CA45AB6A3B12}" type="slidenum">
              <a:rPr lang="cs-CZ" altLang="cs-CZ"/>
              <a:pPr/>
              <a:t>8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5105A31-E041-48B6-BACB-4B9F971724DE}" type="slidenum">
              <a:rPr lang="cs-CZ" altLang="cs-CZ"/>
              <a:pPr/>
              <a:t>9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1EFE5AA-FFC2-4B46-ADAD-035D7DFFEF6B}" type="slidenum">
              <a:rPr lang="cs-CZ" altLang="cs-CZ"/>
              <a:pPr/>
              <a:t>10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C376B5E-3E93-489A-84D7-1FFE314446DF}" type="slidenum">
              <a:rPr lang="cs-CZ" altLang="cs-CZ"/>
              <a:pPr/>
              <a:t>11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DAE9814-E4C2-4A00-806B-5711C34C75B6}" type="slidenum">
              <a:rPr lang="cs-CZ" altLang="cs-CZ"/>
              <a:pPr/>
              <a:t>12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454AF08-03FE-4E84-94D0-87463513844C}" type="slidenum">
              <a:rPr lang="cs-CZ" altLang="cs-CZ"/>
              <a:pPr/>
              <a:t>13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030AF7A-0D93-429C-ADF1-E2CE55D6B027}" type="slidenum">
              <a:rPr lang="cs-CZ" altLang="cs-CZ"/>
              <a:pPr/>
              <a:t>14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4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E7758-DD6E-45DC-9985-737D9E9B0AE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1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7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7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2D804CC-ABF2-4AAB-8B45-DEF994AF4AC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2B8DA-997A-4D1D-9C37-F21D7FFE44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12C84-67B3-4AEC-9A1F-538159417C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026F7-DBE9-4FCF-9516-E4A277F53E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E05B1C4-876F-405C-BC98-A2815B0B05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CAF64DA-8C7B-4DCE-BA76-6A85C23935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4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7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1" y="4534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20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23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7FFBE39-B16B-441C-A2B8-75F560E5249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 cap="all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800" smtClean="0">
                <a:latin typeface="Century Gothic" pitchFamily="34" charset="0"/>
              </a:defRPr>
            </a:lvl1pPr>
          </a:lstStyle>
          <a:p>
            <a:pPr>
              <a:defRPr/>
            </a:pPr>
            <a:fld id="{A48DBF47-6A20-4F92-9130-B54A88C70EB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0" r:id="rId2"/>
    <p:sldLayoutId id="2147483755" r:id="rId3"/>
    <p:sldLayoutId id="2147483751" r:id="rId4"/>
    <p:sldLayoutId id="2147483752" r:id="rId5"/>
    <p:sldLayoutId id="2147483753" r:id="rId6"/>
    <p:sldLayoutId id="2147483756" r:id="rId7"/>
    <p:sldLayoutId id="2147483757" r:id="rId8"/>
    <p:sldLayoutId id="2147483758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6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8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9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0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3.png"/><Relationship Id="rId7" Type="http://schemas.openxmlformats.org/officeDocument/2006/relationships/image" Target="../media/image6.jpeg"/><Relationship Id="rId12" Type="http://schemas.openxmlformats.org/officeDocument/2006/relationships/comments" Target="../comments/comment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16.jpeg"/><Relationship Id="rId5" Type="http://schemas.openxmlformats.org/officeDocument/2006/relationships/image" Target="../media/image19.png"/><Relationship Id="rId10" Type="http://schemas.openxmlformats.org/officeDocument/2006/relationships/image" Target="../media/image15.jpeg"/><Relationship Id="rId4" Type="http://schemas.openxmlformats.org/officeDocument/2006/relationships/image" Target="../media/image18.png"/><Relationship Id="rId9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comments" Target="../comments/comment12.xml"/><Relationship Id="rId3" Type="http://schemas.openxmlformats.org/officeDocument/2006/relationships/image" Target="../media/image13.png"/><Relationship Id="rId7" Type="http://schemas.openxmlformats.org/officeDocument/2006/relationships/image" Target="../media/image22.pn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11" Type="http://schemas.openxmlformats.org/officeDocument/2006/relationships/image" Target="../media/image24.jpeg"/><Relationship Id="rId5" Type="http://schemas.openxmlformats.org/officeDocument/2006/relationships/image" Target="../media/image21.png"/><Relationship Id="rId10" Type="http://schemas.openxmlformats.org/officeDocument/2006/relationships/image" Target="../media/image10.jpeg"/><Relationship Id="rId4" Type="http://schemas.openxmlformats.org/officeDocument/2006/relationships/image" Target="../media/image18.png"/><Relationship Id="rId9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 anchor="t"/>
          <a:lstStyle/>
          <a:p>
            <a:pPr eaLnBrk="1" hangingPunct="1"/>
            <a:r>
              <a:rPr lang="cs-CZ" altLang="cs-CZ" sz="3600" smtClean="0">
                <a:solidFill>
                  <a:srgbClr val="4A3A2A"/>
                </a:solidFill>
              </a:rPr>
              <a:t/>
            </a:r>
            <a:br>
              <a:rPr lang="cs-CZ" altLang="cs-CZ" sz="3600" smtClean="0">
                <a:solidFill>
                  <a:srgbClr val="4A3A2A"/>
                </a:solidFill>
              </a:rPr>
            </a:br>
            <a:r>
              <a:rPr lang="cs-CZ" altLang="cs-CZ" sz="3600" smtClean="0">
                <a:solidFill>
                  <a:srgbClr val="4A3A2A"/>
                </a:solidFill>
              </a:rPr>
              <a:t>Které houby přidáme do košíku?</a:t>
            </a:r>
          </a:p>
        </p:txBody>
      </p:sp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altLang="cs-CZ" sz="2200" cap="none" smtClean="0">
                <a:ea typeface="Calibri" pitchFamily="34" charset="0"/>
                <a:cs typeface="Calibri" pitchFamily="34" charset="0"/>
              </a:rPr>
              <a:t>ZDRAVÍ, BEZPEČÍ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altLang="cs-CZ" sz="2200" cap="none" smtClean="0">
                <a:ea typeface="Calibri" pitchFamily="34" charset="0"/>
                <a:cs typeface="Calibri" pitchFamily="34" charset="0"/>
              </a:rPr>
              <a:t>POZORNOST, SOUSTŘEDĚNOST, PAMĚŤ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altLang="cs-CZ" sz="2200" cap="none" smtClean="0">
                <a:ea typeface="Calibri" pitchFamily="34" charset="0"/>
                <a:cs typeface="Calibri" pitchFamily="34" charset="0"/>
              </a:rPr>
              <a:t>ROZLIŠOVÁNÍ OBRAZNÝCH ZNAKŮ A SYMBOLŮ</a:t>
            </a:r>
            <a:endParaRPr lang="cs-CZ" altLang="cs-CZ" sz="2200" cap="none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Admin\Pictures\Documents\Downloads\fungi-601618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728663"/>
            <a:ext cx="9601200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3" descr="C:\Users\Admin\Pictures\Documents\Downloads\cutlery-220243_64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9655627" y="4885509"/>
            <a:ext cx="1234986" cy="12349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0" name="Picture 2" descr="C:\Users\Admin\Pictures\Documents\Downloads\chestnut-194211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9938" y="728663"/>
            <a:ext cx="8112125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3" descr="C:\Users\Admin\Pictures\Documents\Downloads\cutlery-220243_64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8924107" y="4872445"/>
            <a:ext cx="1234986" cy="12349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4" name="Picture 2" descr="C:\Users\Admin\Pictures\Documents\Downloads\fungus-657503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9938" y="728663"/>
            <a:ext cx="8112125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3" descr="C:\Users\Admin\Pictures\Documents\Downloads\cutlery-220243_64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8911045" y="4885509"/>
            <a:ext cx="1234986" cy="12349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098" name="Picture 2" descr="C:\Users\Admin\Pictures\Documents\Downloads\mushroom-427053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18013" y="728663"/>
            <a:ext cx="3595687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3" descr="C:\Users\Admin\Pictures\Documents\Downloads\cutlery-220243_64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6768736" y="4885507"/>
            <a:ext cx="1234986" cy="12349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122" name="Picture 2" descr="C:\Users\Admin\Pictures\Documents\Downloads\talc-dapper-344341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0350" y="728663"/>
            <a:ext cx="4051300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3" name="Picture 3" descr="C:\Users\Admin\Pictures\Documents\Downloads\cutlery-220243_64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92D05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6886301" y="4885508"/>
            <a:ext cx="1234986" cy="12349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170" name="Picture 2" descr="C:\Users\Admin\Pictures\Documents\Downloads\fungus-676240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5550" y="728663"/>
            <a:ext cx="7200900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17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29613" y="4313238"/>
            <a:ext cx="13192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194" name="Picture 2" descr="C:\Users\Admin\Pictures\Documents\Downloads\fungus-622412_1280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1363" y="728663"/>
            <a:ext cx="8169275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1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9513" y="4286250"/>
            <a:ext cx="13192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218" name="Picture 2" descr="C:\Users\Admin\Pictures\Documents\Downloads\mushroom-629165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728663"/>
            <a:ext cx="9601200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5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571038" y="4300538"/>
            <a:ext cx="1319212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42" name="Picture 2" descr="C:\Users\Admin\Pictures\Documents\Downloads\mushroom-418282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5550" y="728663"/>
            <a:ext cx="7200900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9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29613" y="4313238"/>
            <a:ext cx="13192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46" name="Picture 2" descr="C:\Users\Admin\Pictures\Documents\Downloads\fly-21685_6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9938" y="728663"/>
            <a:ext cx="8112125" cy="5400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3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74113" y="4300538"/>
            <a:ext cx="1319212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45625" y="3390900"/>
            <a:ext cx="1319213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42450" y="3390900"/>
            <a:ext cx="1319213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18638" y="3390900"/>
            <a:ext cx="1319212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1"/>
          <p:cNvPicPr>
            <a:picLocks noChangeAspect="1" noChangeArrowheads="1"/>
          </p:cNvPicPr>
          <p:nvPr/>
        </p:nvPicPr>
        <p:blipFill>
          <a:blip r:embed="rId4" cstate="print">
            <a:lum bright="-10000"/>
          </a:blip>
          <a:srcRect l="7204" t="23985" b="7162"/>
          <a:stretch>
            <a:fillRect/>
          </a:stretch>
        </p:blipFill>
        <p:spPr bwMode="auto">
          <a:xfrm rot="545401">
            <a:off x="8194675" y="2163763"/>
            <a:ext cx="3765550" cy="419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\Pictures\Documents\Downloads\chestnut-194211_640.jpg"/>
          <p:cNvPicPr>
            <a:picLocks noChangeAspect="1" noChangeArrowheads="1"/>
          </p:cNvPicPr>
          <p:nvPr/>
        </p:nvPicPr>
        <p:blipFill>
          <a:blip r:embed="rId5" cstate="print"/>
          <a:srcRect l="21825" r="15292"/>
          <a:stretch>
            <a:fillRect/>
          </a:stretch>
        </p:blipFill>
        <p:spPr bwMode="auto">
          <a:xfrm>
            <a:off x="5624513" y="4073525"/>
            <a:ext cx="17002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 descr="C:\Users\Admin\Pictures\Documents\Downloads\fungi-601618_640.jpg"/>
          <p:cNvPicPr>
            <a:picLocks noChangeAspect="1" noChangeArrowheads="1"/>
          </p:cNvPicPr>
          <p:nvPr/>
        </p:nvPicPr>
        <p:blipFill>
          <a:blip r:embed="rId6" cstate="print"/>
          <a:srcRect l="25189" r="31197" b="29536"/>
          <a:stretch>
            <a:fillRect/>
          </a:stretch>
        </p:blipFill>
        <p:spPr bwMode="auto">
          <a:xfrm>
            <a:off x="1443038" y="415925"/>
            <a:ext cx="1395412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C:\Users\Admin\Pictures\Documents\Downloads\fungi-601618_64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9794" y="415492"/>
            <a:ext cx="3200000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2" descr="C:\Users\Admin\Pictures\Documents\Downloads\chestnut-194211_64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22498" y="4073091"/>
            <a:ext cx="2704225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2" descr="C:\Users\Admin\Pictures\Documents\Downloads\fly-21685_640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65744" y="924941"/>
            <a:ext cx="2704225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" descr="C:\Users\Admin\Pictures\Documents\Downloads\mushroom-629165_640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89794" y="2588349"/>
            <a:ext cx="3200000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C:\Users\Admin\Pictures\Documents\Downloads\mushroom-418282_64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3325" y="4582545"/>
            <a:ext cx="2400000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0.00338 -0.45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2.96296E-6 L 0.00338 -0.45833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00339 -0.4583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 nodeType="clickPar">
                      <p:stCondLst>
                        <p:cond delay="0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22222E-6 L 4.16667E-6 2.22222E-6 C 0.01289 -0.01389 0.01666 -0.01829 0.03268 -0.03195 C 0.05065 -0.04723 0.06536 -0.05695 0.0845 -0.0676 C 0.09205 -0.07176 0.09987 -0.07523 0.10768 -0.07894 C 0.1108 -0.08033 0.11406 -0.08102 0.11718 -0.08264 C 0.12682 -0.08773 0.13606 -0.09491 0.1457 -0.09954 C 0.16093 -0.10672 0.20169 -0.11945 0.21757 -0.12176 C 0.23164 -0.12385 0.2457 -0.12292 0.25976 -0.12361 L 0.28724 -0.1257 C 0.30534 -0.12338 0.36224 -0.11783 0.38554 -0.11088 C 0.3957 -0.10764 0.40612 -0.10556 0.41614 -0.10139 C 0.45299 -0.08611 0.42643 -0.09167 0.46367 -0.0676 C 0.48815 -0.05185 0.48359 -0.05741 0.50377 -0.03565 C 0.51041 -0.02871 0.52409 -0.01412 0.52916 -0.00185 C 0.5345 0.01088 0.53828 0.02569 0.54297 0.03935 C 0.54362 0.04143 0.5444 0.04305 0.54505 0.04514 C 0.55182 0.0669 0.54869 0.05625 0.55455 0.07685 C 0.55521 0.08379 0.55586 0.09074 0.55664 0.09768 C 0.5569 0.09953 0.55742 0.10139 0.55768 0.10324 C 0.55846 0.1081 0.55898 0.11319 0.55976 0.11828 C 0.56106 0.12592 0.56289 0.1331 0.56406 0.14074 C 0.5651 0.14838 0.56588 0.15602 0.56718 0.16319 C 0.56875 0.17176 0.56862 0.17014 0.57031 0.18217 C 0.5707 0.18449 0.57109 0.18703 0.57148 0.18958 C 0.57174 0.19143 0.57226 0.19328 0.57252 0.19514 C 0.5733 0.20139 0.57356 0.20787 0.57461 0.21389 C 0.57539 0.21852 0.57682 0.22268 0.57773 0.22708 C 0.57838 0.23032 0.57955 0.2412 0.57981 0.24398 C 0.58021 0.25092 0.58047 0.25787 0.58099 0.26458 C 0.58125 0.26898 0.58164 0.27338 0.58203 0.27777 C 0.58281 0.28912 0.58346 0.30023 0.58411 0.31157 C 0.5845 0.31967 0.5845 0.32801 0.58515 0.33611 C 0.58593 0.34537 0.58685 0.35509 0.58828 0.36412 C 0.58932 0.37014 0.59257 0.38102 0.59257 0.38102 L 0.59896 0.4375 " pathEditMode="relative" ptsTypes="AAAAAAAAAAAAAAAAAAAAAAAAAAAAAAAAAA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34 -0.03055 L 0.00234 -0.03009 C -0.00013 -0.03518 -0.00273 -0.03935 -0.00482 -0.04467 C -0.00599 -0.04745 -0.00977 -0.06481 -0.01016 -0.06759 C -0.01094 -0.07361 -0.01146 -0.0794 -0.01211 -0.08542 C -0.0138 -0.10023 -0.01615 -0.11458 -0.01745 -0.12963 C -0.01823 -0.13842 -0.01823 -0.14722 -0.01823 -0.15602 C -0.01784 -0.19167 -0.01758 -0.22708 -0.01654 -0.2625 C -0.01628 -0.27222 -0.01602 -0.28171 -0.01484 -0.29074 C -0.01276 -0.30764 -0.00898 -0.32338 -0.00677 -0.34028 C -0.0026 -0.36921 -0.00599 -0.35046 -0.00039 -0.37384 C 0.00065 -0.37824 0.00117 -0.38241 0.00234 -0.38634 C 0.00378 -0.39143 0.00599 -0.39583 0.00781 -0.40046 C 0.00872 -0.40301 0.00911 -0.40602 0.01042 -0.40741 C 0.01198 -0.40949 0.01367 -0.41065 0.01497 -0.41296 C 0.01719 -0.4169 0.01875 -0.42245 0.02135 -0.42523 C 0.02266 -0.42685 0.02435 -0.4287 0.02578 -0.43079 C 0.02799 -0.43403 0.03008 -0.4375 0.03216 -0.4412 C 0.03398 -0.44467 0.03529 -0.44907 0.0375 -0.45185 C 0.03997 -0.45532 0.04297 -0.45648 0.0457 -0.45879 C 0.06055 -0.47361 0.04648 -0.46319 0.06367 -0.47292 C 0.06966 -0.47662 0.07552 -0.48125 0.08164 -0.48379 C 0.08437 -0.48495 0.08711 -0.48588 0.08984 -0.4875 C 0.09284 -0.48889 0.09583 -0.4912 0.0987 -0.49259 C 0.10208 -0.49444 0.10547 -0.49491 0.10885 -0.49629 C 0.11146 -0.49722 0.11419 -0.49884 0.11693 -0.49954 C 0.12018 -0.50069 0.12344 -0.50092 0.12669 -0.50162 C 0.12943 -0.50208 0.13216 -0.50278 0.1349 -0.50324 C 0.15716 -0.50787 0.13125 -0.50231 0.15195 -0.50648 C 0.16224 -0.50625 0.1724 -0.50717 0.18268 -0.50486 C 0.18698 -0.50417 0.19102 -0.4993 0.19531 -0.49792 L 0.20781 -0.49467 C 0.20937 -0.49421 0.21966 -0.49167 0.22135 -0.49074 C 0.23034 -0.48727 0.22565 -0.4875 0.23503 -0.48217 C 0.2375 -0.48032 0.24036 -0.48009 0.2431 -0.47847 C 0.24466 -0.47778 0.24596 -0.47592 0.24766 -0.475 C 0.24974 -0.47338 0.25182 -0.47268 0.25391 -0.47129 C 0.26081 -0.46667 0.25612 -0.46921 0.26289 -0.46273 C 0.2638 -0.4618 0.26458 -0.46134 0.26549 -0.46065 C 0.27604 -0.44375 0.26719 -0.45972 0.2737 -0.44491 C 0.28346 -0.42292 0.27148 -0.45116 0.28086 -0.43241 C 0.28203 -0.43032 0.28268 -0.42754 0.28359 -0.42523 C 0.28646 -0.41875 0.2862 -0.42222 0.28815 -0.41481 C 0.28945 -0.40995 0.29089 -0.40555 0.2918 -0.40046 C 0.29193 -0.39884 0.29219 -0.39699 0.29271 -0.39514 C 0.29388 -0.39051 0.29544 -0.38611 0.29622 -0.38102 L 0.29909 -0.36528 L 0.30078 -0.3544 C 0.30117 -0.35208 0.30143 -0.34954 0.30169 -0.34722 C 0.30208 -0.34467 0.30208 -0.34143 0.3026 -0.33866 C 0.30299 -0.33657 0.30378 -0.33495 0.30443 -0.33333 C 0.3056 -0.32037 0.30664 -0.30787 0.31068 -0.29606 C 0.31133 -0.29421 0.31198 -0.29282 0.3125 -0.29074 C 0.31289 -0.28912 0.31315 -0.28727 0.31341 -0.28565 C 0.31419 -0.27963 0.31458 -0.27546 0.31523 -0.26967 C 0.31549 -0.2625 0.31575 -0.25555 0.31615 -0.24815 C 0.31615 -0.24583 0.3168 -0.24352 0.31706 -0.2412 C 0.31745 -0.23588 0.31745 -0.23055 0.31797 -0.22523 C 0.31849 -0.21898 0.32057 -0.20463 0.32148 -0.19861 C 0.32344 -0.14884 0.32096 -0.19398 0.32435 -0.15972 C 0.32461 -0.15509 0.32461 -0.15023 0.32513 -0.1456 C 0.32643 -0.13356 0.32656 -0.13634 0.32773 -0.12778 C 0.32812 -0.12546 0.32852 -0.12315 0.32865 -0.1206 L 0.32982 -0.08009 L 0.32982 -0.07986 " pathEditMode="relative" rAng="0" ptsTypes="AAAAAAAAAAAAAAAAAAAAAAAAAAAAAAAAAAAAAAAAAAAAAAAAAAAAAAAAAAAAAAAAA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" y="-238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17000" y="3624263"/>
            <a:ext cx="131921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 descr="C:\Users\Admin\Pictures\Documents\Downloads\skull-and-crossbones-26392_6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17000" y="3624263"/>
            <a:ext cx="131921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1"/>
          <p:cNvPicPr>
            <a:picLocks noChangeAspect="1" noChangeArrowheads="1"/>
          </p:cNvPicPr>
          <p:nvPr/>
        </p:nvPicPr>
        <p:blipFill>
          <a:blip r:embed="rId4" cstate="print">
            <a:lum bright="-10000"/>
          </a:blip>
          <a:srcRect t="20505" b="7162"/>
          <a:stretch>
            <a:fillRect/>
          </a:stretch>
        </p:blipFill>
        <p:spPr bwMode="auto">
          <a:xfrm rot="545401">
            <a:off x="7464425" y="2155825"/>
            <a:ext cx="4057650" cy="441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Admin\Pictures\Documents\Downloads\talc-dapper-344341_640.jpg"/>
          <p:cNvPicPr>
            <a:picLocks noChangeAspect="1" noChangeArrowheads="1"/>
          </p:cNvPicPr>
          <p:nvPr/>
        </p:nvPicPr>
        <p:blipFill>
          <a:blip r:embed="rId5" cstate="print"/>
          <a:srcRect b="14737"/>
          <a:stretch>
            <a:fillRect/>
          </a:stretch>
        </p:blipFill>
        <p:spPr bwMode="auto">
          <a:xfrm>
            <a:off x="4537075" y="3249613"/>
            <a:ext cx="18891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Users\Admin\Pictures\Documents\Downloads\talc-dapper-344341_64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89011" y="3250131"/>
            <a:ext cx="189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2" descr="C:\Users\Admin\Pictures\Documents\Downloads\fungus-657503_640.jpg"/>
          <p:cNvPicPr>
            <a:picLocks noChangeAspect="1" noChangeArrowheads="1"/>
          </p:cNvPicPr>
          <p:nvPr/>
        </p:nvPicPr>
        <p:blipFill>
          <a:blip r:embed="rId7" cstate="print"/>
          <a:srcRect l="39842" r="9676"/>
          <a:stretch>
            <a:fillRect/>
          </a:stretch>
        </p:blipFill>
        <p:spPr bwMode="auto">
          <a:xfrm>
            <a:off x="1755775" y="3956050"/>
            <a:ext cx="13652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Admin\Pictures\Documents\Downloads\mushroom-427053_640.jpg"/>
          <p:cNvPicPr>
            <a:picLocks noChangeAspect="1" noChangeArrowheads="1"/>
          </p:cNvPicPr>
          <p:nvPr/>
        </p:nvPicPr>
        <p:blipFill>
          <a:blip r:embed="rId8" cstate="print"/>
          <a:srcRect t="18250" r="21173" b="30771"/>
          <a:stretch>
            <a:fillRect/>
          </a:stretch>
        </p:blipFill>
        <p:spPr bwMode="auto">
          <a:xfrm>
            <a:off x="733425" y="989013"/>
            <a:ext cx="1511300" cy="146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C:\Users\Admin\Pictures\Documents\Downloads\fungus-657503_640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7251" y="3955526"/>
            <a:ext cx="2704225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2" descr="C:\Users\Admin\Pictures\Documents\Downloads\mushroom-427053_640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8768" y="506932"/>
            <a:ext cx="1917006" cy="28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2" descr="C:\Users\Admin\Pictures\Documents\Downloads\fungus-622412_1280 1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68940" y="533058"/>
            <a:ext cx="2723404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" descr="C:\Users\Admin\Pictures\Documents\Downloads\fungus-676240_640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27518" y="951068"/>
            <a:ext cx="2400000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8 0.0375 L 0.00365 -0.499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xit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7037E-6 L 0.00404 -0.4942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4" presetClass="exit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9167E-6 7.40741E-7 L -7.29167E-6 7.40741E-7 C 0.00077 -0.0132 0.00156 -0.02662 0.0026 -0.03982 C 0.00286 -0.04283 0.00351 -0.04607 0.0039 -0.04908 C 0.00442 -0.05371 0.00442 -0.05857 0.0052 -0.0632 C 0.01015 -0.09514 0.00885 -0.08195 0.01314 -0.10301 C 0.01406 -0.10764 0.01471 -0.11227 0.01575 -0.1169 C 0.01679 -0.12176 0.01848 -0.12616 0.01965 -0.13102 C 0.02421 -0.14838 0.02278 -0.14723 0.0289 -0.16366 C 0.03359 -0.17639 0.0384 -0.18889 0.04335 -0.20116 C 0.04583 -0.20741 0.04791 -0.21459 0.05129 -0.21968 C 0.05481 -0.225 0.05859 -0.22986 0.06171 -0.23588 C 0.06471 -0.24167 0.0664 -0.24931 0.06965 -0.25463 C 0.07265 -0.25973 0.07669 -0.26227 0.0802 -0.26644 C 0.08333 -0.27014 0.08619 -0.27477 0.08945 -0.27801 C 0.0927 -0.28172 0.11015 -0.29653 0.11445 -0.29908 C 0.11913 -0.30209 0.12408 -0.30324 0.1289 -0.30625 C 0.16471 -0.32732 0.12799 -0.30973 0.16171 -0.32477 C 0.1914 -0.35116 0.15507 -0.31875 0.19986 -0.35996 C 0.20429 -0.36389 0.20846 -0.36852 0.21301 -0.37153 C 0.22408 -0.3794 0.2358 -0.38449 0.24596 -0.39514 C 0.25116 -0.40047 0.25624 -0.40672 0.26171 -0.41135 C 0.27408 -0.42199 0.27786 -0.42014 0.29075 -0.42778 C 0.31262 -0.44074 0.29491 -0.43542 0.31575 -0.43959 L 0.42486 -0.43473 C 0.4302 -0.43449 0.43541 -0.43125 0.44062 -0.4301 C 0.44544 -0.42894 0.45038 -0.42894 0.4552 -0.42778 C 0.45572 -0.42755 0.48866 -0.41829 0.49726 -0.41366 C 0.5052 -0.40949 0.51301 -0.4044 0.52096 -0.39977 C 0.53033 -0.39422 0.53424 -0.39213 0.54335 -0.38565 C 0.56549 -0.36991 0.5384 -0.38843 0.56301 -0.36922 C 0.5664 -0.36667 0.57018 -0.36528 0.57356 -0.36227 C 0.57721 -0.35903 0.58046 -0.35417 0.58411 -0.3507 C 0.58749 -0.34723 0.59114 -0.34445 0.59465 -0.34121 C 0.59778 -0.3382 0.60064 -0.33473 0.60377 -0.33195 C 0.60676 -0.32917 0.61015 -0.32778 0.61301 -0.32477 C 0.62174 -0.31598 0.62135 -0.31297 0.62877 -0.30371 C 0.63554 -0.29561 0.63489 -0.29885 0.64062 -0.28982 C 0.65143 -0.27292 0.64348 -0.28426 0.65116 -0.26875 C 0.66314 -0.24445 0.65038 -0.27361 0.66041 -0.25 C 0.66327 -0.22477 0.65911 -0.24977 0.66562 -0.23125 C 0.66692 -0.22778 0.66718 -0.22338 0.66822 -0.21968 C 0.66939 -0.21621 0.67109 -0.21366 0.67226 -0.21042 C 0.6733 -0.20764 0.67395 -0.20417 0.67486 -0.20116 C 0.67564 -0.19861 0.67682 -0.19676 0.67747 -0.19422 C 0.67864 -0.18959 0.67916 -0.18473 0.68007 -0.1801 C 0.68085 -0.17686 0.68189 -0.17385 0.68281 -0.17084 C 0.68554 -0.14074 0.68215 -0.17153 0.68671 -0.14491 C 0.69309 -0.10787 0.68593 -0.14167 0.69192 -0.11459 C 0.69244 -0.10903 0.69283 -0.10371 0.69322 -0.09815 C 0.69374 -0.0919 0.694 -0.08565 0.69465 -0.0794 C 0.69531 -0.07315 0.69661 -0.06713 0.69726 -0.06088 C 0.69765 -0.05602 0.69804 -0.05139 0.69856 -0.04676 C 0.69895 -0.04352 0.69947 -0.04051 0.69986 -0.0375 C 0.70312 -0.0088 0.69947 -0.03565 0.70247 -0.01412 C 0.70299 0.025 0.70299 0.06389 0.70377 0.10301 C 0.7039 0.10833 0.70468 0.11389 0.70507 0.11921 C 0.70559 0.12546 0.70598 0.13171 0.7065 0.13796 C 0.70598 0.1824 0.70585 0.22685 0.70507 0.27129 C 0.70507 0.27754 0.70403 0.28379 0.70377 0.29004 C 0.70351 0.29791 0.70377 0.30555 0.70377 0.31342 L 0.69596 0.39305 " pathEditMode="relative" ptsTypes="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5185 L 0 -0.05162 C 0.00039 -0.07893 0.00013 -0.10602 0.0013 -0.1331 C 0.00143 -0.1368 0.00313 -0.14004 0.00391 -0.14375 C 0.00482 -0.14768 0.00573 -0.15185 0.00651 -0.15602 C 0.00794 -0.16342 0.01003 -0.17592 0.01185 -0.18333 C 0.02135 -0.21852 0.01016 -0.16898 0.01992 -0.21227 C 0.02135 -0.21852 0.02214 -0.225 0.02383 -0.23102 C 0.02565 -0.23704 0.02852 -0.24213 0.0306 -0.24768 C 0.03633 -0.26342 0.0375 -0.26852 0.04388 -0.28333 C 0.0487 -0.29375 0.05326 -0.30463 0.05859 -0.31435 C 0.06081 -0.31875 0.06263 -0.32338 0.06536 -0.32708 C 0.07109 -0.33518 0.07799 -0.3419 0.08398 -0.35 C 0.09284 -0.3618 0.09323 -0.36296 0.10273 -0.37268 C 0.10612 -0.37639 0.10977 -0.37963 0.11328 -0.38333 C 0.11693 -0.38727 0.12031 -0.3919 0.12396 -0.3956 C 0.14089 -0.41273 0.13073 -0.39977 0.14674 -0.41435 C 0.15078 -0.41829 0.1543 -0.42384 0.15872 -0.42708 C 0.16289 -0.43009 0.16771 -0.43079 0.17201 -0.43333 C 0.18021 -0.43842 0.18776 -0.4456 0.19609 -0.45 C 0.23776 -0.47176 0.20508 -0.45602 0.23216 -0.46666 C 0.23516 -0.46782 0.23815 -0.46991 0.24141 -0.47083 C 0.25182 -0.47384 0.2793 -0.47477 0.28424 -0.47477 C 0.29883 -0.4743 0.31367 -0.47523 0.32813 -0.47291 C 0.33464 -0.47176 0.34063 -0.46666 0.34688 -0.46458 C 0.35313 -0.4625 0.35951 -0.46111 0.36549 -0.45833 C 0.36875 -0.45694 0.37174 -0.45532 0.37487 -0.45416 C 0.37799 -0.45301 0.38112 -0.45254 0.38411 -0.45208 C 0.39688 -0.44954 0.39349 -0.45023 0.4069 -0.44791 C 0.41042 -0.44722 0.41406 -0.44699 0.41758 -0.44583 C 0.45742 -0.43287 0.425 -0.44074 0.44818 -0.43518 C 0.45234 -0.43333 0.45625 -0.43125 0.46029 -0.42916 C 0.46341 -0.42754 0.46654 -0.42685 0.46966 -0.425 C 0.47461 -0.42199 0.47904 -0.41805 0.48294 -0.4125 C 0.4849 -0.40995 0.48685 -0.40717 0.48841 -0.40416 C 0.48997 -0.40092 0.49115 -0.39722 0.49232 -0.39352 C 0.49479 -0.38588 0.49518 -0.38287 0.49635 -0.37477 C 0.49688 -0.36805 0.49701 -0.36111 0.49766 -0.35393 C 0.49831 -0.34699 0.49987 -0.34028 0.50039 -0.3331 C 0.50078 -0.32639 0.50117 -0.31944 0.50169 -0.31227 C 0.50195 -0.30764 0.50221 -0.30278 0.50299 -0.29768 C 0.50365 -0.29352 0.50573 -0.28541 0.50573 -0.28518 C 0.50898 -0.24977 0.50534 -0.28379 0.50833 -0.26458 L 0.51094 -0.24768 C 0.51146 -0.24375 0.51172 -0.23935 0.51224 -0.23518 C 0.51315 -0.22893 0.5138 -0.22662 0.5151 -0.22083 C 0.51549 -0.19653 0.51523 -0.17199 0.51641 -0.14768 C 0.51693 -0.13541 0.52096 -0.1331 0.52435 -0.12291 C 0.52617 -0.11713 0.52826 -0.1118 0.52969 -0.10602 C 0.5306 -0.10254 0.53125 -0.09884 0.53242 -0.0956 C 0.53307 -0.09329 0.53438 -0.09166 0.53503 -0.08935 C 0.53945 -0.07546 0.5362 -0.07847 0.5431 -0.06227 C 0.54479 -0.0581 0.5474 -0.05463 0.54831 -0.04977 C 0.54974 -0.04282 0.55117 -0.04352 0.54831 -0.04352 L 0.54831 -0.04329 " pathEditMode="relative" rAng="0" ptsTypes="AAAAAAAAAAAAAAAAAAAAAAAAAAAAAAAAAAAAAAAAAAAAAAAAAAAAA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00" y="-20718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1.85185E-6 L 6.25E-7 0.0007 C 0.0013 -0.00856 0.00859 -0.05092 0.01198 -0.0625 C 0.03008 -0.12315 0.03776 -0.13634 0.0638 -0.19491 C 0.08463 -0.2412 0.08242 -0.23449 0.11289 -0.28194 C 0.12825 -0.30602 0.14154 -0.32592 0.16211 -0.3375 C 0.1668 -0.33958 0.17096 -0.34282 0.17578 -0.34467 C 0.19713 -0.3537 0.19766 -0.35324 0.21393 -0.35648 L 0.26445 -0.35463 C 0.27044 -0.35416 0.28255 -0.35069 0.28906 -0.34977 C 0.29883 -0.34745 0.30521 -0.34722 0.31497 -0.34236 C 0.31836 -0.34004 0.322 -0.33704 0.32591 -0.33426 C 0.32891 -0.33287 0.33216 -0.33217 0.33529 -0.3294 C 0.3457 -0.32129 0.35 -0.3162 0.35859 -0.30694 C 0.35977 -0.3037 0.36107 -0.30023 0.3625 -0.29722 C 0.36471 -0.29352 0.36888 -0.28981 0.37083 -0.28472 C 0.372 -0.28148 0.37253 -0.27824 0.37344 -0.27454 C 0.37448 -0.27199 0.37552 -0.26967 0.37617 -0.26713 C 0.38216 -0.24583 0.37591 -0.26342 0.38177 -0.24444 C 0.38437 -0.23634 0.38776 -0.22893 0.38997 -0.21967 C 0.39075 -0.21528 0.39193 -0.21157 0.39258 -0.20741 C 0.39336 -0.20324 0.39336 -0.19907 0.39401 -0.19491 C 0.39466 -0.18981 0.39583 -0.18472 0.39687 -0.17986 C 0.39713 -0.17731 0.39727 -0.17454 0.39805 -0.17199 L 0.40065 -0.16504 C 0.40352 -0.14421 0.40026 -0.16481 0.40508 -0.14745 C 0.4056 -0.14514 0.40586 -0.14236 0.40638 -0.14004 C 0.40703 -0.13588 0.4082 -0.13148 0.40898 -0.12731 C 0.40963 -0.12477 0.40963 -0.12222 0.41042 -0.11991 C 0.41146 -0.11713 0.41289 -0.11504 0.41432 -0.1125 C 0.41484 -0.10717 0.41615 -0.10231 0.41615 -0.09745 C 0.41615 -0.08333 0.41536 -0.07014 0.41172 -0.05764 C 0.41107 -0.05555 0.4099 -0.05416 0.40898 -0.05278 C 0.40859 -0.05023 0.40833 -0.04722 0.40768 -0.04537 C 0.40664 -0.0412 0.40495 -0.03842 0.40352 -0.03518 C 0.4026 -0.03264 0.40156 -0.03009 0.40065 -0.02778 C 0.40052 -0.02616 0.39883 -0.01227 0.39805 -0.01041 C 0.39713 -0.00694 0.39544 -0.00532 0.39401 -0.00278 L 0.38997 -0.00764 L 0.38997 -0.00741 " pathEditMode="relative" rAng="0" ptsTypes="AAAAAAAAAAAAAAAAAAAAAAAAAAAAAAAAAAAAAA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" y="-178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Použité odkazy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312863" y="1673225"/>
            <a:ext cx="9509125" cy="3394075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ts val="1200"/>
              </a:spcBef>
              <a:buFont typeface="Arial" charset="0"/>
              <a:buNone/>
            </a:pPr>
            <a:r>
              <a:rPr lang="cs-CZ" altLang="cs-CZ" sz="800" smtClean="0"/>
              <a:t>Obrázky: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2: </a:t>
            </a:r>
            <a:r>
              <a:rPr lang="hu-HU" altLang="cs-CZ" sz="700" smtClean="0"/>
              <a:t>SZABÓ, Jenő. </a:t>
            </a:r>
            <a:r>
              <a:rPr lang="hu-HU" altLang="cs-CZ" sz="700" i="1" smtClean="0"/>
              <a:t>pixabay.com</a:t>
            </a:r>
            <a:r>
              <a:rPr lang="hu-HU" altLang="cs-CZ" sz="700" smtClean="0"/>
              <a:t> [online]. [cit. 4.5.2015]. Dostupný na WWW: http://pixabay.com/cs/houby-porcini-les-601618/</a:t>
            </a:r>
            <a:endParaRPr lang="cs-CZ" altLang="cs-CZ" sz="700" smtClean="0"/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3: HERRMANN, Kerstin.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http://pixabay.com/cs/ka%C5%A1tan-lesn%C3%AD-houby-houba-jedl%C3%BD-rac-194211/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4: NEUVEDEN, Autor.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http://pixabay.com/cs/houba-bedla-vysok%C3%A1-jedl%C3%A1-657503/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5: </a:t>
            </a:r>
            <a:r>
              <a:rPr lang="cs-CZ" altLang="cs-CZ" sz="800" smtClean="0"/>
              <a:t>KURTZ, Adele. </a:t>
            </a:r>
            <a:r>
              <a:rPr lang="cs-CZ" altLang="cs-CZ" sz="800" i="1" smtClean="0"/>
              <a:t>pixabay.com</a:t>
            </a:r>
            <a:r>
              <a:rPr lang="cs-CZ" altLang="cs-CZ" sz="800" smtClean="0"/>
              <a:t> [online]. [cit. 6.5.2015]. Dostupný na WWW: http://pixabay.com/cs/houby-divok%C3%A1-p%C5%99%C3%ADrodn%C3%AD-potraviny-427053/</a:t>
            </a:r>
            <a:endParaRPr lang="cs-CZ" altLang="cs-CZ" sz="700" smtClean="0"/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6: </a:t>
            </a:r>
            <a:r>
              <a:rPr lang="cs-CZ" altLang="cs-CZ" sz="800" smtClean="0">
                <a:solidFill>
                  <a:srgbClr val="333333"/>
                </a:solidFill>
              </a:rPr>
              <a:t>CHALUPSKÝ, Zdeněk. </a:t>
            </a:r>
            <a:r>
              <a:rPr lang="cs-CZ" altLang="cs-CZ" sz="800" i="1" smtClean="0">
                <a:solidFill>
                  <a:srgbClr val="333333"/>
                </a:solidFill>
              </a:rPr>
              <a:t>pixabay.com</a:t>
            </a:r>
            <a:r>
              <a:rPr lang="cs-CZ" altLang="cs-CZ" sz="800" smtClean="0">
                <a:solidFill>
                  <a:srgbClr val="333333"/>
                </a:solidFill>
              </a:rPr>
              <a:t> [online]. [cit. 4.5.2015]. Dostupný na WWW: http://pixabay.com/cs/klouzek-sli%C4%8Dn%C3%BD-houba-makro-tr%C3%A1va-344341/</a:t>
            </a:r>
            <a:endParaRPr lang="cs-CZ" altLang="cs-CZ" sz="700" smtClean="0"/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7: KOZELUH, Ferdinand.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http://pixabay.com/cs/houba-houby-uch%C3%A1%C4%8D-jaro-tr%C3%A1va-les-676240/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8: </a:t>
            </a:r>
            <a:r>
              <a:rPr lang="cs-CZ" altLang="cs-CZ" sz="800" smtClean="0"/>
              <a:t>NEUVEDEN, Autor. </a:t>
            </a:r>
            <a:r>
              <a:rPr lang="cs-CZ" altLang="cs-CZ" sz="800" i="1" smtClean="0"/>
              <a:t>pixabay.com</a:t>
            </a:r>
            <a:r>
              <a:rPr lang="cs-CZ" altLang="cs-CZ" sz="800" smtClean="0"/>
              <a:t> [online]. [cit. 6.5.2015]. Dostupný na WWW: http://pixabay.com/cs/houba-b%C3%ADl%C3%A1-houby-muchom%C5%AFrka-622412/</a:t>
            </a:r>
            <a:endParaRPr lang="cs-CZ" altLang="cs-CZ" sz="700" smtClean="0"/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9: </a:t>
            </a:r>
            <a:r>
              <a:rPr lang="hu-HU" altLang="cs-CZ" sz="700" smtClean="0"/>
              <a:t>SZABÓ, Jenő. </a:t>
            </a:r>
            <a:r>
              <a:rPr lang="hu-HU" altLang="cs-CZ" sz="700" i="1" smtClean="0"/>
              <a:t>pixabay.com</a:t>
            </a:r>
            <a:r>
              <a:rPr lang="hu-HU" altLang="cs-CZ" sz="700" smtClean="0"/>
              <a:t> [online]. [cit. 4.5.2015]. Dostupný na WWW: http://pixabay.com/cs/houby-toxick%C3%BD-na-podzim-les-629165</a:t>
            </a:r>
            <a:endParaRPr lang="cs-CZ" altLang="cs-CZ" sz="700" smtClean="0"/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10: LANGMAIER, Holger.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http://pixabay.com/cs/houba-les-p%C5%99%C3%ADrody-podzim-riziko-418282/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Snímek č. 11: NEUVEDEN, Autor.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</a:t>
            </a:r>
            <a:r>
              <a:rPr lang="cs-CZ" altLang="cs-CZ" sz="700" smtClean="0">
                <a:solidFill>
                  <a:schemeClr val="tx2"/>
                </a:solidFill>
              </a:rPr>
              <a:t>pixabay.com/cs/fly-v%C3%AD%C4%8Dko-barevn%C3%A9-nebezpe%C4%8D%C3%AD-podzim-21685/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NEUVEDEN, Autor.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http://pixabay.com/cs/lebka-a-zk%C5%99%C3%AD%C5%BEen%C3%A9-hn%C3%A1ty-symboly-26392/</a:t>
            </a:r>
          </a:p>
          <a:p>
            <a:pPr eaLnBrk="1" hangingPunct="1">
              <a:lnSpc>
                <a:spcPct val="100000"/>
              </a:lnSpc>
              <a:spcBef>
                <a:spcPts val="1200"/>
              </a:spcBef>
            </a:pPr>
            <a:r>
              <a:rPr lang="cs-CZ" altLang="cs-CZ" sz="700" smtClean="0"/>
              <a:t>ARNOLD, Karen. </a:t>
            </a:r>
            <a:r>
              <a:rPr lang="cs-CZ" altLang="cs-CZ" sz="700" i="1" smtClean="0"/>
              <a:t>pixabay.com</a:t>
            </a:r>
            <a:r>
              <a:rPr lang="cs-CZ" altLang="cs-CZ" sz="700" smtClean="0"/>
              <a:t> [online]. [cit. 4.5.2015]. Dostupný na WWW: http://pixabay.com/cs/p%C5%99%C3%ADbor-n%C5%AF%C5%BE-vidli%C4%8Dka-l%C5%BE%C3%ADce-zelen%C3%A1-220243/</a:t>
            </a:r>
          </a:p>
          <a:p>
            <a:pPr eaLnBrk="1" hangingPunct="1">
              <a:lnSpc>
                <a:spcPct val="100000"/>
              </a:lnSpc>
              <a:buFont typeface="Arial" charset="0"/>
              <a:buNone/>
            </a:pPr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Metodický pokyn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Integrovaný blok: příroda</a:t>
            </a:r>
            <a:endParaRPr lang="cs-CZ" altLang="cs-CZ" sz="2700" smtClean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endParaRPr lang="cs-CZ" altLang="cs-CZ" b="1" dirty="0" smtClean="0"/>
          </a:p>
          <a:p>
            <a:pPr eaLnBrk="1" hangingPunct="1"/>
            <a:r>
              <a:rPr lang="cs-CZ" altLang="cs-CZ" b="1" dirty="0" smtClean="0"/>
              <a:t>Popis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900" dirty="0" smtClean="0"/>
              <a:t>Děti seznamujeme se vzhledem 10 druhů hub a s obrazovými symboly jedlý x jedovatý.</a:t>
            </a:r>
          </a:p>
          <a:p>
            <a:pPr eaLnBrk="1" hangingPunct="1"/>
            <a:r>
              <a:rPr lang="cs-CZ" altLang="cs-CZ" b="1" dirty="0" smtClean="0"/>
              <a:t>Očekávání a cíle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900" dirty="0" smtClean="0"/>
              <a:t>Cílem je, aby děti pochopily, že nesmí sbírat houby, které </a:t>
            </a:r>
            <a:r>
              <a:rPr lang="cs-CZ" altLang="cs-CZ" sz="1900" dirty="0" smtClean="0"/>
              <a:t>neznají, </a:t>
            </a:r>
            <a:r>
              <a:rPr lang="cs-CZ" altLang="cs-CZ" sz="1900" dirty="0" smtClean="0"/>
              <a:t>a jaké nebezpečí hrozí po požití jedovaté houby. Můžeme je případně seznámit i s tím, že houby mohou sbírat pouze s dospělým, který houby jedlé a jedovaté velmi dobře zná.</a:t>
            </a:r>
          </a:p>
          <a:p>
            <a:pPr eaLnBrk="1" hangingPunct="1"/>
            <a:endParaRPr lang="cs-CZ" altLang="cs-CZ" dirty="0" smtClean="0"/>
          </a:p>
          <a:p>
            <a:pPr eaLnBrk="1" hangingPunct="1">
              <a:buFont typeface="Arial" charset="0"/>
              <a:buNone/>
            </a:pPr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926B1B6-A930-4D24-BD87-45D6D5990284}" type="slidenum">
              <a:rPr lang="cs-CZ" altLang="cs-CZ"/>
              <a:pPr/>
              <a:t>15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Studijní materiály</a:t>
            </a:r>
            <a:br>
              <a:rPr lang="cs-CZ" altLang="cs-CZ" b="1" smtClean="0"/>
            </a:b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FD2AF7E-B157-42F8-B44C-06D17FAA2863}" type="slidenum">
              <a:rPr lang="cs-CZ" altLang="cs-CZ"/>
              <a:pPr/>
              <a:t>16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Na snímcích 2 – 11 jsou zobrazeny obrázky jedlých a jedovatých hub společně se symboly jedlý x jedovatý. </a:t>
            </a:r>
          </a:p>
          <a:p>
            <a:pPr eaLnBrk="1" hangingPunct="1"/>
            <a:r>
              <a:rPr lang="cs-CZ" altLang="cs-CZ" smtClean="0"/>
              <a:t>Na snímcích 12 a 13 děti dotykem nebo perem vybírají houby, které si zrakově zapamatovaly. Vkládají je do košíku. Animační efekt jim ukáže, které do košíku patří a které ne.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B135084-5808-4A38-81C5-82CCADDAFEC4}" type="slidenum">
              <a:rPr lang="cs-CZ" altLang="cs-CZ"/>
              <a:pPr/>
              <a:t>17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Práce s didaktickým kufříkem KUMUČ</a:t>
            </a: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altLang="cs-CZ" b="1" u="sng" smtClean="0"/>
              <a:t>Cílem práce je </a:t>
            </a:r>
            <a:r>
              <a:rPr lang="cs-CZ" altLang="cs-CZ" smtClean="0"/>
              <a:t>zrakové rozlišení jedlých a jedovatých hub. Děti mají za úkol vložit do košíku pouze jedlé houby.</a:t>
            </a:r>
          </a:p>
          <a:p>
            <a:pPr eaLnBrk="1" hangingPunct="1"/>
            <a:r>
              <a:rPr lang="cs-CZ" altLang="cs-CZ" smtClean="0"/>
              <a:t>Do kufříku si připravíme: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obrázky nebo modely jedlých a nejedlých hub,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proutěný košík,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kontrolní obrázky.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8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0F73B97-5ED3-479B-AB11-4114EC9BBB32}" type="slidenum">
              <a:rPr lang="cs-CZ" altLang="cs-CZ"/>
              <a:pPr/>
              <a:t>18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Poznatky lze dále upevnit a rozšířit: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pozváním mykologa do mateřské školy,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návštěvou výstavy hub,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výletem do lesa s mykologem,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altLang="cs-CZ" sz="1800" smtClean="0"/>
              <a:t>vypěstováním žampiónů na zahradě mateřské školy k pozorování procesu jejich vývoje.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560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66F12F-D0BF-4E6F-9291-B382D98AED22}" type="slidenum">
              <a:rPr lang="cs-CZ" altLang="cs-CZ"/>
              <a:pPr/>
              <a:t>19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62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F3372D6-A77E-4A68-BF97-3E2199768B6C}" type="slidenum">
              <a:rPr lang="cs-CZ" altLang="cs-CZ">
                <a:solidFill>
                  <a:srgbClr val="000000"/>
                </a:solidFill>
              </a:rPr>
              <a:pPr/>
              <a:t>20</a:t>
            </a:fld>
            <a:endParaRPr lang="cs-CZ" altLang="cs-CZ">
              <a:solidFill>
                <a:srgbClr val="000000"/>
              </a:solidFill>
            </a:endParaRPr>
          </a:p>
        </p:txBody>
      </p:sp>
      <p:grpSp>
        <p:nvGrpSpPr>
          <p:cNvPr id="2662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6629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pPr eaLnBrk="1" hangingPunct="1"/>
            <a:r>
              <a:rPr lang="cs-CZ" alt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395</Words>
  <Application>Microsoft Office PowerPoint</Application>
  <PresentationFormat>Vlastní</PresentationFormat>
  <Paragraphs>84</Paragraphs>
  <Slides>20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Century Gothic</vt:lpstr>
      <vt:lpstr>Calibri</vt:lpstr>
      <vt:lpstr>Wingdings</vt:lpstr>
      <vt:lpstr>Sheer Green 16x9</vt:lpstr>
      <vt:lpstr> Které houby přidáme do košíku?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2015-05-13T11:15:20Z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