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2" r:id="rId2"/>
    <p:sldId id="283" r:id="rId3"/>
    <p:sldId id="297" r:id="rId4"/>
    <p:sldId id="296" r:id="rId5"/>
    <p:sldId id="295" r:id="rId6"/>
    <p:sldId id="294" r:id="rId7"/>
    <p:sldId id="293" r:id="rId8"/>
    <p:sldId id="292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BEA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1035" autoAdjust="0"/>
  </p:normalViewPr>
  <p:slideViewPr>
    <p:cSldViewPr snapToGrid="0">
      <p:cViewPr varScale="1">
        <p:scale>
          <a:sx n="86" d="100"/>
          <a:sy n="86" d="100"/>
        </p:scale>
        <p:origin x="-84" y="-1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7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6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5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3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BCC10E2-E9DD-4287-B152-68D6782EB85C}" type="datetimeFigureOut">
              <a:rPr lang="cs-CZ"/>
              <a:pPr>
                <a:defRPr/>
              </a:pPr>
              <a:t>12.5.2015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D13691DE-0A9B-4BF5-B2A4-2CDD50798B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9F1F5F1-1BB9-4CF8-A94F-A36D7447C18B}" type="datetimeFigureOut">
              <a:rPr lang="cs-CZ"/>
              <a:pPr>
                <a:defRPr/>
              </a:pPr>
              <a:t>12.5.2015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733520CB-4CCF-495A-9E3D-F1E7F863B1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090199C-D200-48DB-9670-4873719E78CC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Z rozpůleného jablka přesuň na talíř tolik jadérek, kolik Ti ukazuje číslice v zeleném kroužku. Na dalších obrázcích pokračuj stejným způsobem.</a:t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FB43A10-45AE-45FA-9AE4-16387974F25B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81EF0F9-5254-48E7-A621-5052733C75E1}" type="slidenum">
              <a:rPr lang="cs-CZ" altLang="cs-CZ"/>
              <a:pPr/>
              <a:t>3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Z rozpůleného jablka přesuň na talíř tolik jadérek, kolik Ti ukazuje číslice v zeleném kroužku. Na dalších obrázcích pokračuj stejným způsobem.</a:t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7A20872-4C71-4F3A-A051-35602E001452}" type="slidenum">
              <a:rPr lang="cs-CZ" altLang="cs-CZ"/>
              <a:pPr/>
              <a:t>4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9BE6889-C9F0-4968-BBA8-AE55D853A6A9}" type="slidenum">
              <a:rPr lang="cs-CZ" altLang="cs-CZ"/>
              <a:pPr/>
              <a:t>5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5E72928-1B04-4EDF-8192-29FB018B58A5}" type="slidenum">
              <a:rPr lang="cs-CZ" altLang="cs-CZ"/>
              <a:pPr/>
              <a:t>6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FFC8FDF-8C34-47BB-918E-90894D985723}" type="slidenum">
              <a:rPr lang="cs-CZ" altLang="cs-CZ"/>
              <a:pPr/>
              <a:t>7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136CD24-026C-4B83-B253-0F47951CF44D}" type="slidenum">
              <a:rPr lang="cs-CZ" altLang="cs-CZ"/>
              <a:pPr/>
              <a:t>8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8F94262-269E-44DB-A10B-E1089E723E20}" type="slidenum">
              <a:rPr lang="cs-CZ" altLang="cs-CZ"/>
              <a:pPr/>
              <a:t>9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FF4AE1D-35FB-458B-8E30-A42EF6F826BA}" type="slidenum">
              <a:rPr lang="cs-CZ" altLang="cs-CZ"/>
              <a:pPr/>
              <a:t>10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1D7D5B8-8C46-49A2-B36D-49DC88EF89F9}" type="slidenum">
              <a:rPr lang="cs-CZ" altLang="cs-CZ"/>
              <a:pPr/>
              <a:t>11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41EE4BE-484B-43A7-A61E-A76C82C1086F}" type="slidenum">
              <a:rPr lang="cs-CZ" altLang="cs-CZ"/>
              <a:pPr/>
              <a:t>12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64C753E-AA6E-4F4C-B3DF-DB5CAE4F3B74}" type="slidenum">
              <a:rPr lang="cs-CZ" altLang="cs-CZ"/>
              <a:pPr/>
              <a:t>13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924F1CA-459B-4DCD-8A27-FCB8D8215814}" type="slidenum">
              <a:rPr lang="cs-CZ" altLang="cs-CZ"/>
              <a:pPr/>
              <a:t>14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D060AE5-C55B-4781-B7B8-6084E3FC5B51}" type="slidenum">
              <a:rPr lang="cs-CZ" altLang="cs-CZ"/>
              <a:pPr/>
              <a:t>15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4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C1DAE-C0A4-4BFF-A693-A0291453F6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1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7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7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6B061D5-EDD9-4B75-857C-0B182588E93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F53D8-E9E0-466D-AB81-8648EC94F7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7B919-8DF6-46BA-ADE2-A283C3FCA02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62836-30B7-43E4-AA63-4F801FA1CB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2499567-1239-47C7-A9BC-7B63F3DCD8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2D0ECBE-D5A7-4CB2-8E0D-F380D9F56D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4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7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43289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20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23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6F56C04-D8CE-4EE1-B6CB-F7252CCE0E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 cap="all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8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72EAD21D-982D-40EB-9CBC-B98628BA62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4" r:id="rId2"/>
    <p:sldLayoutId id="2147483769" r:id="rId3"/>
    <p:sldLayoutId id="2147483765" r:id="rId4"/>
    <p:sldLayoutId id="2147483766" r:id="rId5"/>
    <p:sldLayoutId id="2147483767" r:id="rId6"/>
    <p:sldLayoutId id="2147483770" r:id="rId7"/>
    <p:sldLayoutId id="2147483771" r:id="rId8"/>
    <p:sldLayoutId id="214748377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5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016000"/>
          </a:xfrm>
        </p:spPr>
        <p:txBody>
          <a:bodyPr anchor="t"/>
          <a:lstStyle/>
          <a:p>
            <a:pPr eaLnBrk="1" hangingPunct="1"/>
            <a:r>
              <a:rPr lang="cs-CZ" altLang="cs-CZ" sz="3600" smtClean="0">
                <a:solidFill>
                  <a:srgbClr val="4A3A2A"/>
                </a:solidFill>
              </a:rPr>
              <a:t>Množství, symbol 0 - 6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106613"/>
            <a:ext cx="9601200" cy="1563687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Základní matematické</a:t>
            </a:r>
            <a:r>
              <a:rPr lang="cs-CZ" dirty="0"/>
              <a:t>, </a:t>
            </a:r>
            <a:r>
              <a:rPr lang="pt-BR" dirty="0"/>
              <a:t>početní a číselné pojmy </a:t>
            </a:r>
            <a:r>
              <a:rPr lang="pt-BR" dirty="0" smtClean="0"/>
              <a:t>a</a:t>
            </a:r>
            <a:r>
              <a:rPr lang="cs-CZ" dirty="0" smtClean="0"/>
              <a:t> </a:t>
            </a:r>
            <a:r>
              <a:rPr lang="pt-BR" dirty="0" smtClean="0"/>
              <a:t>operace</a:t>
            </a:r>
            <a:endParaRPr lang="pt-BR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Řešení problémů, učení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"/>
              </a:rPr>
              <a:t>Jemná motorika, koordinace ruky a oka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8196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5</a:t>
            </a:r>
          </a:p>
        </p:txBody>
      </p:sp>
      <p:pic>
        <p:nvPicPr>
          <p:cNvPr id="8204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rot="5400000">
            <a:off x="6526213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7.40741E-7 L 0.46705 0.45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" y="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0959E-6 7.40741E-7 L 0.43845 0.519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" y="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3131E-6 7.40741E-7 L 0.40225 0.478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3143E-6 7.40741E-7 L 0.39716 0.501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" y="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27446E-7 4.07407E-6 L 0.34792 0.44837 " pathEditMode="relative" ptsTypes="AA">
                                      <p:cBhvr>
                                        <p:cTn id="3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9219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3</a:t>
            </a:r>
          </a:p>
        </p:txBody>
      </p:sp>
      <p:pic>
        <p:nvPicPr>
          <p:cNvPr id="9227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rot="5400000">
            <a:off x="6526213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5339557" y="345281"/>
            <a:ext cx="1087438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101307" y="345281"/>
            <a:ext cx="1087438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5097E-6 7.40741E-7 L 0.52273 0.48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" y="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0959E-6 7.40741E-7 L 0.54188 0.501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" y="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3131E-6 7.40741E-7 L 0.53407 0.429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0244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0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0</a:t>
            </a:r>
          </a:p>
        </p:txBody>
      </p:sp>
      <p:pic>
        <p:nvPicPr>
          <p:cNvPr id="10252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-60325" y="23813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-10160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ovací čára 24"/>
          <p:cNvCxnSpPr/>
          <p:nvPr/>
        </p:nvCxnSpPr>
        <p:spPr>
          <a:xfrm rot="5400000">
            <a:off x="6490494" y="388144"/>
            <a:ext cx="1087437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26"/>
          <p:cNvCxnSpPr/>
          <p:nvPr/>
        </p:nvCxnSpPr>
        <p:spPr>
          <a:xfrm rot="5400000">
            <a:off x="5273675" y="358775"/>
            <a:ext cx="1087438" cy="108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28"/>
          <p:cNvCxnSpPr/>
          <p:nvPr/>
        </p:nvCxnSpPr>
        <p:spPr>
          <a:xfrm rot="5400000">
            <a:off x="4007644" y="351632"/>
            <a:ext cx="1087437" cy="10858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25"/>
          <p:cNvCxnSpPr/>
          <p:nvPr/>
        </p:nvCxnSpPr>
        <p:spPr>
          <a:xfrm rot="5400000">
            <a:off x="341313" y="415925"/>
            <a:ext cx="1087438" cy="10874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27"/>
          <p:cNvCxnSpPr/>
          <p:nvPr/>
        </p:nvCxnSpPr>
        <p:spPr>
          <a:xfrm rot="5400000">
            <a:off x="2755107" y="356394"/>
            <a:ext cx="1087437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29"/>
          <p:cNvCxnSpPr/>
          <p:nvPr/>
        </p:nvCxnSpPr>
        <p:spPr>
          <a:xfrm rot="5400000">
            <a:off x="1538288" y="430213"/>
            <a:ext cx="1087437" cy="10874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1268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4</a:t>
            </a:r>
          </a:p>
        </p:txBody>
      </p:sp>
      <p:pic>
        <p:nvPicPr>
          <p:cNvPr id="11276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rot="5400000">
            <a:off x="6526213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5213350" y="346075"/>
            <a:ext cx="1087438" cy="108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5097E-6 7.40741E-7 L 0.50345 0.464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0959E-6 7.40741E-7 L 0.49668 0.491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3131E-6 7.40741E-7 L 0.49668 0.5219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2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3143E-6 7.40741E-7 L 0.47597 0.462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2292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2</a:t>
            </a:r>
          </a:p>
        </p:txBody>
      </p:sp>
      <p:pic>
        <p:nvPicPr>
          <p:cNvPr id="12300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-10160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-10160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-10160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rot="5400000">
            <a:off x="2959100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5"/>
          <p:cNvCxnSpPr/>
          <p:nvPr/>
        </p:nvCxnSpPr>
        <p:spPr>
          <a:xfrm rot="5400000">
            <a:off x="4060825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5"/>
          <p:cNvCxnSpPr/>
          <p:nvPr/>
        </p:nvCxnSpPr>
        <p:spPr>
          <a:xfrm rot="5400000">
            <a:off x="5338763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5"/>
          <p:cNvCxnSpPr/>
          <p:nvPr/>
        </p:nvCxnSpPr>
        <p:spPr>
          <a:xfrm rot="5400000">
            <a:off x="6438900" y="3460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44444E-6 L 0.58255 0.50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4.44444E-6 L 0.62826 0.449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" y="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3316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1</a:t>
            </a:r>
          </a:p>
        </p:txBody>
      </p:sp>
      <p:pic>
        <p:nvPicPr>
          <p:cNvPr id="13324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-6350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Obrázek1.png"/>
          <p:cNvPicPr>
            <a:picLocks noChangeAspect="1"/>
          </p:cNvPicPr>
          <p:nvPr/>
        </p:nvPicPr>
        <p:blipFill>
          <a:blip r:embed="rId7" cstate="print"/>
          <a:srcRect l="42484" t="28426" r="45792" b="43782"/>
          <a:stretch>
            <a:fillRect/>
          </a:stretch>
        </p:blipFill>
        <p:spPr bwMode="auto">
          <a:xfrm>
            <a:off x="1763713" y="261938"/>
            <a:ext cx="815975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7" name="Obrázek 19" descr="Obrázek1.png"/>
          <p:cNvPicPr>
            <a:picLocks noChangeAspect="1"/>
          </p:cNvPicPr>
          <p:nvPr/>
        </p:nvPicPr>
        <p:blipFill>
          <a:blip r:embed="rId7" cstate="print"/>
          <a:srcRect l="42780" t="27019" r="45964" b="43782"/>
          <a:stretch>
            <a:fillRect/>
          </a:stretch>
        </p:blipFill>
        <p:spPr bwMode="auto">
          <a:xfrm>
            <a:off x="6564313" y="195263"/>
            <a:ext cx="784225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8" name="Obrázek 20" descr="Obrázek1.png"/>
          <p:cNvPicPr>
            <a:picLocks noChangeAspect="1"/>
          </p:cNvPicPr>
          <p:nvPr/>
        </p:nvPicPr>
        <p:blipFill>
          <a:blip r:embed="rId7" cstate="print"/>
          <a:srcRect l="43503" t="28426" r="45946" b="42726"/>
          <a:stretch>
            <a:fillRect/>
          </a:stretch>
        </p:blipFill>
        <p:spPr bwMode="auto">
          <a:xfrm>
            <a:off x="4262438" y="261938"/>
            <a:ext cx="733425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9" name="Obrázek 21" descr="Obrázek1.png"/>
          <p:cNvPicPr>
            <a:picLocks noChangeAspect="1"/>
          </p:cNvPicPr>
          <p:nvPr/>
        </p:nvPicPr>
        <p:blipFill>
          <a:blip r:embed="rId7" cstate="print"/>
          <a:srcRect l="41481" t="26314" r="44685" b="43782"/>
          <a:stretch>
            <a:fillRect/>
          </a:stretch>
        </p:blipFill>
        <p:spPr bwMode="auto">
          <a:xfrm>
            <a:off x="2906713" y="163513"/>
            <a:ext cx="963612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Obrázek1.png"/>
          <p:cNvPicPr>
            <a:picLocks noChangeAspect="1"/>
          </p:cNvPicPr>
          <p:nvPr/>
        </p:nvPicPr>
        <p:blipFill>
          <a:blip r:embed="rId7" cstate="print"/>
          <a:srcRect l="42767" t="27019" r="46915" b="41672"/>
          <a:stretch>
            <a:fillRect/>
          </a:stretch>
        </p:blipFill>
        <p:spPr bwMode="auto">
          <a:xfrm>
            <a:off x="5273675" y="195263"/>
            <a:ext cx="719138" cy="145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rot="5400000">
            <a:off x="5176838" y="3333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5"/>
          <p:cNvCxnSpPr/>
          <p:nvPr/>
        </p:nvCxnSpPr>
        <p:spPr>
          <a:xfrm rot="5400000">
            <a:off x="2809875" y="3333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5"/>
          <p:cNvCxnSpPr/>
          <p:nvPr/>
        </p:nvCxnSpPr>
        <p:spPr>
          <a:xfrm rot="5400000">
            <a:off x="3948113" y="3333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5"/>
          <p:cNvCxnSpPr/>
          <p:nvPr/>
        </p:nvCxnSpPr>
        <p:spPr>
          <a:xfrm rot="5400000">
            <a:off x="6391275" y="3333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5"/>
          <p:cNvCxnSpPr/>
          <p:nvPr/>
        </p:nvCxnSpPr>
        <p:spPr>
          <a:xfrm rot="5400000">
            <a:off x="1733550" y="333375"/>
            <a:ext cx="1089025" cy="108902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4.58333E-6 0 L 0.64036 0.490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" y="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3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3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3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B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4340" name="Obrázek 14" descr="Obrázek1.png"/>
          <p:cNvPicPr>
            <a:picLocks noChangeAspect="1"/>
          </p:cNvPicPr>
          <p:nvPr/>
        </p:nvPicPr>
        <p:blipFill>
          <a:blip r:embed="rId3" cstate="print"/>
          <a:srcRect l="8176" t="8269" r="4378" b="7059"/>
          <a:stretch>
            <a:fillRect/>
          </a:stretch>
        </p:blipFill>
        <p:spPr bwMode="auto">
          <a:xfrm>
            <a:off x="688975" y="1646238"/>
            <a:ext cx="4824413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8280000">
            <a:off x="2344738" y="3479800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Obrázek 9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13020000" flipV="1">
            <a:off x="2782888" y="2836863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7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-1860000">
            <a:off x="2403475" y="2836863"/>
            <a:ext cx="814388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Obrázek 12" descr="Obrázek1.png"/>
          <p:cNvPicPr>
            <a:picLocks noChangeAspect="1"/>
          </p:cNvPicPr>
          <p:nvPr/>
        </p:nvPicPr>
        <p:blipFill>
          <a:blip r:embed="rId5" cstate="print"/>
          <a:srcRect l="34599" t="21428" r="35741" b="37048"/>
          <a:stretch>
            <a:fillRect/>
          </a:stretch>
        </p:blipFill>
        <p:spPr bwMode="auto">
          <a:xfrm rot="5340000">
            <a:off x="2955925" y="3184526"/>
            <a:ext cx="814387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Obrázek 13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8700000">
            <a:off x="2816225" y="3529013"/>
            <a:ext cx="81438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Obrázek 10" descr="Obrázek1.png"/>
          <p:cNvPicPr>
            <a:picLocks noChangeAspect="1"/>
          </p:cNvPicPr>
          <p:nvPr/>
        </p:nvPicPr>
        <p:blipFill>
          <a:blip r:embed="rId4" cstate="print"/>
          <a:srcRect l="34599" t="21428" r="35741" b="37048"/>
          <a:stretch>
            <a:fillRect/>
          </a:stretch>
        </p:blipFill>
        <p:spPr bwMode="auto">
          <a:xfrm rot="-5640000">
            <a:off x="2197894" y="3159919"/>
            <a:ext cx="814387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vál 18"/>
          <p:cNvSpPr/>
          <p:nvPr/>
        </p:nvSpPr>
        <p:spPr>
          <a:xfrm>
            <a:off x="8134350" y="2039938"/>
            <a:ext cx="1076325" cy="103187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Calibri"/>
                <a:cs typeface="Arial"/>
              </a:rPr>
              <a:t>6</a:t>
            </a:r>
          </a:p>
        </p:txBody>
      </p:sp>
      <p:pic>
        <p:nvPicPr>
          <p:cNvPr id="14348" name="Obrázek 22" descr="plate-161124_1280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67375" y="2933700"/>
            <a:ext cx="65151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0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121443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2427288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3641725" y="0"/>
            <a:ext cx="2065338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485616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Obrázek 45" descr="Obrázek1.png"/>
          <p:cNvPicPr>
            <a:picLocks noChangeAspect="1"/>
          </p:cNvPicPr>
          <p:nvPr/>
        </p:nvPicPr>
        <p:blipFill>
          <a:blip r:embed="rId7" cstate="print"/>
          <a:srcRect l="34599" t="21428" r="35741" b="37048"/>
          <a:stretch>
            <a:fillRect/>
          </a:stretch>
        </p:blipFill>
        <p:spPr bwMode="auto">
          <a:xfrm>
            <a:off x="6069013" y="0"/>
            <a:ext cx="206533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7.40741E-7 L 0.46705 0.45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" y="2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0959E-6 7.40741E-7 L 0.43845 0.519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" y="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3131E-6 7.40741E-7 L 0.40225 0.478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3143E-6 7.40741E-7 L 0.39716 0.501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" y="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27446E-7 4.07407E-6 L 0.34792 0.44837 " pathEditMode="relative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7.40741E-7 L 0.32175 0.469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Použité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Obrázky: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i="1" dirty="0"/>
              <a:t>NEUVEDEN, Autor. commons.wikimedia.org</a:t>
            </a:r>
            <a:r>
              <a:rPr lang="en-US" dirty="0"/>
              <a:t> [online]. [cit. 28.2.2015]. Dostupný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smtClean="0"/>
              <a:t>WWW:</a:t>
            </a:r>
            <a:r>
              <a:rPr lang="cs-CZ" dirty="0" smtClean="0"/>
              <a:t> </a:t>
            </a:r>
            <a:r>
              <a:rPr lang="en-US" dirty="0" smtClean="0"/>
              <a:t>https</a:t>
            </a:r>
            <a:r>
              <a:rPr lang="en-US" dirty="0"/>
              <a:t>://upload.wikimedia.org/wikipedia/commons/4/4c/Apple_slice.jpg 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333333"/>
                </a:solidFill>
              </a:rPr>
              <a:t>NEUVEDEN, Autor. </a:t>
            </a:r>
            <a:r>
              <a:rPr lang="cs-CZ" i="1" dirty="0" err="1" smtClean="0">
                <a:solidFill>
                  <a:srgbClr val="333333"/>
                </a:solidFill>
              </a:rPr>
              <a:t>pixabay.com</a:t>
            </a:r>
            <a:r>
              <a:rPr lang="cs-CZ" dirty="0" smtClean="0">
                <a:solidFill>
                  <a:srgbClr val="333333"/>
                </a:solidFill>
              </a:rPr>
              <a:t> [online]. [cit. 1.5.2015]. Dostupný na WWW: http://pixabay.com/cs/deska-porcel%C3%A1n-n%C3%A1dob%C3%AD-b%C3%ADl%C3%A1-161124/</a:t>
            </a:r>
            <a:r>
              <a:rPr lang="cs-CZ" dirty="0" smtClean="0"/>
              <a:t> 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Metodický pokyn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Integrovaný blok: Příroda kolem nás</a:t>
            </a:r>
            <a:endParaRPr lang="cs-CZ" alt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594995"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900" dirty="0" smtClean="0"/>
              <a:t>Na každém ze snímků </a:t>
            </a:r>
            <a:r>
              <a:rPr lang="cs-CZ" sz="1900" dirty="0"/>
              <a:t>2 - 8 </a:t>
            </a:r>
            <a:r>
              <a:rPr lang="cs-CZ" sz="1900" dirty="0" smtClean="0"/>
              <a:t>je znázorněna půlka jablka, 6 jadérek, talíř </a:t>
            </a:r>
            <a:r>
              <a:rPr lang="cs-CZ" sz="1900" dirty="0"/>
              <a:t>a </a:t>
            </a:r>
            <a:r>
              <a:rPr lang="cs-CZ" sz="1900" dirty="0" smtClean="0"/>
              <a:t>číslice </a:t>
            </a:r>
            <a:r>
              <a:rPr lang="cs-CZ" sz="1900" dirty="0"/>
              <a:t>v zeleném kroužku. Děti budou na talíř buď prstem nebo perem přetahovat počet jadérek shodný s číslicí v kroužku.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594995"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900" dirty="0"/>
              <a:t>Materiál slouží k prověření znalostí dětí v rozmezí číslic 0 - 6. Děti si zároveň procvičí </a:t>
            </a:r>
            <a:r>
              <a:rPr lang="pt-BR" sz="1900" dirty="0"/>
              <a:t>jemnou motoriku. </a:t>
            </a:r>
            <a:endParaRPr lang="cs-CZ" sz="1900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638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7E02CD9-05E7-49A2-B63B-61F4E53B8CB7}" type="slidenum">
              <a:rPr lang="cs-CZ" altLang="cs-CZ"/>
              <a:pPr/>
              <a:t>10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Studijní materiály</a:t>
            </a:r>
            <a:br>
              <a:rPr lang="cs-CZ" altLang="cs-CZ" b="1" smtClean="0"/>
            </a:b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741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3E11915-EBAE-49BC-91C1-ED39640C9986}" type="slidenum">
              <a:rPr lang="cs-CZ" altLang="cs-CZ"/>
              <a:pPr/>
              <a:t>11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Na jednotlivých obrázcích budou děti klikat na </a:t>
            </a:r>
            <a:r>
              <a:rPr lang="pl-PL" altLang="cs-CZ" dirty="0" smtClean="0"/>
              <a:t>stanovený počet jadérek. Ty se v případě odpovídajícího množství přesunou na </a:t>
            </a:r>
            <a:r>
              <a:rPr lang="cs-CZ" altLang="cs-CZ" dirty="0" smtClean="0"/>
              <a:t>talíř. Pokud dítě klikne na odlišný počet </a:t>
            </a:r>
            <a:r>
              <a:rPr lang="cs-CZ" altLang="cs-CZ" dirty="0" smtClean="0"/>
              <a:t>jadérek, </a:t>
            </a:r>
            <a:r>
              <a:rPr lang="cs-CZ" altLang="cs-CZ" dirty="0" smtClean="0"/>
              <a:t>než určuje číslice, jadérka se přeškrtnou.</a:t>
            </a:r>
          </a:p>
          <a:p>
            <a:pPr eaLnBrk="1" hangingPunct="1"/>
            <a:r>
              <a:rPr lang="cs-CZ" altLang="cs-CZ" dirty="0" smtClean="0"/>
              <a:t>Obrázek č. 2 obsahuje poznámku. </a:t>
            </a:r>
          </a:p>
          <a:p>
            <a:pPr eaLnBrk="1" hangingPunct="1"/>
            <a:endParaRPr lang="cs-CZ" altLang="cs-CZ" dirty="0" smtClean="0"/>
          </a:p>
          <a:p>
            <a:pPr eaLnBrk="1" hangingPunct="1">
              <a:buFont typeface="Arial" charset="0"/>
              <a:buNone/>
            </a:pPr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843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FF8FCAA-F174-4F7C-957D-B30B23D3EFC9}" type="slidenum">
              <a:rPr lang="cs-CZ" altLang="cs-CZ"/>
              <a:pPr/>
              <a:t>12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Práce s didaktickým kufříkem KUMUČ</a:t>
            </a: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 fontScale="92500" lnSpcReduction="10000"/>
          </a:bodyPr>
          <a:lstStyle/>
          <a:p>
            <a:pPr marL="274320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b="1" u="sng" dirty="0" smtClean="0"/>
              <a:t>Cílem práce</a:t>
            </a:r>
            <a:r>
              <a:rPr lang="cs-CZ" b="1" dirty="0" smtClean="0"/>
              <a:t> </a:t>
            </a:r>
            <a:r>
              <a:rPr lang="cs-CZ" dirty="0" smtClean="0"/>
              <a:t>je přiřadit počet jadérek shodný se symbolem číslice.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Do kufříku vytvoříme složku s obrázky</a:t>
            </a:r>
          </a:p>
          <a:p>
            <a:pPr marL="594360" lvl="1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1800" dirty="0" smtClean="0"/>
              <a:t>7 obrázků rozpůleného jablka s číslicemi 0 – 6,</a:t>
            </a:r>
          </a:p>
          <a:p>
            <a:pPr marL="594360" lvl="1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1800" dirty="0" smtClean="0"/>
              <a:t>6 jednotlivých obrázků jadérek,</a:t>
            </a:r>
          </a:p>
          <a:p>
            <a:pPr marL="594360" lvl="1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1800" dirty="0" smtClean="0"/>
              <a:t>7 kontrolních obrázků.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1 </a:t>
            </a:r>
            <a:r>
              <a:rPr lang="cs-CZ" dirty="0"/>
              <a:t>připevníme </a:t>
            </a:r>
            <a:r>
              <a:rPr lang="cs-CZ" dirty="0" smtClean="0"/>
              <a:t>obrázek rozpůleného jablka se symbolem číslice (dítě si je bude po splnění úkolu a kontrole měnit).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</a:t>
            </a:r>
            <a:r>
              <a:rPr lang="cs-CZ" dirty="0" smtClean="0"/>
              <a:t>6 jednotlivých obrázků jadérek.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Na magnetickou tabulku č</a:t>
            </a:r>
            <a:r>
              <a:rPr lang="cs-CZ" dirty="0" smtClean="0"/>
              <a:t>. 3 </a:t>
            </a:r>
            <a:r>
              <a:rPr lang="cs-CZ" dirty="0"/>
              <a:t>připevníme </a:t>
            </a:r>
            <a:r>
              <a:rPr lang="cs-CZ" dirty="0" smtClean="0"/>
              <a:t>kontrolní obrázky.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946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D277EB9-AB3B-4D31-890E-B0344CBC3F45}" type="slidenum">
              <a:rPr lang="cs-CZ" altLang="cs-CZ"/>
              <a:pPr/>
              <a:t>13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endParaRPr lang="cs-CZ" altLang="cs-CZ" b="1" smtClean="0"/>
          </a:p>
          <a:p>
            <a:pPr eaLnBrk="1" hangingPunct="1"/>
            <a:r>
              <a:rPr lang="cs-CZ" altLang="cs-CZ" b="1" smtClean="0"/>
              <a:t>Získání nových poznatků souvisejících s plodem jablko 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Organizace poznávacího výletu do ovocné školky.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Zakoupení ovocného stromu jabloň.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Společné zasazení stromu s dětmi na zahradě mateřské školy.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Následná péče.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Pozorování vývoje stromu  a jeho změn v jednotlivých ročních obdobích.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2048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F3AA41B-D55C-4F29-8141-800A991716C1}" type="slidenum">
              <a:rPr lang="cs-CZ" altLang="cs-CZ"/>
              <a:pPr/>
              <a:t>14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150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B363B15-D503-46CF-9006-E59942DDB330}" type="slidenum">
              <a:rPr lang="cs-CZ" altLang="cs-CZ">
                <a:solidFill>
                  <a:srgbClr val="000000"/>
                </a:solidFill>
              </a:rPr>
              <a:pPr/>
              <a:t>15</a:t>
            </a:fld>
            <a:endParaRPr lang="cs-CZ" altLang="cs-CZ">
              <a:solidFill>
                <a:srgbClr val="000000"/>
              </a:solidFill>
            </a:endParaRPr>
          </a:p>
        </p:txBody>
      </p:sp>
      <p:grpSp>
        <p:nvGrpSpPr>
          <p:cNvPr id="2150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1509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509</Words>
  <Application>Microsoft Office PowerPoint</Application>
  <PresentationFormat>Vlastní</PresentationFormat>
  <Paragraphs>93</Paragraphs>
  <Slides>15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Calibri</vt:lpstr>
      <vt:lpstr>Wingdings</vt:lpstr>
      <vt:lpstr>Sheer Green 16x9</vt:lpstr>
      <vt:lpstr>Množství, symbol 0 - 6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Příroda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8</cp:revision>
  <dcterms:created xsi:type="dcterms:W3CDTF">2014-08-05T12:38:58Z</dcterms:created>
  <dcterms:modified xsi:type="dcterms:W3CDTF">2015-05-12T12:42:56Z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