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310" r:id="rId5"/>
    <p:sldId id="376" r:id="rId6"/>
    <p:sldId id="377" r:id="rId7"/>
    <p:sldId id="378" r:id="rId8"/>
    <p:sldId id="379" r:id="rId9"/>
    <p:sldId id="380" r:id="rId10"/>
    <p:sldId id="381" r:id="rId11"/>
    <p:sldId id="382" r:id="rId12"/>
    <p:sldId id="383" r:id="rId13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>
        <p:scale>
          <a:sx n="98" d="100"/>
          <a:sy n="98" d="100"/>
        </p:scale>
        <p:origin x="-378" y="-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18.5.2015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pPr/>
              <a:t>18.5.2015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0019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7467600" cy="3655314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6"/>
          <p:cNvSpPr>
            <a:spLocks noGrp="1"/>
          </p:cNvSpPr>
          <p:nvPr>
            <p:ph type="dt" sz="half" idx="10"/>
          </p:nvPr>
        </p:nvSpPr>
        <p:spPr>
          <a:xfrm rot="5400000">
            <a:off x="7840465" y="763389"/>
            <a:ext cx="1508522" cy="384175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5604A57-214A-482B-BEB1-ABEFA9F919FD}" type="datetimeFigureOut">
              <a:rPr lang="cs-CZ"/>
              <a:pPr>
                <a:defRPr/>
              </a:pPr>
              <a:t>18.5.2015</a:t>
            </a:fld>
            <a:endParaRPr lang="cs-CZ"/>
          </a:p>
        </p:txBody>
      </p:sp>
      <p:sp>
        <p:nvSpPr>
          <p:cNvPr id="5" name="Zástupný symbol pro číslo snímku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3A251B9-7FC4-4761-B863-7EAD50521E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Zástupný symbol pro zápatí 9"/>
          <p:cNvSpPr>
            <a:spLocks noGrp="1"/>
          </p:cNvSpPr>
          <p:nvPr>
            <p:ph type="ftr" sz="quarter" idx="12"/>
          </p:nvPr>
        </p:nvSpPr>
        <p:spPr>
          <a:xfrm rot="5400000">
            <a:off x="7389813" y="2757091"/>
            <a:ext cx="2400300" cy="365125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E00C22F-198E-46D8-B0B4-32613D7384B0}" type="datetimeFigureOut">
              <a:rPr lang="cs-CZ" smtClean="0"/>
              <a:pPr/>
              <a:t>18.5.2015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35C3-6918-41D8-BE6D-BD2C1DDB631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4384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package" Target="../embeddings/List_aplikace_Microsoft_Excel1.xls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List_aplikace_Microsoft_Excel3.xlsx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gif"/><Relationship Id="rId5" Type="http://schemas.openxmlformats.org/officeDocument/2006/relationships/image" Target="../media/image10.emf"/><Relationship Id="rId10" Type="http://schemas.openxmlformats.org/officeDocument/2006/relationships/image" Target="../media/image13.png"/><Relationship Id="rId4" Type="http://schemas.openxmlformats.org/officeDocument/2006/relationships/package" Target="../embeddings/List_aplikace_Microsoft_Excel2.xlsx"/><Relationship Id="rId9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gif"/><Relationship Id="rId5" Type="http://schemas.openxmlformats.org/officeDocument/2006/relationships/image" Target="../media/image16.emf"/><Relationship Id="rId4" Type="http://schemas.openxmlformats.org/officeDocument/2006/relationships/package" Target="../embeddings/List_aplikace_Microsoft_Excel4.xls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15616" y="1352803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259632" y="1309886"/>
            <a:ext cx="6858000" cy="2235696"/>
          </a:xfrm>
        </p:spPr>
        <p:txBody>
          <a:bodyPr>
            <a:normAutofit/>
          </a:bodyPr>
          <a:lstStyle/>
          <a:p>
            <a:endParaRPr lang="cs-CZ" sz="3600" b="1" dirty="0" smtClean="0"/>
          </a:p>
        </p:txBody>
      </p:sp>
      <p:sp>
        <p:nvSpPr>
          <p:cNvPr id="4" name="Obdélník 3"/>
          <p:cNvSpPr/>
          <p:nvPr/>
        </p:nvSpPr>
        <p:spPr>
          <a:xfrm>
            <a:off x="3347864" y="2427734"/>
            <a:ext cx="3744416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/>
            <a:r>
              <a:rPr lang="cs-CZ" sz="4000" dirty="0" smtClean="0"/>
              <a:t>P_38 Slovesa</a:t>
            </a:r>
            <a:r>
              <a:rPr lang="cs-CZ" sz="4000" b="1" dirty="0" smtClean="0"/>
              <a:t> 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113144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/>
              <a:t>Škola: ZŠ, Hořice, Husova 11</a:t>
            </a:r>
          </a:p>
          <a:p>
            <a:r>
              <a:rPr lang="cs-CZ" sz="2400" dirty="0" smtClean="0"/>
              <a:t>Autor: Mgr. Hanzlíková Jana</a:t>
            </a:r>
          </a:p>
          <a:p>
            <a:r>
              <a:rPr lang="cs-CZ" sz="2400" dirty="0" smtClean="0"/>
              <a:t>Předmět: Český jazyk</a:t>
            </a:r>
          </a:p>
          <a:p>
            <a:endParaRPr lang="cs-CZ" sz="2400" dirty="0" smtClean="0"/>
          </a:p>
          <a:p>
            <a:r>
              <a:rPr lang="cs-CZ" sz="2400" dirty="0" smtClean="0"/>
              <a:t>Anotace: </a:t>
            </a:r>
            <a:r>
              <a:rPr lang="cs-CZ" sz="2400" dirty="0"/>
              <a:t>Materiál obsahuje úkoly k </a:t>
            </a:r>
            <a:r>
              <a:rPr lang="cs-CZ" sz="2400" dirty="0" smtClean="0"/>
              <a:t>seznámení a zopakování sloves.</a:t>
            </a:r>
            <a:endParaRPr lang="cs-CZ" sz="2400" dirty="0">
              <a:latin typeface="Times New Roman"/>
              <a:ea typeface="Times New Roman"/>
            </a:endParaRPr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dirty="0" smtClean="0"/>
          </a:p>
          <a:p>
            <a:pPr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1525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Slovesa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Slovesa jsou slova, která vyjadřují, co osoby</a:t>
            </a:r>
          </a:p>
          <a:p>
            <a:pPr>
              <a:buNone/>
            </a:pPr>
            <a:r>
              <a:rPr lang="cs-CZ" dirty="0" smtClean="0"/>
              <a:t>zvířata a věci dělají nebo co se s nimi děje.</a:t>
            </a:r>
          </a:p>
          <a:p>
            <a:pPr>
              <a:buNone/>
            </a:pPr>
            <a:r>
              <a:rPr lang="cs-CZ" dirty="0" smtClean="0"/>
              <a:t>Označujeme je číslem 5.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3415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</a:t>
            </a:r>
            <a:r>
              <a:rPr lang="cs-CZ" dirty="0" smtClean="0"/>
              <a:t>lovesa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cs-CZ" sz="1400" dirty="0" smtClean="0"/>
              <a:t>Rozhodni zda dané slovo je sloveso. Správnou</a:t>
            </a:r>
          </a:p>
          <a:p>
            <a:pPr>
              <a:buNone/>
            </a:pPr>
            <a:r>
              <a:rPr lang="cs-CZ" sz="1400" dirty="0" smtClean="0"/>
              <a:t>odpověď zakroužkuj a napiš písmeno </a:t>
            </a:r>
          </a:p>
          <a:p>
            <a:pPr>
              <a:buNone/>
            </a:pPr>
            <a:r>
              <a:rPr lang="cs-CZ" sz="1400" dirty="0" smtClean="0"/>
              <a:t>                                         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endParaRPr lang="cs-CZ" sz="1400" dirty="0"/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endParaRPr lang="cs-CZ" sz="1400" dirty="0"/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endParaRPr lang="cs-CZ" sz="1400" dirty="0"/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 smtClean="0"/>
              <a:t>Napiš co nejraději děláš o prázdninách.</a:t>
            </a:r>
          </a:p>
          <a:p>
            <a:pPr>
              <a:buNone/>
            </a:pPr>
            <a:r>
              <a:rPr lang="cs-CZ" sz="1400" dirty="0" smtClean="0"/>
              <a:t>_________________________________________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 smtClean="0"/>
              <a:t>_________________________________________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 smtClean="0"/>
              <a:t>__________________________________________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endParaRPr lang="cs-CZ" sz="14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cs-CZ" sz="1400" dirty="0" smtClean="0"/>
              <a:t>Napiš co dělá  </a:t>
            </a:r>
          </a:p>
          <a:p>
            <a:pPr>
              <a:buNone/>
            </a:pPr>
            <a:r>
              <a:rPr lang="cs-CZ" sz="1400" dirty="0" smtClean="0"/>
              <a:t>  </a:t>
            </a:r>
          </a:p>
          <a:p>
            <a:pPr>
              <a:buNone/>
            </a:pPr>
            <a:r>
              <a:rPr lang="cs-CZ" sz="1400" dirty="0"/>
              <a:t>k</a:t>
            </a:r>
            <a:r>
              <a:rPr lang="cs-CZ" sz="1400" dirty="0" smtClean="0"/>
              <a:t>oza                _________________________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/>
              <a:t>s</a:t>
            </a:r>
            <a:r>
              <a:rPr lang="cs-CZ" sz="1400" dirty="0" smtClean="0"/>
              <a:t>lepice            _________________________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/>
              <a:t>m</a:t>
            </a:r>
            <a:r>
              <a:rPr lang="cs-CZ" sz="1400" dirty="0" smtClean="0"/>
              <a:t>edvěd         __________________________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/>
              <a:t>p</a:t>
            </a:r>
            <a:r>
              <a:rPr lang="cs-CZ" sz="1400" dirty="0" smtClean="0"/>
              <a:t>rase              __________________________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/>
              <a:t>k</a:t>
            </a:r>
            <a:r>
              <a:rPr lang="cs-CZ" sz="1400" dirty="0" smtClean="0"/>
              <a:t>očka             __________________________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/>
              <a:t>k</a:t>
            </a:r>
            <a:r>
              <a:rPr lang="cs-CZ" sz="1400" dirty="0" smtClean="0"/>
              <a:t>achna          __________________________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/>
              <a:t>o</a:t>
            </a:r>
            <a:r>
              <a:rPr lang="cs-CZ" sz="1400" dirty="0" smtClean="0"/>
              <a:t>sel               __________________________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/>
              <a:t>k</a:t>
            </a:r>
            <a:r>
              <a:rPr lang="cs-CZ" sz="1400" dirty="0" smtClean="0"/>
              <a:t>ůň               __________________________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endParaRPr lang="cs-CZ" sz="1400" dirty="0"/>
          </a:p>
          <a:p>
            <a:pPr>
              <a:buNone/>
            </a:pPr>
            <a:endParaRPr lang="cs-CZ" sz="1400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39552" y="1815667"/>
          <a:ext cx="1981200" cy="1507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List" r:id="rId4" imgW="1981096" imgH="2009655" progId="Excel.Sheet.12">
                  <p:embed/>
                </p:oleObj>
              </mc:Choice>
              <mc:Fallback>
                <p:oleObj name="List" r:id="rId4" imgW="1981096" imgH="2009655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815667"/>
                        <a:ext cx="1981200" cy="15073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0" name="Picture 6" descr="C:\Users\Jana\AppData\Local\Microsoft\Windows\Temporary Internet Files\Content.IE5\YMSHQY6N\a060c_cartoon_monkey[1].png"/>
          <p:cNvPicPr>
            <a:picLocks noChangeAspect="1" noChangeArrowheads="1"/>
          </p:cNvPicPr>
          <p:nvPr/>
        </p:nvPicPr>
        <p:blipFill>
          <a:blip r:embed="rId6" cstate="print">
            <a:biLevel thresh="50000"/>
          </a:blip>
          <a:srcRect/>
          <a:stretch>
            <a:fillRect/>
          </a:stretch>
        </p:blipFill>
        <p:spPr bwMode="auto">
          <a:xfrm rot="18670434">
            <a:off x="2951327" y="1992517"/>
            <a:ext cx="1264225" cy="12324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49151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cs-CZ" sz="1400" dirty="0" smtClean="0"/>
              <a:t>Napiš jedním slovem co dělají 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Švadlena   ______________________________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Zedník       ______________________________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 smtClean="0"/>
              <a:t>Kuchař       ______________________________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 smtClean="0"/>
              <a:t>Automechanik   _________________________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 smtClean="0"/>
              <a:t>Lékař         ______________________________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 smtClean="0"/>
              <a:t>Kadeřnice ______________________________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 smtClean="0"/>
              <a:t>Učitel        ______________________________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 smtClean="0"/>
              <a:t>Švec          ______________________________</a:t>
            </a:r>
          </a:p>
          <a:p>
            <a:pPr>
              <a:buNone/>
            </a:pPr>
            <a:r>
              <a:rPr lang="cs-CZ" sz="1400" dirty="0" smtClean="0"/>
              <a:t> </a:t>
            </a:r>
            <a:endParaRPr lang="cs-CZ" sz="14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cs-CZ" sz="1400" dirty="0" smtClean="0"/>
              <a:t>Slovesa se pomíchala s jinými slovními druhy. Najdi je</a:t>
            </a:r>
          </a:p>
          <a:p>
            <a:pPr>
              <a:buNone/>
            </a:pPr>
            <a:r>
              <a:rPr lang="cs-CZ" sz="1400" dirty="0" smtClean="0"/>
              <a:t>a napiš.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/>
              <a:t>m</a:t>
            </a:r>
            <a:r>
              <a:rPr lang="cs-CZ" sz="1400" dirty="0" smtClean="0"/>
              <a:t>ěsto, zelená, jedeme 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/>
              <a:t>d</a:t>
            </a:r>
            <a:r>
              <a:rPr lang="cs-CZ" sz="1400" dirty="0" smtClean="0"/>
              <a:t>ivadlo, čte, moje,jde  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/>
              <a:t>p</a:t>
            </a:r>
            <a:r>
              <a:rPr lang="cs-CZ" sz="1400" dirty="0" smtClean="0"/>
              <a:t>ilná, sedí, já, čte         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/>
              <a:t>m</a:t>
            </a:r>
            <a:r>
              <a:rPr lang="cs-CZ" sz="1400" dirty="0" smtClean="0"/>
              <a:t>oře, poskakovat, on  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/>
              <a:t>z</a:t>
            </a:r>
            <a:r>
              <a:rPr lang="cs-CZ" sz="1400" dirty="0" smtClean="0"/>
              <a:t>elený, kreslí, hodně    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/>
              <a:t>s</a:t>
            </a:r>
            <a:r>
              <a:rPr lang="cs-CZ" sz="1400" dirty="0" smtClean="0"/>
              <a:t>to, zpívat, vařit, my    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r>
              <a:rPr lang="cs-CZ" sz="1400" dirty="0" smtClean="0"/>
              <a:t>Pozorný, cesta, vrčí      ________________________</a:t>
            </a:r>
          </a:p>
          <a:p>
            <a:pPr>
              <a:buNone/>
            </a:pPr>
            <a:endParaRPr lang="cs-CZ" sz="1400" dirty="0"/>
          </a:p>
          <a:p>
            <a:pPr>
              <a:buNone/>
            </a:pPr>
            <a:endParaRPr lang="cs-CZ" sz="1400" dirty="0"/>
          </a:p>
        </p:txBody>
      </p:sp>
      <p:pic>
        <p:nvPicPr>
          <p:cNvPr id="2054" name="Picture 6" descr="C:\Users\Jana\AppData\Local\Microsoft\Windows\Temporary Internet Files\Content.IE5\YMSHQY6N\Pages_from_KZ0175_blok-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1" y="1383618"/>
            <a:ext cx="1638425" cy="6480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3644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cs-CZ" sz="1400" dirty="0" smtClean="0"/>
              <a:t>Napiš slovesa do dvou sloupečků podle toho co, označují.</a:t>
            </a:r>
          </a:p>
          <a:p>
            <a:pPr>
              <a:buNone/>
            </a:pPr>
            <a:r>
              <a:rPr lang="cs-CZ" sz="1400" dirty="0" smtClean="0"/>
              <a:t>HÁZET, SKÁKAT, LYŽOVAT, ZAMETAT, BRUSLIT, MALOVAT, SÁZET, BĚHAT, STAVĚT, SEKAT, UTÍRAT, HRABAT,</a:t>
            </a:r>
          </a:p>
          <a:p>
            <a:pPr>
              <a:buNone/>
            </a:pPr>
            <a:r>
              <a:rPr lang="cs-CZ" sz="1400" dirty="0" smtClean="0"/>
              <a:t>PLAVAT, VRHAT, STŘÍHAT, KOPAT, TANCOVAT, BAGROVAT, METAT, ŠÍT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endParaRPr lang="cs-CZ" sz="1400" dirty="0"/>
          </a:p>
          <a:p>
            <a:pPr>
              <a:buNone/>
            </a:pPr>
            <a:endParaRPr lang="cs-CZ" sz="1400" dirty="0"/>
          </a:p>
        </p:txBody>
      </p:sp>
      <p:graphicFrame>
        <p:nvGraphicFramePr>
          <p:cNvPr id="30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302106"/>
              </p:ext>
            </p:extLst>
          </p:nvPr>
        </p:nvGraphicFramePr>
        <p:xfrm>
          <a:off x="3779912" y="2191188"/>
          <a:ext cx="1622302" cy="2414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List" r:id="rId4" imgW="1838297" imgH="3648152" progId="Excel.Sheet.12">
                  <p:embed/>
                </p:oleObj>
              </mc:Choice>
              <mc:Fallback>
                <p:oleObj name="List" r:id="rId4" imgW="1838297" imgH="3648152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2191188"/>
                        <a:ext cx="1622302" cy="24145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8" name="Picture 6" descr="C:\Users\Jana\AppData\Local\Microsoft\Windows\Temporary Internet Files\Content.IE5\M6EHOSQ6\icon_turistika[1]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1707654"/>
            <a:ext cx="2016224" cy="1728192"/>
          </a:xfrm>
          <a:prstGeom prst="rect">
            <a:avLst/>
          </a:prstGeom>
          <a:noFill/>
        </p:spPr>
      </p:pic>
      <p:graphicFrame>
        <p:nvGraphicFramePr>
          <p:cNvPr id="308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1766747"/>
              </p:ext>
            </p:extLst>
          </p:nvPr>
        </p:nvGraphicFramePr>
        <p:xfrm>
          <a:off x="683568" y="2174150"/>
          <a:ext cx="1550294" cy="23073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List" r:id="rId8" imgW="1838297" imgH="3648152" progId="Excel.Sheet.12">
                  <p:embed/>
                </p:oleObj>
              </mc:Choice>
              <mc:Fallback>
                <p:oleObj name="List" r:id="rId8" imgW="1838297" imgH="3648152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174150"/>
                        <a:ext cx="1550294" cy="23073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1" name="Picture 9" descr="C:\Users\Jana\AppData\Local\Microsoft\Windows\Temporary Internet Files\Content.IE5\YMSHQY6N\student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12160" y="3327834"/>
            <a:ext cx="2448272" cy="12421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2050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cs-CZ" sz="1400" dirty="0" smtClean="0"/>
              <a:t>Rozděl špatné a správné chování.</a:t>
            </a:r>
          </a:p>
          <a:p>
            <a:pPr>
              <a:buNone/>
            </a:pPr>
            <a:r>
              <a:rPr lang="cs-CZ" sz="1400" dirty="0" smtClean="0"/>
              <a:t>Vzteká se, žaluje, pomáhá, sportuje, směje se,</a:t>
            </a:r>
          </a:p>
          <a:p>
            <a:pPr>
              <a:buNone/>
            </a:pPr>
            <a:r>
              <a:rPr lang="cs-CZ" sz="1400" dirty="0" smtClean="0"/>
              <a:t>ubližuje, pere se, křičí, přátelí se, naslouchá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     SPRÁVNÉ CHOVÁNÍ                   ŠPATNÉ CHOVÁNÍ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______________________    ___________________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______________________   ____________________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______________________  ____________________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______________________   ____________________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______________________   ____________________ </a:t>
            </a:r>
            <a:endParaRPr lang="cs-CZ" sz="14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cs-CZ" sz="1400" dirty="0" smtClean="0"/>
              <a:t>Spoj správně dvojice, které k sobě patří. ( podstatné</a:t>
            </a:r>
          </a:p>
          <a:p>
            <a:pPr>
              <a:buNone/>
            </a:pPr>
            <a:r>
              <a:rPr lang="cs-CZ" sz="1400" dirty="0" smtClean="0"/>
              <a:t>jméno a sloveso)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              Kapr                                                  pálí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              Ptáci                                                 houká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              Voda                                                 padá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             Slunce                                                hlídá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             Sova                                                   odlétají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             Květina                                              roste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             Sníh                                                    teče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             Pes                                                     štěká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endParaRPr lang="cs-CZ" sz="1400" dirty="0"/>
          </a:p>
        </p:txBody>
      </p:sp>
      <p:pic>
        <p:nvPicPr>
          <p:cNvPr id="18438" name="Picture 6" descr="C:\Users\Jana\AppData\Local\Microsoft\Windows\Temporary Internet Files\Content.IE5\M6EHOSQ6\prase02[1].pn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2267744" y="1667149"/>
            <a:ext cx="1632181" cy="904601"/>
          </a:xfrm>
          <a:prstGeom prst="rect">
            <a:avLst/>
          </a:prstGeom>
          <a:noFill/>
        </p:spPr>
      </p:pic>
      <p:pic>
        <p:nvPicPr>
          <p:cNvPr id="18439" name="Picture 7" descr="C:\Users\Jana\AppData\Local\Microsoft\Windows\Temporary Internet Files\Content.IE5\YMSHQY6N\prisel-cervik[1].gif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</a:blip>
          <a:srcRect/>
          <a:stretch>
            <a:fillRect/>
          </a:stretch>
        </p:blipFill>
        <p:spPr bwMode="auto">
          <a:xfrm>
            <a:off x="827584" y="1707654"/>
            <a:ext cx="1356742" cy="8640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876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Slovesa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Vylušti tajenku. Do volných polí doplň pouze slovesa.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r>
              <a:rPr lang="cs-CZ" sz="1400" dirty="0" smtClean="0"/>
              <a:t>Tajenku napiš ________________________________</a:t>
            </a:r>
          </a:p>
        </p:txBody>
      </p:sp>
      <p:graphicFrame>
        <p:nvGraphicFramePr>
          <p:cNvPr id="18438" name="Object 6"/>
          <p:cNvGraphicFramePr>
            <a:graphicFrameLocks noChangeAspect="1"/>
          </p:cNvGraphicFramePr>
          <p:nvPr/>
        </p:nvGraphicFramePr>
        <p:xfrm>
          <a:off x="611561" y="2355727"/>
          <a:ext cx="6105525" cy="2078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List" r:id="rId4" imgW="6105523" imgH="2771678" progId="Excel.Sheet.12">
                  <p:embed/>
                </p:oleObj>
              </mc:Choice>
              <mc:Fallback>
                <p:oleObj name="List" r:id="rId4" imgW="6105523" imgH="2771678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1" y="2355727"/>
                        <a:ext cx="6105525" cy="20788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439" name="Picture 7" descr="C:\Users\Jana\AppData\Local\Microsoft\Windows\Temporary Internet Files\Content.IE5\TCN1MFYR\monkey[1]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5" y="1167595"/>
            <a:ext cx="2420739" cy="21074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15354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Slovesa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err="1"/>
              <a:t>Zdroje:microsoft</a:t>
            </a:r>
            <a:r>
              <a:rPr lang="cs-CZ" dirty="0"/>
              <a:t> </a:t>
            </a:r>
            <a:r>
              <a:rPr lang="cs-CZ" dirty="0" err="1"/>
              <a:t>office</a:t>
            </a:r>
            <a:r>
              <a:rPr lang="cs-CZ"/>
              <a:t>- klipart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4236337"/>
      </p:ext>
    </p:extLst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F33400-E7C1-402A-9D11-37931DDB1730}">
  <ds:schemaRefs>
    <ds:schemaRef ds:uri="http://purl.org/dc/elements/1.1/"/>
    <ds:schemaRef ds:uri="d19d6491-b662-4d98-996c-1e38fe9d0183"/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</TotalTime>
  <Words>334</Words>
  <Application>Microsoft Office PowerPoint</Application>
  <PresentationFormat>Předvádění na obrazovce (16:9)</PresentationFormat>
  <Paragraphs>135</Paragraphs>
  <Slides>9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1" baseType="lpstr">
      <vt:lpstr>boxed_powerpoint_16x9_2012-08</vt:lpstr>
      <vt:lpstr>List</vt:lpstr>
      <vt:lpstr>  Dotkněte se inovací CZ.1.07/1.3.00/51.0024  </vt:lpstr>
      <vt:lpstr>Prezentace aplikace PowerPoint</vt:lpstr>
      <vt:lpstr>Slovesa</vt:lpstr>
      <vt:lpstr>Slovesa</vt:lpstr>
      <vt:lpstr>Prezentace aplikace PowerPoint</vt:lpstr>
      <vt:lpstr>Prezentace aplikace PowerPoint</vt:lpstr>
      <vt:lpstr>Prezentace aplikace PowerPoint</vt:lpstr>
      <vt:lpstr>Slovesa</vt:lpstr>
      <vt:lpstr>Slovesa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Shade01</cp:lastModifiedBy>
  <cp:revision>28</cp:revision>
  <dcterms:created xsi:type="dcterms:W3CDTF">2014-10-07T08:27:59Z</dcterms:created>
  <dcterms:modified xsi:type="dcterms:W3CDTF">2015-05-18T17:00:05Z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