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sldIdLst>
    <p:sldId id="310" r:id="rId5"/>
    <p:sldId id="326" r:id="rId6"/>
    <p:sldId id="325" r:id="rId7"/>
    <p:sldId id="327" r:id="rId8"/>
    <p:sldId id="328" r:id="rId9"/>
    <p:sldId id="329" r:id="rId10"/>
    <p:sldId id="330" r:id="rId11"/>
    <p:sldId id="331" r:id="rId12"/>
    <p:sldId id="332" r:id="rId13"/>
    <p:sldId id="324" r:id="rId14"/>
  </p:sldIdLst>
  <p:sldSz cx="9144000" cy="5143500" type="screen16x9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6866" autoAdjust="0"/>
  </p:normalViewPr>
  <p:slideViewPr>
    <p:cSldViewPr>
      <p:cViewPr>
        <p:scale>
          <a:sx n="109" d="100"/>
          <a:sy n="109" d="100"/>
        </p:scale>
        <p:origin x="-72" y="-22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8835A4-60F7-44ED-8EFD-BEEA171BCEF9}" type="datetimeFigureOut">
              <a:rPr lang="cs-CZ" smtClean="0"/>
              <a:pPr/>
              <a:t>12.5.2015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B72D31-BA1C-4AC9-9613-9D2BCD5B9C2A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844312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066410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653088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319095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8A3A43DF-04A3-4662-88CA-28FDED1CFC09}" type="datetimeFigureOut">
              <a:rPr lang="cs-CZ" smtClean="0"/>
              <a:pPr/>
              <a:t>12.5.2015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58ADA-DDE5-40A5-9BF1-B0BC81F4C7C5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580019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27410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866745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757770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938590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67125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9676856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814631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Kliknutím lze upravit styl.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7524709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kupina 3"/>
          <p:cNvGrpSpPr/>
          <p:nvPr/>
        </p:nvGrpSpPr>
        <p:grpSpPr>
          <a:xfrm>
            <a:off x="0" y="3284537"/>
            <a:ext cx="9144000" cy="1858963"/>
            <a:chOff x="0" y="3284537"/>
            <a:chExt cx="9144000" cy="1858963"/>
          </a:xfrm>
        </p:grpSpPr>
        <p:pic>
          <p:nvPicPr>
            <p:cNvPr id="1027" name="Picture 3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1" name="Skupina 10"/>
            <p:cNvGrpSpPr>
              <a:grpSpLocks noChangeAspect="1"/>
            </p:cNvGrpSpPr>
            <p:nvPr userDrawn="1"/>
          </p:nvGrpSpPr>
          <p:grpSpPr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cs-CZ"/>
              </a:p>
            </p:txBody>
          </p:sp>
          <p:pic>
            <p:nvPicPr>
              <p:cNvPr id="16" name="Picture 12"/>
              <p:cNvPicPr>
                <a:picLocks noChangeAspect="1" noChangeArrowheads="1"/>
              </p:cNvPicPr>
              <p:nvPr userDrawn="1"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88965" y="201165"/>
            <a:ext cx="1862069" cy="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419623"/>
            <a:ext cx="8229600" cy="317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67544" y="843558"/>
            <a:ext cx="8229600" cy="459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694BF-EC82-438D-8CBB-65B2DEBBB1CE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/>
          <p:cNvPicPr/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43420"/>
            <a:ext cx="2776686" cy="56341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84368" y="4417415"/>
            <a:ext cx="1078260" cy="566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472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203598"/>
            <a:ext cx="6858000" cy="1428874"/>
          </a:xfrm>
        </p:spPr>
        <p:txBody>
          <a:bodyPr/>
          <a:lstStyle/>
          <a:p>
            <a:r>
              <a:rPr lang="cs-CZ" sz="1600" dirty="0" smtClean="0"/>
              <a:t/>
            </a:r>
            <a:br>
              <a:rPr lang="cs-CZ" sz="1600" dirty="0" smtClean="0"/>
            </a:br>
            <a:r>
              <a:rPr lang="cs-CZ" sz="1600" dirty="0"/>
              <a:t/>
            </a:r>
            <a:br>
              <a:rPr lang="cs-CZ" sz="1600" dirty="0"/>
            </a:br>
            <a:r>
              <a:rPr lang="cs-CZ" sz="1600" dirty="0" smtClean="0"/>
              <a:t>Dotkněte se inovací</a:t>
            </a:r>
            <a:br>
              <a:rPr lang="cs-CZ" sz="1600" dirty="0" smtClean="0"/>
            </a:br>
            <a:r>
              <a:rPr lang="cs-CZ" sz="1600" dirty="0" smtClean="0"/>
              <a:t>CZ.1.07/1.3.00/51.0024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1707654"/>
            <a:ext cx="6858000" cy="2235696"/>
          </a:xfrm>
        </p:spPr>
        <p:txBody>
          <a:bodyPr>
            <a:normAutofit fontScale="92500" lnSpcReduction="10000"/>
          </a:bodyPr>
          <a:lstStyle/>
          <a:p>
            <a:endParaRPr lang="cs-CZ" sz="3600" dirty="0"/>
          </a:p>
          <a:p>
            <a:endParaRPr lang="cs-CZ" sz="3600" dirty="0"/>
          </a:p>
          <a:p>
            <a:r>
              <a:rPr lang="cs-CZ" sz="4300" dirty="0"/>
              <a:t> </a:t>
            </a:r>
            <a:r>
              <a:rPr lang="cs-CZ" sz="4300" b="1" i="1" dirty="0"/>
              <a:t>Vzduch </a:t>
            </a:r>
            <a:r>
              <a:rPr lang="cs-CZ" sz="3600" b="1" i="1" dirty="0" smtClean="0"/>
              <a:t/>
            </a:r>
            <a:br>
              <a:rPr lang="cs-CZ" sz="3600" b="1" i="1" dirty="0" smtClean="0"/>
            </a:br>
            <a:r>
              <a:rPr lang="cs-CZ" sz="3600" b="1" i="1" dirty="0" smtClean="0"/>
              <a:t>Chemie 8. ročník</a:t>
            </a:r>
            <a:endParaRPr lang="cs-CZ" sz="3600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113144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843558"/>
            <a:ext cx="8013576" cy="459000"/>
          </a:xfrm>
        </p:spPr>
        <p:txBody>
          <a:bodyPr/>
          <a:lstStyle/>
          <a:p>
            <a:pPr algn="l"/>
            <a:r>
              <a:rPr lang="cs-CZ" b="1" dirty="0" smtClean="0"/>
              <a:t>Zdroje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419623"/>
            <a:ext cx="8003232" cy="3175000"/>
          </a:xfrm>
        </p:spPr>
        <p:txBody>
          <a:bodyPr>
            <a:normAutofit/>
          </a:bodyPr>
          <a:lstStyle/>
          <a:p>
            <a:r>
              <a:rPr lang="cs-CZ" dirty="0" smtClean="0"/>
              <a:t>Archiv autora</a:t>
            </a:r>
          </a:p>
          <a:p>
            <a:pPr marL="0" indent="0">
              <a:buNone/>
            </a:pPr>
            <a:r>
              <a:rPr lang="cs-CZ" dirty="0" smtClean="0"/>
              <a:t>•</a:t>
            </a:r>
            <a:r>
              <a:rPr lang="cs-CZ" dirty="0"/>
              <a:t>http://</a:t>
            </a:r>
            <a:r>
              <a:rPr lang="cs-CZ" dirty="0" smtClean="0"/>
              <a:t>www.</a:t>
            </a:r>
            <a:r>
              <a:rPr lang="cs-CZ" dirty="0" err="1" smtClean="0"/>
              <a:t>jindrichpolak.wz.cz</a:t>
            </a:r>
            <a:r>
              <a:rPr lang="cs-CZ" dirty="0" smtClean="0"/>
              <a:t>/encyklopedie/</a:t>
            </a:r>
            <a:r>
              <a:rPr lang="cs-CZ" dirty="0" err="1" smtClean="0"/>
              <a:t>abc</a:t>
            </a:r>
            <a:r>
              <a:rPr lang="cs-CZ" dirty="0" smtClean="0"/>
              <a:t>/</a:t>
            </a:r>
            <a:r>
              <a:rPr lang="cs-CZ" dirty="0" err="1" smtClean="0"/>
              <a:t>atmosfera.php</a:t>
            </a:r>
            <a:r>
              <a:rPr lang="cs-CZ" smtClean="0"/>
              <a:t>  </a:t>
            </a:r>
            <a:endParaRPr lang="cs-CZ" dirty="0"/>
          </a:p>
          <a:p>
            <a:pPr marL="0" indent="0">
              <a:buNone/>
            </a:pPr>
            <a:r>
              <a:rPr lang="cs-CZ" dirty="0"/>
              <a:t>•http://cs.wikipedia.org/wiki/</a:t>
            </a:r>
            <a:r>
              <a:rPr lang="cs-CZ" dirty="0" err="1"/>
              <a:t>Atmosfera</a:t>
            </a:r>
            <a:r>
              <a:rPr lang="cs-CZ" dirty="0"/>
              <a:t> </a:t>
            </a:r>
          </a:p>
          <a:p>
            <a:pPr marL="0" indent="0">
              <a:buNone/>
            </a:pPr>
            <a:r>
              <a:rPr lang="cs-CZ" dirty="0"/>
              <a:t>•http://www.therapy.cz/kyslik-a-jeho-formy.php </a:t>
            </a:r>
          </a:p>
          <a:p>
            <a:pPr marL="0" indent="0">
              <a:buNone/>
            </a:pPr>
            <a:r>
              <a:rPr lang="cs-CZ" dirty="0"/>
              <a:t>•http://arnika.org/</a:t>
            </a:r>
            <a:r>
              <a:rPr lang="cs-CZ" dirty="0" err="1"/>
              <a:t>ozonosfera</a:t>
            </a:r>
            <a:r>
              <a:rPr lang="cs-CZ" dirty="0"/>
              <a:t> </a:t>
            </a:r>
          </a:p>
          <a:p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endParaRPr lang="cs-CZ" dirty="0"/>
          </a:p>
          <a:p>
            <a:pPr marL="0" indent="0">
              <a:buNone/>
            </a:pPr>
            <a:endParaRPr lang="cs-CZ" dirty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752360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3568" y="1302558"/>
            <a:ext cx="8208912" cy="3573448"/>
          </a:xfrm>
        </p:spPr>
        <p:txBody>
          <a:bodyPr>
            <a:normAutofit/>
          </a:bodyPr>
          <a:lstStyle/>
          <a:p>
            <a:pPr algn="l"/>
            <a:r>
              <a:rPr lang="cs-CZ" dirty="0" smtClean="0"/>
              <a:t>Škola: Základní škola, Hořice, Husova 11</a:t>
            </a:r>
          </a:p>
          <a:p>
            <a:pPr algn="l"/>
            <a:r>
              <a:rPr lang="cs-CZ" dirty="0" smtClean="0"/>
              <a:t>Autor</a:t>
            </a:r>
            <a:r>
              <a:rPr lang="cs-CZ" dirty="0"/>
              <a:t>: </a:t>
            </a:r>
            <a:r>
              <a:rPr lang="cs-CZ" dirty="0" smtClean="0"/>
              <a:t>Mgr. Jolana Zahradníková</a:t>
            </a:r>
          </a:p>
          <a:p>
            <a:pPr algn="l"/>
            <a:r>
              <a:rPr lang="cs-CZ" dirty="0" smtClean="0"/>
              <a:t>Předmět: Chemie</a:t>
            </a:r>
            <a:r>
              <a:rPr lang="cs-CZ" dirty="0"/>
              <a:t/>
            </a:r>
            <a:br>
              <a:rPr lang="cs-CZ" dirty="0"/>
            </a:br>
            <a:r>
              <a:rPr lang="cs-CZ" dirty="0" smtClean="0"/>
              <a:t>Anotace: </a:t>
            </a:r>
            <a:endParaRPr lang="cs-CZ" dirty="0"/>
          </a:p>
          <a:p>
            <a:pPr algn="l"/>
            <a:r>
              <a:rPr lang="cs-CZ" dirty="0"/>
              <a:t>objasní složení vzduchu i jeho význam, uvede příklady jeho znečišťování a navrhne, </a:t>
            </a:r>
            <a:r>
              <a:rPr lang="cs-CZ" dirty="0" smtClean="0"/>
              <a:t>jak mu </a:t>
            </a:r>
            <a:r>
              <a:rPr lang="cs-CZ" dirty="0"/>
              <a:t>předcházet 	</a:t>
            </a:r>
          </a:p>
          <a:p>
            <a:pPr algn="l"/>
            <a:endParaRPr lang="cs-CZ" dirty="0" smtClean="0"/>
          </a:p>
          <a:p>
            <a:pPr algn="l"/>
            <a:endParaRPr lang="cs-CZ" dirty="0" smtClean="0"/>
          </a:p>
          <a:p>
            <a:pPr algn="l"/>
            <a:endParaRPr lang="cs-CZ" dirty="0" smtClean="0"/>
          </a:p>
          <a:p>
            <a:pPr algn="l"/>
            <a:endParaRPr lang="cs-CZ" dirty="0"/>
          </a:p>
          <a:p>
            <a:pPr algn="l"/>
            <a:r>
              <a:rPr lang="cs-CZ" dirty="0" smtClean="0"/>
              <a:t>Materiál </a:t>
            </a:r>
            <a:r>
              <a:rPr lang="cs-CZ" dirty="0"/>
              <a:t>je zpracován v rámci projektu </a:t>
            </a:r>
            <a:r>
              <a:rPr lang="cs-CZ" dirty="0" smtClean="0"/>
              <a:t>Dotkněte se inovací CZ.1.07/1.3.00/51.0024 </a:t>
            </a:r>
            <a:endParaRPr lang="cs-CZ" dirty="0"/>
          </a:p>
          <a:p>
            <a:pPr algn="l"/>
            <a:endParaRPr lang="cs-CZ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683568" y="843558"/>
            <a:ext cx="8013576" cy="459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tabLst>
                <a:tab pos="1790700" algn="l"/>
              </a:tabLst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cs-CZ" sz="3200" b="1" dirty="0" smtClean="0"/>
              <a:t>Základní informace</a:t>
            </a:r>
            <a:endParaRPr lang="cs-CZ" sz="3200" b="1" dirty="0"/>
          </a:p>
        </p:txBody>
      </p:sp>
    </p:spTree>
    <p:extLst>
      <p:ext uri="{BB962C8B-B14F-4D97-AF65-F5344CB8AC3E}">
        <p14:creationId xmlns:p14="http://schemas.microsoft.com/office/powerpoint/2010/main" xmlns="" val="396105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dirty="0" smtClean="0"/>
              <a:t>Metodický pokyn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800" dirty="0" smtClean="0"/>
              <a:t>Popis práce s materiálem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Materiál je určen pro práci s interaktivní tabulí a tablety</a:t>
            </a:r>
            <a:endParaRPr lang="cs-CZ" sz="1800" i="1" dirty="0"/>
          </a:p>
          <a:p>
            <a:r>
              <a:rPr lang="cs-CZ" sz="1800" dirty="0" smtClean="0"/>
              <a:t>Přílohy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sz="1800" i="1" dirty="0" smtClean="0"/>
              <a:t>Didaktická příprava na hodinu Chemie 8. ročník</a:t>
            </a:r>
            <a:endParaRPr lang="cs-CZ" sz="1800" i="1" dirty="0"/>
          </a:p>
          <a:p>
            <a:r>
              <a:rPr lang="cs-CZ" sz="1800" dirty="0" smtClean="0"/>
              <a:t>Očekávání a cíle</a:t>
            </a:r>
          </a:p>
          <a:p>
            <a:r>
              <a:rPr lang="cs-CZ" sz="1800" i="1" dirty="0" smtClean="0"/>
              <a:t>Dle didaktické přípravy – </a:t>
            </a:r>
            <a:endParaRPr lang="cs-CZ" sz="1800" dirty="0"/>
          </a:p>
          <a:p>
            <a:r>
              <a:rPr lang="cs-CZ" sz="1800" i="1" dirty="0"/>
              <a:t>objasní složení vzduchu i jeho význam, uvede příklady jeho znečišťování a navrhne, jak mu předcházet </a:t>
            </a:r>
            <a:r>
              <a:rPr lang="cs-CZ" sz="1800" dirty="0"/>
              <a:t>	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sz="1800" i="1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45264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ATMOSFÉRA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Vzduch </a:t>
            </a:r>
            <a:r>
              <a:rPr lang="cs-CZ" dirty="0"/>
              <a:t>tvoří </a:t>
            </a:r>
            <a:r>
              <a:rPr lang="cs-CZ" dirty="0" smtClean="0"/>
              <a:t>atmosféru, </a:t>
            </a:r>
            <a:br>
              <a:rPr lang="cs-CZ" dirty="0" smtClean="0"/>
            </a:br>
            <a:r>
              <a:rPr lang="cs-CZ" dirty="0" smtClean="0"/>
              <a:t>což </a:t>
            </a:r>
            <a:r>
              <a:rPr lang="cs-CZ" dirty="0"/>
              <a:t>je plynný obal Země. 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74258" y="1635646"/>
            <a:ext cx="1962038" cy="3018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2666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cap="all" dirty="0" smtClean="0"/>
              <a:t>Složení </a:t>
            </a:r>
            <a:r>
              <a:rPr lang="cs-CZ" cap="all" dirty="0"/>
              <a:t>vzduchu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cs-CZ" dirty="0"/>
          </a:p>
          <a:p>
            <a:r>
              <a:rPr lang="cs-CZ" sz="2600" dirty="0"/>
              <a:t>Suchý vzduch je homogenní směsí těchto </a:t>
            </a:r>
            <a:r>
              <a:rPr lang="cs-CZ" sz="2600" dirty="0" smtClean="0"/>
              <a:t>plynů</a:t>
            </a:r>
            <a:br>
              <a:rPr lang="cs-CZ" sz="2600" dirty="0" smtClean="0"/>
            </a:br>
            <a:r>
              <a:rPr lang="cs-CZ" sz="2600" dirty="0" smtClean="0"/>
              <a:t> </a:t>
            </a:r>
            <a:r>
              <a:rPr lang="cs-CZ" sz="2600" dirty="0"/>
              <a:t>(v objem</a:t>
            </a:r>
            <a:r>
              <a:rPr lang="cs-CZ" sz="2600" dirty="0" smtClean="0"/>
              <a:t>. %): </a:t>
            </a:r>
            <a:endParaRPr lang="cs-CZ" sz="2600" dirty="0"/>
          </a:p>
          <a:p>
            <a:r>
              <a:rPr lang="cs-CZ" sz="2600" dirty="0"/>
              <a:t>1. dusík </a:t>
            </a:r>
            <a:r>
              <a:rPr lang="cs-CZ" sz="2600" dirty="0" smtClean="0"/>
              <a:t>78 % </a:t>
            </a:r>
            <a:endParaRPr lang="cs-CZ" sz="2600" dirty="0"/>
          </a:p>
          <a:p>
            <a:r>
              <a:rPr lang="cs-CZ" sz="2600" dirty="0"/>
              <a:t>2. kyslík </a:t>
            </a:r>
            <a:r>
              <a:rPr lang="cs-CZ" sz="2600" dirty="0" smtClean="0"/>
              <a:t>21 % </a:t>
            </a:r>
            <a:endParaRPr lang="cs-CZ" sz="2600" dirty="0"/>
          </a:p>
          <a:p>
            <a:r>
              <a:rPr lang="cs-CZ" sz="2600" dirty="0"/>
              <a:t>3. oxid uhličitý </a:t>
            </a:r>
          </a:p>
          <a:p>
            <a:r>
              <a:rPr lang="cs-CZ" sz="2600" dirty="0"/>
              <a:t>a vzácné plyny </a:t>
            </a:r>
            <a:r>
              <a:rPr lang="cs-CZ" sz="2600" dirty="0" smtClean="0"/>
              <a:t>1 % </a:t>
            </a:r>
            <a:endParaRPr lang="cs-CZ" sz="260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499742"/>
            <a:ext cx="3528392" cy="2011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38165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131591"/>
            <a:ext cx="7772400" cy="648071"/>
          </a:xfrm>
        </p:spPr>
        <p:txBody>
          <a:bodyPr/>
          <a:lstStyle/>
          <a:p>
            <a:r>
              <a:rPr lang="cs-CZ" dirty="0" smtClean="0"/>
              <a:t>OZONOSFÉRA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1923678"/>
            <a:ext cx="6400800" cy="2305422"/>
          </a:xfrm>
        </p:spPr>
        <p:txBody>
          <a:bodyPr>
            <a:normAutofit/>
          </a:bodyPr>
          <a:lstStyle/>
          <a:p>
            <a:r>
              <a:rPr lang="cs-CZ" sz="2400" dirty="0" smtClean="0">
                <a:solidFill>
                  <a:schemeClr val="tx1"/>
                </a:solidFill>
              </a:rPr>
              <a:t>Ozonosféra </a:t>
            </a:r>
            <a:r>
              <a:rPr lang="cs-CZ" sz="2400" dirty="0">
                <a:solidFill>
                  <a:schemeClr val="tx1"/>
                </a:solidFill>
              </a:rPr>
              <a:t>– část stratosféry ve výšce 25-35 km, ve které je vyšší koncentrace ozónu. Pohlcuje část ultrafialového záření a odráží tvrdé kosmické záření. Nadměrné UV záření způsobuje zvýšený výskyt rakoviny kůže a poškození zraku. 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940224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OZONOVÁ DÍRA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endParaRPr lang="cs-CZ" dirty="0"/>
          </a:p>
          <a:p>
            <a:r>
              <a:rPr lang="cs-CZ" dirty="0"/>
              <a:t>Kyslík vytváří dvojatomové molekuly O</a:t>
            </a:r>
            <a:r>
              <a:rPr lang="cs-CZ" baseline="-25000" dirty="0"/>
              <a:t>2</a:t>
            </a:r>
            <a:r>
              <a:rPr lang="cs-CZ" dirty="0"/>
              <a:t> (bezbarvý plyn bez zápachu). </a:t>
            </a:r>
          </a:p>
          <a:p>
            <a:r>
              <a:rPr lang="cs-CZ" dirty="0"/>
              <a:t>Ozon vytváří </a:t>
            </a:r>
            <a:r>
              <a:rPr lang="cs-CZ" dirty="0" err="1"/>
              <a:t>trojatomové</a:t>
            </a:r>
            <a:r>
              <a:rPr lang="cs-CZ" dirty="0"/>
              <a:t> molekuly O</a:t>
            </a:r>
            <a:r>
              <a:rPr lang="cs-CZ" baseline="-25000" dirty="0"/>
              <a:t>3</a:t>
            </a:r>
            <a:r>
              <a:rPr lang="cs-CZ" dirty="0"/>
              <a:t> (</a:t>
            </a:r>
            <a:r>
              <a:rPr lang="cs-CZ" dirty="0" smtClean="0"/>
              <a:t>světlemodrý </a:t>
            </a:r>
            <a:r>
              <a:rPr lang="cs-CZ" dirty="0"/>
              <a:t>plyn s charakteristickým zápachem). </a:t>
            </a:r>
          </a:p>
          <a:p>
            <a:r>
              <a:rPr lang="cs-CZ" dirty="0"/>
              <a:t>Ozonosféra byla v minulosti narušena freony (</a:t>
            </a:r>
            <a:r>
              <a:rPr lang="cs-CZ" dirty="0" smtClean="0"/>
              <a:t>organické </a:t>
            </a:r>
            <a:r>
              <a:rPr lang="cs-CZ" dirty="0"/>
              <a:t>sloučeniny halogenů), jež se používaly </a:t>
            </a:r>
            <a:r>
              <a:rPr lang="cs-CZ" dirty="0" smtClean="0"/>
              <a:t>zejména </a:t>
            </a:r>
            <a:r>
              <a:rPr lang="cs-CZ" dirty="0"/>
              <a:t>jako chladiva. Tak vznikla nad Antarktidou </a:t>
            </a:r>
            <a:r>
              <a:rPr lang="cs-CZ" dirty="0" smtClean="0"/>
              <a:t>známá </a:t>
            </a:r>
            <a:r>
              <a:rPr lang="cs-CZ" dirty="0"/>
              <a:t>ozonová díra. 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84804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cap="all" dirty="0" smtClean="0"/>
              <a:t>Ozonová </a:t>
            </a:r>
            <a:r>
              <a:rPr lang="cs-CZ" cap="all" dirty="0"/>
              <a:t>díra nad jižní polokoulí 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8837" y="1419225"/>
            <a:ext cx="4246325" cy="317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0728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cap="all" dirty="0" smtClean="0"/>
              <a:t>Význam </a:t>
            </a:r>
            <a:r>
              <a:rPr lang="cs-CZ" cap="all" dirty="0"/>
              <a:t>vzduchu: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cs-CZ" sz="7200" dirty="0" smtClean="0"/>
              <a:t>1. drtivá </a:t>
            </a:r>
            <a:r>
              <a:rPr lang="cs-CZ" sz="7200" dirty="0"/>
              <a:t>většina organismů využívá kyslík obsažený ve vzduchu k uvolňování energie dýcháním </a:t>
            </a:r>
          </a:p>
          <a:p>
            <a:r>
              <a:rPr lang="cs-CZ" sz="7200" dirty="0"/>
              <a:t>2</a:t>
            </a:r>
            <a:r>
              <a:rPr lang="cs-CZ" sz="7200" dirty="0" smtClean="0"/>
              <a:t>. uvolňování </a:t>
            </a:r>
            <a:r>
              <a:rPr lang="cs-CZ" sz="7200" dirty="0"/>
              <a:t>tepelné energie při oxidaci vhodných hořlavých látek kyslíkem se využívá ve spalovacích motorech, při výrobě elektrické energie v elektrárnách a při vytápění objektů </a:t>
            </a:r>
          </a:p>
          <a:p>
            <a:r>
              <a:rPr lang="cs-CZ" sz="7200" dirty="0"/>
              <a:t>3</a:t>
            </a:r>
            <a:r>
              <a:rPr lang="cs-CZ" sz="7200" dirty="0" smtClean="0"/>
              <a:t>. kyslík </a:t>
            </a:r>
            <a:r>
              <a:rPr lang="cs-CZ" sz="7200" dirty="0"/>
              <a:t>vyrobený ze vzduchu destilací se používá </a:t>
            </a:r>
            <a:r>
              <a:rPr lang="cs-CZ" sz="7200" dirty="0" smtClean="0"/>
              <a:t>na</a:t>
            </a:r>
            <a:r>
              <a:rPr lang="cs-CZ" sz="7200" dirty="0" smtClean="0"/>
              <a:t>př</a:t>
            </a:r>
            <a:r>
              <a:rPr lang="cs-CZ" sz="7200" dirty="0"/>
              <a:t>. ke sváření nebo ve zdravotnictví </a:t>
            </a:r>
          </a:p>
          <a:p>
            <a:r>
              <a:rPr lang="cs-CZ" sz="7200" dirty="0"/>
              <a:t>4</a:t>
            </a:r>
            <a:r>
              <a:rPr lang="cs-CZ" sz="7200" dirty="0" smtClean="0"/>
              <a:t>. dusíku</a:t>
            </a:r>
            <a:r>
              <a:rPr lang="cs-CZ" sz="7200" dirty="0"/>
              <a:t>, jenž se vyrábí stejným způsobem, se užívá k produkci hnojiv i ve zdravotnictví (uchovávání biologického materiálu v kapalném dusíku, „vypalování“ bradavic) </a:t>
            </a:r>
          </a:p>
          <a:p>
            <a:r>
              <a:rPr lang="cs-CZ" sz="7200" dirty="0"/>
              <a:t>5</a:t>
            </a:r>
            <a:r>
              <a:rPr lang="cs-CZ" sz="7200" dirty="0" smtClean="0"/>
              <a:t>. význam </a:t>
            </a:r>
            <a:r>
              <a:rPr lang="cs-CZ" sz="7200" dirty="0"/>
              <a:t>pro dopravu a pohyb (letadla, plachetnice, ptáci, hmyz, plody a semena rostlin) 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782555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CE513F370EBC24DB3058E48E01F3A2B" ma:contentTypeVersion="1" ma:contentTypeDescription="Vytvoří nový dokument" ma:contentTypeScope="" ma:versionID="0f71cd1b7ca38315f7d305545b15fb92">
  <xsd:schema xmlns:xsd="http://www.w3.org/2001/XMLSchema" xmlns:xs="http://www.w3.org/2001/XMLSchema" xmlns:p="http://schemas.microsoft.com/office/2006/metadata/properties" xmlns:ns2="d19d6491-b662-4d98-996c-1e38fe9d0183" targetNamespace="http://schemas.microsoft.com/office/2006/metadata/properties" ma:root="true" ma:fieldsID="c7d50061927b9b77762b595bd42e59e9" ns2:_="">
    <xsd:import namespace="d19d6491-b662-4d98-996c-1e38fe9d0183"/>
    <xsd:element name="properties">
      <xsd:complexType>
        <xsd:sequence>
          <xsd:element name="documentManagement">
            <xsd:complexType>
              <xsd:all>
                <xsd:element ref="ns2:SharedWithUser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9d6491-b662-4d98-996c-1e38fe9d018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D0B5DD7-4F81-4539-BEEE-DE05DE870D9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A7043CA-DE95-4BE6-BD7E-E6ADDDF161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9d6491-b662-4d98-996c-1e38fe9d01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2F33400-E7C1-402A-9D11-37931DDB1730}">
  <ds:schemaRefs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purl.org/dc/terms/"/>
    <ds:schemaRef ds:uri="d19d6491-b662-4d98-996c-1e38fe9d0183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</TotalTime>
  <Words>311</Words>
  <Application>Microsoft Office PowerPoint</Application>
  <PresentationFormat>Předvádění na obrazovce (16:9)</PresentationFormat>
  <Paragraphs>54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boxed_powerpoint_16x9_2012-08</vt:lpstr>
      <vt:lpstr>  Dotkněte se inovací CZ.1.07/1.3.00/51.0024  </vt:lpstr>
      <vt:lpstr>Snímek 2</vt:lpstr>
      <vt:lpstr>Metodický pokyn</vt:lpstr>
      <vt:lpstr>ATMOSFÉRA</vt:lpstr>
      <vt:lpstr>Složení vzduchu </vt:lpstr>
      <vt:lpstr>OZONOSFÉRA</vt:lpstr>
      <vt:lpstr>OZONOVÁ DÍRA</vt:lpstr>
      <vt:lpstr>Ozonová díra nad jižní polokoulí </vt:lpstr>
      <vt:lpstr>Význam vzduchu: </vt:lpstr>
      <vt:lpstr>Zdroje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Dum</cp:lastModifiedBy>
  <cp:revision>20</cp:revision>
  <dcterms:created xsi:type="dcterms:W3CDTF">2014-10-07T08:27:59Z</dcterms:created>
  <dcterms:modified xsi:type="dcterms:W3CDTF">2015-05-12T14:18:57Z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