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107" r:id="rId2"/>
  </p:sldMasterIdLst>
  <p:notesMasterIdLst>
    <p:notesMasterId r:id="rId19"/>
  </p:notesMasterIdLst>
  <p:handoutMasterIdLst>
    <p:handoutMasterId r:id="rId20"/>
  </p:handoutMasterIdLst>
  <p:sldIdLst>
    <p:sldId id="272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80" r:id="rId14"/>
    <p:sldId id="276" r:id="rId15"/>
    <p:sldId id="275" r:id="rId16"/>
    <p:sldId id="277" r:id="rId17"/>
    <p:sldId id="28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426" autoAdjust="0"/>
    <p:restoredTop sz="94660"/>
  </p:normalViewPr>
  <p:slideViewPr>
    <p:cSldViewPr snapToGrid="0">
      <p:cViewPr>
        <p:scale>
          <a:sx n="50" d="100"/>
          <a:sy n="50" d="100"/>
        </p:scale>
        <p:origin x="684" y="594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11. 5. 2015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11. 5. 2015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26685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62010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4123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51370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33117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18133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365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30660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598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26361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49258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05888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6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109" r:id="rId2"/>
    <p:sldLayoutId id="2147484110" r:id="rId3"/>
    <p:sldLayoutId id="2147484111" r:id="rId4"/>
    <p:sldLayoutId id="2147484112" r:id="rId5"/>
    <p:sldLayoutId id="2147484113" r:id="rId6"/>
    <p:sldLayoutId id="2147484114" r:id="rId7"/>
    <p:sldLayoutId id="2147484115" r:id="rId8"/>
    <p:sldLayoutId id="2147484116" r:id="rId9"/>
    <p:sldLayoutId id="2147484117" r:id="rId10"/>
    <p:sldLayoutId id="2147484118" r:id="rId11"/>
    <p:sldLayoutId id="2147484119" r:id="rId12"/>
  </p:sldLayoutIdLst>
  <p:transition spd="slow">
    <p:wipe/>
  </p:transition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ixabay.com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4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entury Gothic"/>
              </a:rPr>
              <a:t>Můj táta je vinař</a:t>
            </a:r>
            <a:endParaRPr lang="cs-CZ" sz="4000" b="1" i="0" dirty="0">
              <a:solidFill>
                <a:schemeClr val="accent1">
                  <a:lumMod val="40000"/>
                  <a:lumOff val="60000"/>
                </a:scheme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66" y="2358918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5470634" y="740980"/>
            <a:ext cx="5376041" cy="2412124"/>
          </a:xfrm>
          <a:prstGeom prst="wedgeEllipseCallout">
            <a:avLst>
              <a:gd name="adj1" fmla="val -116369"/>
              <a:gd name="adj2" fmla="val 41602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Ahoj kluci a holky. Jmenuji se Tom a rád sportuji.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425192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45833E-6 -3.7037E-7 L 0.47305 0.24583 L 0.47305 0.24607 C 0.5289 0.26157 0.47786 0.24792 0.51471 0.25648 C 0.52305 0.25833 0.53073 0.26181 0.53932 0.2625 L 0.55651 0.26435 C 0.57135 0.26296 0.58646 0.26296 0.60104 0.26111 C 0.60547 0.26042 0.60937 0.2581 0.61354 0.25648 C 0.62422 0.25208 0.61654 0.25417 0.62825 0.25185 C 0.63073 0.25069 0.63307 0.24977 0.63542 0.24884 C 0.63971 0.24722 0.64414 0.24607 0.64805 0.24421 C 0.65091 0.24259 0.65273 0.24005 0.65521 0.23796 L 0.66002 0.2287 L 0.66276 0.22431 C 0.66367 0.21644 0.65794 0.20741 0.66523 0.20116 C 0.6694 0.19745 0.67161 0.20949 0.67487 0.21343 C 0.6789 0.21829 0.68086 0.22176 0.68724 0.22569 C 0.69206 0.2287 0.69596 0.22917 0.70208 0.23032 C 0.72096 0.23912 0.70299 0.23125 0.72187 0.23796 C 0.72422 0.23912 0.72656 0.24028 0.72917 0.24097 C 0.73659 0.24375 0.74987 0.24792 0.75872 0.24884 L 0.77357 0.25023 L 0.87943 0.24884 C 0.88359 0.24861 0.88776 0.24815 0.89193 0.24722 C 0.89544 0.24653 0.89831 0.24514 0.90156 0.24421 C 0.90651 0.24306 0.91159 0.24213 0.91654 0.24097 C 0.94323 0.22755 0.93229 0.23241 0.94844 0.22569 C 0.95338 0.2206 0.95989 0.21435 0.96328 0.2088 C 0.96549 0.20532 0.96654 0.20162 0.96823 0.19815 C 0.97109 0.18472 0.97591 0.16713 0.97591 0.15509 L 0.97591 0.13958 " pathEditMode="relative" rAng="0" ptsTypes="AAAAAAAAAAAAAAAAAAAAAAAAAAAAAAA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9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7695" y="1565876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bublinový popisek 5"/>
          <p:cNvSpPr/>
          <p:nvPr/>
        </p:nvSpPr>
        <p:spPr>
          <a:xfrm>
            <a:off x="5454868" y="857815"/>
            <a:ext cx="5376041" cy="2412124"/>
          </a:xfrm>
          <a:prstGeom prst="wedgeEllipseCallout">
            <a:avLst>
              <a:gd name="adj1" fmla="val -60306"/>
              <a:gd name="adj2" fmla="val 26755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Bydlím v malém městečku na jižní Moravě. Kolem jsou samé vinice.</a:t>
            </a:r>
            <a:endParaRPr lang="cs-CZ" sz="2400" b="1" dirty="0"/>
          </a:p>
        </p:txBody>
      </p:sp>
      <p:pic>
        <p:nvPicPr>
          <p:cNvPr id="2050" name="Picture 2" descr="Itálie, Toskánsko, Krajiny, Panoráma, Nebe, Mraky, Ví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725" y="3767940"/>
            <a:ext cx="6096000" cy="2324101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8246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484 0.12685 L 0.0349 0.08681 C 0.07669 0.07778 0.13946 0.07292 0.20469 0.07292 C 0.27917 0.07292 0.33854 0.07778 0.38034 0.08681 L 0.58047 0.12685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266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66" y="2358918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Vinné Bobule, Hrozny, Bobule, Modrá, Lusky, Vini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030" y="2263828"/>
            <a:ext cx="5280000" cy="3960000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5470634" y="740980"/>
            <a:ext cx="5376041" cy="2412124"/>
          </a:xfrm>
          <a:prstGeom prst="wedgeEllipseCallout">
            <a:avLst>
              <a:gd name="adj1" fmla="val -116369"/>
              <a:gd name="adj2" fmla="val 41602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Můj tatínek je vinař a já mu často pomáhám.</a:t>
            </a:r>
            <a:br>
              <a:rPr lang="cs-CZ" sz="2400" b="1" dirty="0" smtClean="0"/>
            </a:br>
            <a:r>
              <a:rPr lang="cs-CZ" sz="2400" b="1" dirty="0" smtClean="0"/>
              <a:t>Že nevíte, co dělá vinař?</a:t>
            </a:r>
            <a:br>
              <a:rPr lang="cs-CZ" sz="2400" b="1" dirty="0" smtClean="0"/>
            </a:br>
            <a:r>
              <a:rPr lang="cs-CZ" sz="2400" b="1" dirty="0" smtClean="0"/>
              <a:t>Já vám to ukážu!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2836148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125E-6 -1.11111E-6 L 0.15234 0.24583 L 0.15234 0.24607 C 0.17044 0.26158 0.1539 0.24792 0.16575 0.25648 C 0.16849 0.25833 0.17096 0.26181 0.17369 0.2625 L 0.17929 0.26435 C 0.18411 0.26296 0.18893 0.26296 0.19362 0.26111 C 0.19505 0.26042 0.19635 0.2581 0.19765 0.25648 C 0.20104 0.25208 0.19856 0.25417 0.20234 0.25185 C 0.20325 0.2507 0.2039 0.24977 0.20468 0.24884 C 0.20612 0.24722 0.20755 0.24607 0.20872 0.24421 C 0.20963 0.24259 0.21028 0.24005 0.21106 0.23796 L 0.21263 0.2287 L 0.21354 0.22431 C 0.2138 0.21644 0.21198 0.20741 0.21432 0.20116 C 0.21562 0.19745 0.2164 0.20949 0.21744 0.21343 C 0.21875 0.21829 0.2194 0.22176 0.22135 0.2257 C 0.22291 0.2287 0.22422 0.22917 0.22617 0.23033 C 0.23229 0.23912 0.22643 0.23125 0.23255 0.23796 C 0.23333 0.23912 0.23411 0.24028 0.23489 0.24097 C 0.23724 0.24375 0.24153 0.24792 0.2444 0.24884 L 0.24922 0.25023 L 0.28333 0.24884 C 0.28476 0.24861 0.28606 0.24815 0.28737 0.24722 C 0.28841 0.24653 0.28945 0.24514 0.29049 0.24421 C 0.29205 0.24306 0.29362 0.24213 0.29531 0.24097 C 0.3039 0.22755 0.30039 0.23241 0.3056 0.2257 C 0.30716 0.2206 0.30924 0.21435 0.31041 0.2088 C 0.31106 0.20533 0.31146 0.20162 0.31198 0.19815 C 0.31289 0.18472 0.31445 0.16713 0.31445 0.15509 L 0.31445 0.13958 " pathEditMode="relative" rAng="0" ptsTypes="AAAAAAAAAAAAAAAAAAAAAAAAAAAAAAA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16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66" y="2358918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3311759" y="62157"/>
            <a:ext cx="3640583" cy="1767471"/>
          </a:xfrm>
          <a:prstGeom prst="wedgeEllipseCallout">
            <a:avLst>
              <a:gd name="adj1" fmla="val -80374"/>
              <a:gd name="adj2" fmla="val 98785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 zimě vinice spí. </a:t>
            </a:r>
            <a:endParaRPr lang="cs-CZ" sz="2400" b="1" dirty="0"/>
          </a:p>
        </p:txBody>
      </p:sp>
      <p:pic>
        <p:nvPicPr>
          <p:cNvPr id="4102" name="Picture 6" descr="Vinice, Vinice V Zimě, Réva, Vinařství, Sníh, Ví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626" y="2358918"/>
            <a:ext cx="5280000" cy="3960000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460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66" y="2358918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3311759" y="62157"/>
            <a:ext cx="4279212" cy="1767471"/>
          </a:xfrm>
          <a:prstGeom prst="wedgeEllipseCallout">
            <a:avLst>
              <a:gd name="adj1" fmla="val -76214"/>
              <a:gd name="adj2" fmla="val 102891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Na jaře se ale na vinici pracuje. Stříhá se, uvazuje k drátům.</a:t>
            </a:r>
            <a:endParaRPr lang="cs-CZ" sz="2400" b="1" dirty="0"/>
          </a:p>
        </p:txBody>
      </p:sp>
      <p:pic>
        <p:nvPicPr>
          <p:cNvPr id="4098" name="Picture 2" descr="Víno, Révy, Podlaha, Hrozny, Vinařství, Vini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462" y="2194753"/>
            <a:ext cx="5991489" cy="3960000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4551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66" y="2358918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3311759" y="62157"/>
            <a:ext cx="4845270" cy="1767471"/>
          </a:xfrm>
          <a:prstGeom prst="wedgeEllipseCallout">
            <a:avLst>
              <a:gd name="adj1" fmla="val -76214"/>
              <a:gd name="adj2" fmla="val 102891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Vinná réva roste, kvete. Tatínek ji ošetřuje, stříká.</a:t>
            </a:r>
            <a:endParaRPr lang="cs-CZ" sz="2400" b="1" dirty="0"/>
          </a:p>
        </p:txBody>
      </p:sp>
      <p:pic>
        <p:nvPicPr>
          <p:cNvPr id="6146" name="Picture 2" descr="http://i.iinfo.cz/images/628/odruda-dornfelder-pred-kvete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913" y="2367788"/>
            <a:ext cx="5280000" cy="3960000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1289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66" y="2358918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3311758" y="62157"/>
            <a:ext cx="6017771" cy="1767471"/>
          </a:xfrm>
          <a:prstGeom prst="wedgeEllipseCallout">
            <a:avLst>
              <a:gd name="adj1" fmla="val -68496"/>
              <a:gd name="adj2" fmla="val 10699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Potom se objeví hrozny. Zrají na vinici až do září. Tatínek se o ně musí starat. </a:t>
            </a:r>
            <a:endParaRPr lang="cs-CZ" sz="2400" b="1" dirty="0"/>
          </a:p>
        </p:txBody>
      </p:sp>
      <p:pic>
        <p:nvPicPr>
          <p:cNvPr id="7170" name="Picture 2" descr="Vinné Bobule, Hrozny, Bobule, Modrá, Lusky, Vini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067" y="2358918"/>
            <a:ext cx="5279999" cy="3960000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8828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66" y="2358918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3311758" y="62157"/>
            <a:ext cx="6017771" cy="1767471"/>
          </a:xfrm>
          <a:prstGeom prst="wedgeEllipseCallout">
            <a:avLst>
              <a:gd name="adj1" fmla="val -68496"/>
              <a:gd name="adj2" fmla="val 10699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Chráníme hrozny před špačky, vosami i různými nemocemi.</a:t>
            </a:r>
            <a:endParaRPr lang="cs-CZ" sz="2400" b="1" dirty="0"/>
          </a:p>
        </p:txBody>
      </p:sp>
      <p:pic>
        <p:nvPicPr>
          <p:cNvPr id="8194" name="Picture 2" descr="http://www.zastavspacka.cz/images/bigimg/13783022790122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676" y="2358918"/>
            <a:ext cx="5934192" cy="396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34200" y="-13944600"/>
            <a:ext cx="135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332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994" y="2495396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3311758" y="62157"/>
            <a:ext cx="6017771" cy="1767471"/>
          </a:xfrm>
          <a:prstGeom prst="wedgeEllipseCallout">
            <a:avLst>
              <a:gd name="adj1" fmla="val -8396"/>
              <a:gd name="adj2" fmla="val 73794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 pak je vinobraní. Sbíráme všichni. Červené i bílé hrozny. Tatínek na vše dohlíží!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34200" y="-13944600"/>
            <a:ext cx="1350000" cy="1800000"/>
          </a:xfrm>
          <a:prstGeom prst="rect">
            <a:avLst/>
          </a:prstGeom>
        </p:spPr>
      </p:pic>
      <p:pic>
        <p:nvPicPr>
          <p:cNvPr id="9218" name="Picture 2" descr="Hrozny, Hroznový, Víno, Réva, Ovoce, Sklizeň, Rostl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79" y="1829628"/>
            <a:ext cx="3239999" cy="432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Vinné Bobule, Hrozny, Bobule, Zelená, Šťavnatý, Lus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579" y="1829628"/>
            <a:ext cx="3240000" cy="432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7642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">
              <a:schemeClr val="accent1">
                <a:lumMod val="5000"/>
                <a:lumOff val="95000"/>
              </a:schemeClr>
            </a:gs>
            <a:gs pos="5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1026" name="Picture 2" descr="Strávník, Deska, Chlapec, Zábava, Šťastný, Brusl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994" y="2495396"/>
            <a:ext cx="2556094" cy="340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bublinový popisek 4"/>
          <p:cNvSpPr/>
          <p:nvPr/>
        </p:nvSpPr>
        <p:spPr>
          <a:xfrm>
            <a:off x="2442531" y="399011"/>
            <a:ext cx="6017771" cy="1423480"/>
          </a:xfrm>
          <a:prstGeom prst="wedgeEllipseCallout">
            <a:avLst>
              <a:gd name="adj1" fmla="val 7076"/>
              <a:gd name="adj2" fmla="val 8405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 pak už čeká na tatínka hodně práce ve sklepě. Aby se z hroznů stalo víno.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34200" y="-13944600"/>
            <a:ext cx="1350000" cy="1800000"/>
          </a:xfrm>
          <a:prstGeom prst="rect">
            <a:avLst/>
          </a:prstGeom>
        </p:spPr>
      </p:pic>
      <p:pic>
        <p:nvPicPr>
          <p:cNvPr id="10242" name="Picture 2" descr="http://upload.wikimedia.org/wikipedia/commons/thumb/4/42/Oxford_-_Jesus_College_-_0531.jpg/1024px-Oxford_-_Jesus_College_-_05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428" y="3103295"/>
            <a:ext cx="4317891" cy="288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Sudy, Víno, Keller, Sud, Dřevěné Sudy, Červené Vín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31" y="3105944"/>
            <a:ext cx="3840000" cy="288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2459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/>
          </a:bodyPr>
          <a:lstStyle/>
          <a:p>
            <a:pPr marL="45720" indent="0"/>
            <a:r>
              <a:rPr lang="cs-CZ" dirty="0" smtClean="0"/>
              <a:t>  Vzdělávací oblast: Dítě a </a:t>
            </a:r>
            <a:r>
              <a:rPr lang="cs-CZ" dirty="0" smtClean="0"/>
              <a:t>svět</a:t>
            </a:r>
            <a:endParaRPr lang="cs-CZ" dirty="0" smtClean="0"/>
          </a:p>
          <a:p>
            <a:pPr marL="45720" indent="0"/>
            <a:r>
              <a:rPr lang="cs-CZ" dirty="0" smtClean="0"/>
              <a:t>  Vzdělávací podoblast: </a:t>
            </a:r>
            <a:r>
              <a:rPr lang="cs-CZ" dirty="0" smtClean="0"/>
              <a:t>Sociální informovanost</a:t>
            </a:r>
            <a:endParaRPr lang="cs-CZ" dirty="0" smtClean="0"/>
          </a:p>
          <a:p>
            <a:pPr marL="45720" indent="0"/>
            <a:r>
              <a:rPr lang="cs-CZ" dirty="0" smtClean="0"/>
              <a:t>  Integrovaný blok: Já, ty, my a vnímání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Téma: </a:t>
            </a:r>
            <a:r>
              <a:rPr lang="cs-CZ" dirty="0" smtClean="0"/>
              <a:t>Můj táta je vinař</a:t>
            </a:r>
            <a:endParaRPr lang="cs-CZ" dirty="0" smtClean="0"/>
          </a:p>
          <a:p>
            <a:pPr marL="45720" indent="0"/>
            <a:r>
              <a:rPr lang="cs-CZ" dirty="0" smtClean="0"/>
              <a:t>  Konkretizované výstupy: </a:t>
            </a:r>
            <a:r>
              <a:rPr lang="cs-CZ" dirty="0" smtClean="0"/>
              <a:t>Seznamovat děti s povoláními, s povoláními typickými pro určitou oblast, s pracovními postupy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13448" y="6354832"/>
            <a:ext cx="8973552" cy="234122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1498" y="520243"/>
            <a:ext cx="8534400" cy="1507067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85729" y="6297681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35452" y="2027310"/>
            <a:ext cx="81940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Celý materiál směřuje k </a:t>
            </a:r>
            <a:r>
              <a:rPr lang="cs-CZ" dirty="0" smtClean="0"/>
              <a:t>objasnění práce vinaře.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Je vhodné s dětmi sledovat jednotlivé snímky, číst text, který vypráví Tom.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Je vhodné navštívit vinařství.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351430"/>
            <a:ext cx="8534400" cy="1507067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1" y="1959445"/>
            <a:ext cx="10525071" cy="1430869"/>
          </a:xfrm>
        </p:spPr>
        <p:txBody>
          <a:bodyPr>
            <a:normAutofit/>
          </a:bodyPr>
          <a:lstStyle/>
          <a:p>
            <a:r>
              <a:rPr lang="cs-CZ" dirty="0" smtClean="0"/>
              <a:t>Volné zdroje: </a:t>
            </a:r>
            <a:r>
              <a:rPr lang="cs-CZ" dirty="0" smtClean="0">
                <a:hlinkClick r:id="rId2"/>
              </a:rPr>
              <a:t>www.pixabay.com</a:t>
            </a:r>
            <a:endParaRPr lang="cs-CZ" dirty="0" smtClean="0"/>
          </a:p>
          <a:p>
            <a:r>
              <a:rPr lang="pl-PL" dirty="0"/>
              <a:t>ROYAN, Jorge. </a:t>
            </a:r>
            <a:r>
              <a:rPr lang="pl-PL" i="1" dirty="0"/>
              <a:t>www.wikipedie.com</a:t>
            </a:r>
            <a:r>
              <a:rPr lang="pl-PL" dirty="0"/>
              <a:t> [online]. [cit. 11.5.2015]. Dostupný na WWW: http://commons.wikimedia.org/wiki/File:Oxford_-_Jesus_College_-_0531.jpg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337363"/>
            <a:ext cx="8534400" cy="1507067"/>
          </a:xfrm>
        </p:spPr>
        <p:txBody>
          <a:bodyPr>
            <a:normAutofit/>
          </a:bodyPr>
          <a:lstStyle/>
          <a:p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  <a:endParaRPr lang="cs-CZ" b="1" dirty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74812" y="6316731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684020" y="6461193"/>
            <a:ext cx="7543800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3851811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Základ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Zákla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Základ">
    <a:dk1>
      <a:srgbClr val="000000"/>
    </a:dk1>
    <a:lt1>
      <a:srgbClr val="FFFFFF"/>
    </a:lt1>
    <a:dk2>
      <a:srgbClr val="565349"/>
    </a:dk2>
    <a:lt2>
      <a:srgbClr val="DDDDDD"/>
    </a:lt2>
    <a:accent1>
      <a:srgbClr val="A6B727"/>
    </a:accent1>
    <a:accent2>
      <a:srgbClr val="DF5327"/>
    </a:accent2>
    <a:accent3>
      <a:srgbClr val="FE9E00"/>
    </a:accent3>
    <a:accent4>
      <a:srgbClr val="418AB3"/>
    </a:accent4>
    <a:accent5>
      <a:srgbClr val="D7D447"/>
    </a:accent5>
    <a:accent6>
      <a:srgbClr val="818183"/>
    </a:accent6>
    <a:hlink>
      <a:srgbClr val="F59E00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Základ">
    <a:dk1>
      <a:srgbClr val="000000"/>
    </a:dk1>
    <a:lt1>
      <a:srgbClr val="FFFFFF"/>
    </a:lt1>
    <a:dk2>
      <a:srgbClr val="565349"/>
    </a:dk2>
    <a:lt2>
      <a:srgbClr val="DDDDDD"/>
    </a:lt2>
    <a:accent1>
      <a:srgbClr val="A6B727"/>
    </a:accent1>
    <a:accent2>
      <a:srgbClr val="DF5327"/>
    </a:accent2>
    <a:accent3>
      <a:srgbClr val="FE9E00"/>
    </a:accent3>
    <a:accent4>
      <a:srgbClr val="418AB3"/>
    </a:accent4>
    <a:accent5>
      <a:srgbClr val="D7D447"/>
    </a:accent5>
    <a:accent6>
      <a:srgbClr val="818183"/>
    </a:accent6>
    <a:hlink>
      <a:srgbClr val="F59E00"/>
    </a:hlink>
    <a:folHlink>
      <a:srgbClr val="B2B2B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350</Words>
  <Application>Microsoft Office PowerPoint</Application>
  <PresentationFormat>Širokoúhlá obrazovka</PresentationFormat>
  <Paragraphs>57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Corbel</vt:lpstr>
      <vt:lpstr>Základ</vt:lpstr>
      <vt:lpstr>Můj táta je vinař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Prvky polytechnické výchovy</vt:lpstr>
      <vt:lpstr>Metodický postup </vt:lpstr>
      <vt:lpstr>Použité zdroje</vt:lpstr>
      <vt:lpstr>Materiály, pomůcky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2015-05-11T20:27:06Z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