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9"/>
  </p:notesMasterIdLst>
  <p:handoutMasterIdLst>
    <p:handoutMasterId r:id="rId20"/>
  </p:handoutMasterIdLst>
  <p:sldIdLst>
    <p:sldId id="272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75" r:id="rId12"/>
    <p:sldId id="276" r:id="rId13"/>
    <p:sldId id="277" r:id="rId14"/>
    <p:sldId id="278" r:id="rId15"/>
    <p:sldId id="279" r:id="rId16"/>
    <p:sldId id="280" r:id="rId17"/>
    <p:sldId id="28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13.5.2015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13.5.2015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ED05A-604D-4D1C-A0B6-9210E445328D}" type="slidenum">
              <a:rPr lang="cs-CZ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1670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018661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65379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ED05A-604D-4D1C-A0B6-9210E445328D}" type="slidenum">
              <a:rPr lang="cs-CZ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41388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ED05A-604D-4D1C-A0B6-9210E445328D}" type="slidenum">
              <a:rPr lang="cs-CZ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34458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ED05A-604D-4D1C-A0B6-9210E445328D}" type="slidenum">
              <a:rPr lang="cs-CZ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0695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ED05A-604D-4D1C-A0B6-9210E445328D}" type="slidenum">
              <a:rPr lang="cs-CZ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23349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ED05A-604D-4D1C-A0B6-9210E445328D}" type="slidenum">
              <a:rPr lang="cs-CZ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93080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50936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91009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01573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59094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00767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746653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89996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>
          <p15:clr>
            <a:srgbClr val="F26B43"/>
          </p15:clr>
        </p15:guide>
        <p15:guide id="5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Říkáme si...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/>
              <a:t>Jazyk a řeč</a:t>
            </a: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417720" y="4917907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4936" y="623794"/>
            <a:ext cx="10058400" cy="5557265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5492839" y="3078050"/>
            <a:ext cx="1648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ŘÍKÁME SI...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287887" y="5795493"/>
            <a:ext cx="2228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HLÁSKY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577589" y="5795493"/>
            <a:ext cx="2614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SLABIKY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9633981" y="42894"/>
            <a:ext cx="2550569" cy="1377950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62607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8628011" y="0"/>
            <a:ext cx="3554351" cy="1377950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3056810" y="5115009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8789" y="154545"/>
            <a:ext cx="2614411" cy="35159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96979" y="3443021"/>
            <a:ext cx="2614412" cy="263372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19101" y="3335627"/>
            <a:ext cx="2446986" cy="268524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01544" y="650384"/>
            <a:ext cx="1880316" cy="222160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96452" y="1912512"/>
            <a:ext cx="2146849" cy="239225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5016070" y="2687324"/>
            <a:ext cx="573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482625" y="4390554"/>
            <a:ext cx="1030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HŘIB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0581772" y="2704564"/>
            <a:ext cx="1307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OVA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24944" y="5836206"/>
            <a:ext cx="1906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RNA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9577388" y="6064250"/>
            <a:ext cx="1067203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TROM</a:t>
            </a:r>
            <a:endParaRPr lang="cs-CZ" dirty="0"/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23879" y="219878"/>
            <a:ext cx="2084785" cy="2467446"/>
          </a:xfrm>
          <a:prstGeom prst="rect">
            <a:avLst/>
          </a:prstGeom>
        </p:spPr>
      </p:pic>
      <p:sp>
        <p:nvSpPr>
          <p:cNvPr id="20" name="Veselý obličej 19"/>
          <p:cNvSpPr/>
          <p:nvPr/>
        </p:nvSpPr>
        <p:spPr>
          <a:xfrm>
            <a:off x="4629704" y="6310647"/>
            <a:ext cx="386366" cy="384292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5190186" y="6310647"/>
            <a:ext cx="386366" cy="384292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5078200" y="3073896"/>
            <a:ext cx="404344" cy="429158"/>
          </a:xfrm>
          <a:prstGeom prst="smileyFace">
            <a:avLst>
              <a:gd name="adj" fmla="val 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7598536" y="4759886"/>
            <a:ext cx="354812" cy="391663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10492412" y="3150961"/>
            <a:ext cx="373859" cy="369332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11058595" y="3155426"/>
            <a:ext cx="353744" cy="360402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9823879" y="6364346"/>
            <a:ext cx="378151" cy="3630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23850" y="5294313"/>
            <a:ext cx="3381259" cy="52228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cs-CZ" sz="2800" b="1" dirty="0"/>
              <a:t>KDE JE HLÁSKA  </a:t>
            </a:r>
            <a:r>
              <a:rPr lang="cs-CZ" sz="2800" b="1" dirty="0">
                <a:solidFill>
                  <a:srgbClr val="FF0000"/>
                </a:solidFill>
              </a:rPr>
              <a:t>S?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4209" y="5836206"/>
            <a:ext cx="4160357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cs-CZ" sz="2800" dirty="0">
                <a:solidFill>
                  <a:schemeClr val="bg1">
                    <a:lumMod val="50000"/>
                  </a:schemeClr>
                </a:solidFill>
              </a:rPr>
              <a:t>Kolik slabik má slovo...?</a:t>
            </a:r>
          </a:p>
        </p:txBody>
      </p:sp>
    </p:spTree>
    <p:extLst>
      <p:ext uri="{BB962C8B-B14F-4D97-AF65-F5344CB8AC3E}">
        <p14:creationId xmlns:p14="http://schemas.microsoft.com/office/powerpoint/2010/main" xmlns="" val="78603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délník 30"/>
          <p:cNvSpPr/>
          <p:nvPr/>
        </p:nvSpPr>
        <p:spPr>
          <a:xfrm>
            <a:off x="7387729" y="67921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3214687" y="4906628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152" y="180304"/>
            <a:ext cx="3086878" cy="328411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88479" y="1455313"/>
            <a:ext cx="2575775" cy="238903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40449" y="933717"/>
            <a:ext cx="2292440" cy="231175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32620" y="3476725"/>
            <a:ext cx="3193960" cy="251781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32620" y="218941"/>
            <a:ext cx="2020741" cy="217008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62999" y="4027867"/>
            <a:ext cx="1847340" cy="2131454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4438341" y="3279752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HŘIB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473546" y="2465162"/>
            <a:ext cx="654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PLO</a:t>
            </a:r>
            <a:r>
              <a:rPr lang="cs-CZ" dirty="0" smtClean="0">
                <a:solidFill>
                  <a:srgbClr val="FF0000"/>
                </a:solidFill>
              </a:rPr>
              <a:t>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812315" y="6003632"/>
            <a:ext cx="1050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VEVERKA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0258680" y="3828243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T</a:t>
            </a:r>
            <a:r>
              <a:rPr lang="cs-CZ" dirty="0" smtClean="0"/>
              <a:t>RÁVA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 flipH="1">
            <a:off x="4167460" y="5974655"/>
            <a:ext cx="1275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LIS</a:t>
            </a:r>
            <a:r>
              <a:rPr lang="cs-CZ" dirty="0" smtClean="0">
                <a:solidFill>
                  <a:srgbClr val="FF0000"/>
                </a:solidFill>
              </a:rPr>
              <a:t>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2" name="Veselý obličej 21"/>
          <p:cNvSpPr/>
          <p:nvPr/>
        </p:nvSpPr>
        <p:spPr>
          <a:xfrm>
            <a:off x="4546242" y="3683361"/>
            <a:ext cx="386366" cy="344505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7625181" y="2910626"/>
            <a:ext cx="351012" cy="334851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10258680" y="4197575"/>
            <a:ext cx="318524" cy="310032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10757509" y="4197575"/>
            <a:ext cx="308127" cy="310032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4167461" y="6343987"/>
            <a:ext cx="378782" cy="340148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7708640" y="6382052"/>
            <a:ext cx="356732" cy="340148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 flipH="1">
            <a:off x="8229600" y="6382052"/>
            <a:ext cx="321972" cy="349236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8715800" y="6382052"/>
            <a:ext cx="324783" cy="349236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60607" y="5499279"/>
            <a:ext cx="2970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KDE JE HLÁSKA </a:t>
            </a:r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379305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délník 31"/>
          <p:cNvSpPr/>
          <p:nvPr/>
        </p:nvSpPr>
        <p:spPr>
          <a:xfrm>
            <a:off x="6995152" y="40150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214687" y="4906628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4685" y="141666"/>
            <a:ext cx="2794729" cy="365116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94349" y="553789"/>
            <a:ext cx="2305318" cy="282691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562" y="3726662"/>
            <a:ext cx="2691685" cy="247918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7410" y="3106706"/>
            <a:ext cx="1983346" cy="262085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54603" y="141666"/>
            <a:ext cx="3335628" cy="165391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24037" y="2617632"/>
            <a:ext cx="2781837" cy="273032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10057756" y="1767419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</a:t>
            </a:r>
            <a:r>
              <a:rPr lang="cs-CZ" dirty="0" smtClean="0"/>
              <a:t>YBA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9603453" y="5347952"/>
            <a:ext cx="1475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VEVE</a:t>
            </a:r>
            <a:r>
              <a:rPr lang="cs-CZ" dirty="0" smtClean="0">
                <a:solidFill>
                  <a:srgbClr val="FF0000"/>
                </a:solidFill>
              </a:rPr>
              <a:t>R</a:t>
            </a:r>
            <a:r>
              <a:rPr lang="cs-CZ" dirty="0" smtClean="0"/>
              <a:t>KA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054724" y="5813040"/>
            <a:ext cx="1197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JEŽEK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418950" y="3375199"/>
            <a:ext cx="741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VLK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 flipH="1">
            <a:off x="3897268" y="5542469"/>
            <a:ext cx="900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MYŠ</a:t>
            </a:r>
            <a:endParaRPr lang="cs-CZ" dirty="0"/>
          </a:p>
        </p:txBody>
      </p:sp>
      <p:sp>
        <p:nvSpPr>
          <p:cNvPr id="22" name="Veselý obličej 21"/>
          <p:cNvSpPr/>
          <p:nvPr/>
        </p:nvSpPr>
        <p:spPr>
          <a:xfrm>
            <a:off x="10057756" y="2171698"/>
            <a:ext cx="283335" cy="299436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10514956" y="2171698"/>
            <a:ext cx="290419" cy="299436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9375820" y="5714564"/>
            <a:ext cx="365756" cy="341934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9921237" y="5714564"/>
            <a:ext cx="362542" cy="341934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10463440" y="5727557"/>
            <a:ext cx="341936" cy="341935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 flipH="1">
            <a:off x="7006095" y="6182371"/>
            <a:ext cx="334849" cy="319688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7468290" y="6182371"/>
            <a:ext cx="321975" cy="319689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5518926" y="3744531"/>
            <a:ext cx="360609" cy="363829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eselý obličej 29"/>
          <p:cNvSpPr/>
          <p:nvPr/>
        </p:nvSpPr>
        <p:spPr>
          <a:xfrm>
            <a:off x="4026057" y="5938071"/>
            <a:ext cx="334086" cy="333969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44685" y="5813040"/>
            <a:ext cx="2986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KDE JE HLÁSKA </a:t>
            </a:r>
            <a:r>
              <a:rPr lang="cs-CZ" sz="2800" b="1" dirty="0" smtClean="0">
                <a:solidFill>
                  <a:srgbClr val="FF0000"/>
                </a:solidFill>
              </a:rPr>
              <a:t>R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2063664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délník 26"/>
          <p:cNvSpPr/>
          <p:nvPr/>
        </p:nvSpPr>
        <p:spPr>
          <a:xfrm>
            <a:off x="6658809" y="101347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214687" y="4906628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063" y="180304"/>
            <a:ext cx="3181082" cy="363184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74551" y="119556"/>
            <a:ext cx="2356834" cy="263373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91695" y="180304"/>
            <a:ext cx="2446986" cy="260797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38397" y="3106095"/>
            <a:ext cx="2021985" cy="27238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860" y="3110249"/>
            <a:ext cx="2601787" cy="287842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6252" y="2942823"/>
            <a:ext cx="2498501" cy="3045854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9354358" y="2720265"/>
            <a:ext cx="1292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SEL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646546" y="5842440"/>
            <a:ext cx="878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VA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25280" y="2788275"/>
            <a:ext cx="1020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 flipH="1">
            <a:off x="7147773" y="6005710"/>
            <a:ext cx="1043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JELEN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185432" y="5992831"/>
            <a:ext cx="983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LIŠKA</a:t>
            </a:r>
            <a:endParaRPr lang="cs-CZ" dirty="0"/>
          </a:p>
        </p:txBody>
      </p:sp>
      <p:sp>
        <p:nvSpPr>
          <p:cNvPr id="17" name="Veselý obličej 16"/>
          <p:cNvSpPr/>
          <p:nvPr/>
        </p:nvSpPr>
        <p:spPr>
          <a:xfrm>
            <a:off x="5503489" y="3106095"/>
            <a:ext cx="330641" cy="303291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eselý obličej 17"/>
          <p:cNvSpPr/>
          <p:nvPr/>
        </p:nvSpPr>
        <p:spPr>
          <a:xfrm>
            <a:off x="7141334" y="6359879"/>
            <a:ext cx="317708" cy="321973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7613603" y="6344716"/>
            <a:ext cx="333320" cy="321972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4188704" y="6375042"/>
            <a:ext cx="294097" cy="291646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4611675" y="6375041"/>
            <a:ext cx="311269" cy="291647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 flipH="1">
            <a:off x="9290279" y="3106095"/>
            <a:ext cx="321846" cy="31679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9750941" y="3106095"/>
            <a:ext cx="320960" cy="31679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 flipH="1">
            <a:off x="10625903" y="6224235"/>
            <a:ext cx="323486" cy="337136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11101574" y="6224235"/>
            <a:ext cx="303297" cy="337136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06063" y="5576552"/>
            <a:ext cx="312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KDE JE HLÁSKA </a:t>
            </a:r>
            <a:r>
              <a:rPr lang="cs-CZ" sz="2800" b="1" dirty="0" smtClean="0">
                <a:solidFill>
                  <a:srgbClr val="FF0000"/>
                </a:solidFill>
              </a:rPr>
              <a:t>O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2626826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délník 26"/>
          <p:cNvSpPr/>
          <p:nvPr/>
        </p:nvSpPr>
        <p:spPr>
          <a:xfrm>
            <a:off x="6730409" y="0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214687" y="4906628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239" y="103031"/>
            <a:ext cx="3330845" cy="349661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44187" y="115265"/>
            <a:ext cx="2859110" cy="276251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6375043" y="2877783"/>
            <a:ext cx="965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STRO</a:t>
            </a:r>
            <a:r>
              <a:rPr lang="cs-CZ" dirty="0" smtClean="0">
                <a:solidFill>
                  <a:srgbClr val="FF0000"/>
                </a:solidFill>
              </a:rPr>
              <a:t>M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9165" y="3737156"/>
            <a:ext cx="2697673" cy="235039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1075" y="3821805"/>
            <a:ext cx="2550017" cy="276251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6183" y="115265"/>
            <a:ext cx="2736166" cy="275929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61804" y="3389412"/>
            <a:ext cx="2722398" cy="3120843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9687275" y="2650748"/>
            <a:ext cx="1651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M</a:t>
            </a:r>
            <a:r>
              <a:rPr lang="cs-CZ" dirty="0" smtClean="0"/>
              <a:t>EDVĚD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783086" y="6085059"/>
            <a:ext cx="1287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VLK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026671" y="6085059"/>
            <a:ext cx="1153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M</a:t>
            </a:r>
            <a:r>
              <a:rPr lang="cs-CZ" dirty="0" smtClean="0"/>
              <a:t>OTÝL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918953" y="5715726"/>
            <a:ext cx="881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LIŠKA</a:t>
            </a:r>
            <a:endParaRPr lang="cs-CZ" dirty="0"/>
          </a:p>
        </p:txBody>
      </p:sp>
      <p:sp>
        <p:nvSpPr>
          <p:cNvPr id="18" name="Veselý obličej 17"/>
          <p:cNvSpPr/>
          <p:nvPr/>
        </p:nvSpPr>
        <p:spPr>
          <a:xfrm>
            <a:off x="6603321" y="3247115"/>
            <a:ext cx="360608" cy="35253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 flipH="1">
            <a:off x="6026672" y="6454391"/>
            <a:ext cx="348372" cy="307017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6545723" y="6454391"/>
            <a:ext cx="346828" cy="309622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9633042" y="3155324"/>
            <a:ext cx="328124" cy="308156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10109916" y="3123154"/>
            <a:ext cx="334849" cy="340325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8816184" y="6454391"/>
            <a:ext cx="379332" cy="307017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2079293" y="6085058"/>
            <a:ext cx="357165" cy="323613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1503045" y="6085059"/>
            <a:ext cx="360722" cy="323612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361386" y="103031"/>
            <a:ext cx="3013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KDE JE HLÁSKA </a:t>
            </a:r>
            <a:r>
              <a:rPr lang="cs-CZ" sz="2800" b="1" dirty="0" smtClean="0">
                <a:solidFill>
                  <a:srgbClr val="FF0000"/>
                </a:solidFill>
              </a:rPr>
              <a:t>M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88630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3406" y="504575"/>
            <a:ext cx="3048000" cy="1200329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en-US">
                <a:solidFill>
                  <a:srgbClr val="333333"/>
                </a:solidFill>
                <a:latin typeface="Arial"/>
                <a:cs typeface="Arial"/>
              </a:rPr>
              <a:t>BINAMEUSL, Binameusl. openclipart.cz  [online]. [cit 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327" y="2455946"/>
            <a:ext cx="3048000" cy="369332"/>
          </a:xfrm>
          <a:prstGeom prst="rect">
            <a:avLst/>
          </a:prstGeom>
        </p:spPr>
        <p:txBody>
          <a:bodyPr rtlCol="0">
            <a:spAutoFit/>
          </a:bodyPr>
          <a:lstStyle/>
          <a:p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95327" y="2309311"/>
            <a:ext cx="3048000" cy="369332"/>
          </a:xfrm>
          <a:prstGeom prst="rect">
            <a:avLst/>
          </a:prstGeom>
        </p:spPr>
        <p:txBody>
          <a:bodyPr rtlCol="0">
            <a:spAutoFit/>
          </a:bodyPr>
          <a:lstStyle/>
          <a:p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662294" y="2681538"/>
            <a:ext cx="4762323" cy="36988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63699" y="233864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JEAN VICTOR BALIN, Jean Victor Balin. openclipart.cz  [online]. [cit 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748740" y="233864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en-US">
                <a:solidFill>
                  <a:srgbClr val="333333"/>
                </a:solidFill>
                <a:latin typeface="Arial"/>
                <a:cs typeface="Arial"/>
              </a:rPr>
              <a:t>ANONYMOUS, Anonymous. </a:t>
            </a:r>
            <a:r>
              <a:rPr lang="en-US" i="1">
                <a:solidFill>
                  <a:srgbClr val="333333"/>
                </a:solidFill>
                <a:latin typeface="Arial"/>
                <a:cs typeface="Arial"/>
              </a:rPr>
              <a:t>openclipart.cz </a:t>
            </a:r>
            <a:r>
              <a:rPr lang="en-US">
                <a:solidFill>
                  <a:srgbClr val="333333"/>
                </a:solidFill>
                <a:latin typeface="Arial"/>
                <a:cs typeface="Arial"/>
              </a:rPr>
              <a:t>  [online]. [cit 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18519" y="2078079"/>
            <a:ext cx="3048000" cy="1200329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CARLITOS, Carlitos. openclipart.cz  [online]. [cit 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73406" y="3521869"/>
            <a:ext cx="3048000" cy="1200329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fi-FI">
                <a:solidFill>
                  <a:srgbClr val="333333"/>
                </a:solidFill>
                <a:latin typeface="Arial"/>
                <a:cs typeface="Arial"/>
              </a:rPr>
              <a:t>KEISTUTIS, Keistutis. openclipart.cz  [online]. [cit 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86191" y="5084094"/>
            <a:ext cx="3048000" cy="1200329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LEMMLING, Lemmling. openclipart.cz [online]. [cit 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Openclipart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827690" y="3521869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fr-FR">
                <a:solidFill>
                  <a:srgbClr val="333333"/>
                </a:solidFill>
                <a:latin typeface="Arial"/>
                <a:cs typeface="Arial"/>
              </a:rPr>
              <a:t>PALOMAIRONIQUE, Palomaironique. openclipart.cz  [online]. [cit 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263699" y="3510589"/>
            <a:ext cx="3048000" cy="1200329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KRZYSIU, Krzysiu. openclipart.cz  [online]. [cit 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263699" y="1796089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KRZYSIU, Krzysiu. </a:t>
            </a:r>
            <a:r>
              <a:rPr lang="cs-CZ" i="1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 [online]. [cit 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827690" y="2078079"/>
            <a:ext cx="3048000" cy="1200329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en-US">
                <a:solidFill>
                  <a:srgbClr val="333333"/>
                </a:solidFill>
                <a:latin typeface="Arial"/>
                <a:cs typeface="Arial"/>
              </a:rPr>
              <a:t>NETALLOY, Netalloy. </a:t>
            </a:r>
            <a:r>
              <a:rPr lang="en-US" i="1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en-US">
                <a:solidFill>
                  <a:srgbClr val="333333"/>
                </a:solidFill>
                <a:latin typeface="Arial"/>
                <a:cs typeface="Arial"/>
              </a:rPr>
              <a:t> [online]. [cit 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</a:t>
            </a:r>
            <a:r>
              <a:rPr lang="en-US">
                <a:solidFill>
                  <a:srgbClr val="333333"/>
                </a:solidFill>
                <a:latin typeface="Arial"/>
                <a:cs typeface="Arial"/>
              </a:rPr>
              <a:t>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8474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3406" y="87229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STILG4R, Stilg4R. </a:t>
            </a:r>
            <a:r>
              <a:rPr lang="cs-CZ" i="1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 [online]. [cit 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3406" y="1891966"/>
            <a:ext cx="3048000" cy="1754326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en-US">
                <a:solidFill>
                  <a:srgbClr val="333333"/>
                </a:solidFill>
                <a:latin typeface="Arial"/>
                <a:cs typeface="Arial"/>
              </a:rPr>
              <a:t>JOHNNY AUTOMATIC, Johnny Automatic. </a:t>
            </a:r>
            <a:r>
              <a:rPr lang="en-US" i="1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en-US">
                <a:solidFill>
                  <a:srgbClr val="333333"/>
                </a:solidFill>
                <a:latin typeface="Arial"/>
                <a:cs typeface="Arial"/>
              </a:rPr>
              <a:t> [online]. [cit 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3406" y="3967413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DA5ID1, Da5Id1. </a:t>
            </a:r>
            <a:r>
              <a:rPr lang="cs-CZ" i="1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 [online]. [cit 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86257" y="87229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TZUNGHAOR, Tzunghaor. </a:t>
            </a:r>
            <a:r>
              <a:rPr lang="cs-CZ" i="1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 [online]. [cit 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86257" y="2173956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en-US">
                <a:solidFill>
                  <a:srgbClr val="333333"/>
                </a:solidFill>
                <a:latin typeface="Arial"/>
                <a:cs typeface="Arial"/>
              </a:rPr>
              <a:t>MORITS, Morits. </a:t>
            </a:r>
            <a:r>
              <a:rPr lang="en-US" i="1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en-US">
                <a:solidFill>
                  <a:srgbClr val="333333"/>
                </a:solidFill>
                <a:latin typeface="Arial"/>
                <a:cs typeface="Arial"/>
              </a:rPr>
              <a:t> [online]. [cit 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31437" y="87229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PETERM, Peterm. </a:t>
            </a:r>
            <a:r>
              <a:rPr lang="cs-CZ" i="1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 [online]. [cit 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31437" y="2173956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SCHPLOOK, Schplook. </a:t>
            </a:r>
            <a:r>
              <a:rPr lang="cs-CZ" i="1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cs-CZ">
                <a:solidFill>
                  <a:srgbClr val="333333"/>
                </a:solidFill>
                <a:latin typeface="Arial"/>
                <a:cs typeface="Arial"/>
              </a:rPr>
              <a:t> [online]. [cit .</a:t>
            </a:r>
            <a:r>
              <a:rPr lang="pl-PL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98122" y="3680974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 dirty="0">
                <a:solidFill>
                  <a:srgbClr val="333333"/>
                </a:solidFill>
                <a:latin typeface="Arial"/>
                <a:cs typeface="Arial"/>
              </a:rPr>
              <a:t>SCHPLOOK, </a:t>
            </a:r>
            <a:r>
              <a:rPr lang="cs-CZ" dirty="0" err="1">
                <a:solidFill>
                  <a:srgbClr val="333333"/>
                </a:solidFill>
                <a:latin typeface="Arial"/>
                <a:cs typeface="Arial"/>
              </a:rPr>
              <a:t>Schplook</a:t>
            </a:r>
            <a:r>
              <a:rPr lang="cs-CZ" dirty="0">
                <a:solidFill>
                  <a:srgbClr val="333333"/>
                </a:solidFill>
                <a:latin typeface="Arial"/>
                <a:cs typeface="Arial"/>
              </a:rPr>
              <a:t>. </a:t>
            </a:r>
            <a:r>
              <a:rPr lang="cs-CZ" i="1" dirty="0" err="1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cs-CZ" dirty="0">
                <a:solidFill>
                  <a:srgbClr val="333333"/>
                </a:solidFill>
                <a:latin typeface="Arial"/>
                <a:cs typeface="Arial"/>
              </a:rPr>
              <a:t> [online]. [cit .</a:t>
            </a:r>
            <a:r>
              <a:rPr lang="pl-PL" dirty="0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 dirty="0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144000" y="2114333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 dirty="0">
                <a:solidFill>
                  <a:srgbClr val="333333"/>
                </a:solidFill>
                <a:latin typeface="Arial"/>
                <a:cs typeface="Arial"/>
              </a:rPr>
              <a:t>KARTHIKEYAN, </a:t>
            </a:r>
            <a:r>
              <a:rPr lang="cs-CZ" dirty="0" err="1">
                <a:solidFill>
                  <a:srgbClr val="333333"/>
                </a:solidFill>
                <a:latin typeface="Arial"/>
                <a:cs typeface="Arial"/>
              </a:rPr>
              <a:t>Karthikeyan</a:t>
            </a:r>
            <a:r>
              <a:rPr lang="cs-CZ" dirty="0">
                <a:solidFill>
                  <a:srgbClr val="333333"/>
                </a:solidFill>
                <a:latin typeface="Arial"/>
                <a:cs typeface="Arial"/>
              </a:rPr>
              <a:t>. </a:t>
            </a:r>
            <a:r>
              <a:rPr lang="cs-CZ" i="1" dirty="0" err="1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cs-CZ" dirty="0">
                <a:solidFill>
                  <a:srgbClr val="333333"/>
                </a:solidFill>
                <a:latin typeface="Arial"/>
                <a:cs typeface="Arial"/>
              </a:rPr>
              <a:t> [online]. [cit .</a:t>
            </a:r>
            <a:r>
              <a:rPr lang="pl-PL" dirty="0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 dirty="0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353471" y="3625890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 dirty="0">
                <a:solidFill>
                  <a:srgbClr val="333333"/>
                </a:solidFill>
                <a:latin typeface="Arial"/>
                <a:cs typeface="Arial"/>
              </a:rPr>
              <a:t>PRESQUESAGE, </a:t>
            </a:r>
            <a:r>
              <a:rPr lang="cs-CZ" dirty="0" err="1">
                <a:solidFill>
                  <a:srgbClr val="333333"/>
                </a:solidFill>
                <a:latin typeface="Arial"/>
                <a:cs typeface="Arial"/>
              </a:rPr>
              <a:t>Presquesage</a:t>
            </a:r>
            <a:r>
              <a:rPr lang="cs-CZ" dirty="0">
                <a:solidFill>
                  <a:srgbClr val="333333"/>
                </a:solidFill>
                <a:latin typeface="Arial"/>
                <a:cs typeface="Arial"/>
              </a:rPr>
              <a:t>. </a:t>
            </a:r>
            <a:r>
              <a:rPr lang="cs-CZ" i="1" dirty="0" err="1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cs-CZ" dirty="0">
                <a:solidFill>
                  <a:srgbClr val="333333"/>
                </a:solidFill>
                <a:latin typeface="Arial"/>
                <a:cs typeface="Arial"/>
              </a:rPr>
              <a:t> [online]. [cit .</a:t>
            </a:r>
            <a:r>
              <a:rPr lang="pl-PL" dirty="0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 dirty="0">
              <a:solidFill>
                <a:srgbClr val="333333"/>
              </a:solidFill>
              <a:latin typeface="Arial"/>
              <a:cs typeface="Arial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144000" y="3650216"/>
            <a:ext cx="3048000" cy="1477328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fr-FR" dirty="0">
                <a:solidFill>
                  <a:srgbClr val="333333"/>
                </a:solidFill>
                <a:latin typeface="Arial"/>
                <a:cs typeface="Arial"/>
              </a:rPr>
              <a:t>PALOMAIRONIQUE, Palomaironique. </a:t>
            </a:r>
            <a:r>
              <a:rPr lang="fr-FR" i="1" dirty="0">
                <a:solidFill>
                  <a:srgbClr val="333333"/>
                </a:solidFill>
                <a:latin typeface="Arial"/>
                <a:cs typeface="Arial"/>
              </a:rPr>
              <a:t>openclipart.cz</a:t>
            </a:r>
            <a:r>
              <a:rPr lang="fr-FR" dirty="0">
                <a:solidFill>
                  <a:srgbClr val="333333"/>
                </a:solidFill>
                <a:latin typeface="Arial"/>
                <a:cs typeface="Arial"/>
              </a:rPr>
              <a:t> [online]. [cit </a:t>
            </a:r>
            <a:r>
              <a:rPr lang="cs-CZ" dirty="0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lang="pl-PL" dirty="0">
                <a:solidFill>
                  <a:srgbClr val="333333"/>
                </a:solidFill>
                <a:latin typeface="Arial"/>
                <a:cs typeface="Arial"/>
              </a:rPr>
              <a:t>21.4.2015]. Dostupný na WWW: Openclipart</a:t>
            </a:r>
            <a:endParaRPr lang="cs-CZ" dirty="0">
              <a:solidFill>
                <a:srgbClr val="333333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104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Openclipart. cz (viz výše uvedené slidy)</a:t>
            </a:r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Metodický pokyn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Integrovaný blok: (jazyk a řeč)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/>
              <a:t>Společná práce učitelky s dětmi</a:t>
            </a:r>
          </a:p>
          <a:p>
            <a:r>
              <a:rPr lang="cs-CZ" dirty="0"/>
              <a:t>Vyhledávají danou hlásku ve slově, jmenují slova, která začínají danou hláskou.</a:t>
            </a:r>
          </a:p>
          <a:p>
            <a:r>
              <a:rPr lang="cs-CZ" dirty="0"/>
              <a:t>Rytmizují slova, určují počet slabik ve slově, rozlišují krátké a dlouhé slabiky pomocí bzučáku.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/>
              <a:t>Děti se učí sluchem rozlišovat a poznávat jednotlivé hlásky pomocí obrázků.</a:t>
            </a:r>
          </a:p>
          <a:p>
            <a:r>
              <a:rPr lang="cs-CZ" dirty="0"/>
              <a:t>Procvičují fonematický sluch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cs-CZ" dirty="0"/>
              <a:t>Výukový materiál bez animace </a:t>
            </a:r>
          </a:p>
          <a:p>
            <a:r>
              <a:rPr lang="cs-CZ" dirty="0"/>
              <a:t>Práce učitel a dítě</a:t>
            </a:r>
          </a:p>
          <a:p>
            <a:r>
              <a:rPr lang="cs-CZ" dirty="0"/>
              <a:t>Mimo jiné (seznámení s obrázky, s hláskou, poslech hlásky ve slově, vyhledávání slov s hláskou, rytmizace, určování počtu slabik...) mohou děti doplňovat slova. Řekneme první slabiku, dítě doplní další. Mohou tvořit zdrobněliny (strom - stromek - stromeček), vnímat rody (malý strom, malá veverka...), tvořit rýmy (strom - hrom), vyhledávat jiná slova na danou hlásku, modulovat hlas (nahlas, šeptem apod.), vyhledávat další hlásky ve slově...</a:t>
            </a:r>
          </a:p>
          <a:p>
            <a:r>
              <a:rPr lang="cs-CZ" dirty="0"/>
              <a:t>Tvoří jednoduché věty s daným obrázkem</a:t>
            </a:r>
          </a:p>
          <a:p>
            <a:r>
              <a:rPr lang="cs-CZ" dirty="0"/>
              <a:t>Je to pravda, není to pravda </a:t>
            </a:r>
            <a:r>
              <a:rPr lang="cs-CZ" dirty="0" smtClean="0"/>
              <a:t>(ježek </a:t>
            </a:r>
            <a:r>
              <a:rPr lang="cs-CZ" dirty="0"/>
              <a:t>skáče po stromě apod.)</a:t>
            </a:r>
          </a:p>
          <a:p>
            <a:r>
              <a:rPr lang="cs-CZ" dirty="0"/>
              <a:t>Práce </a:t>
            </a:r>
            <a:r>
              <a:rPr lang="cs-CZ" dirty="0" smtClean="0"/>
              <a:t>s </a:t>
            </a:r>
            <a:r>
              <a:rPr lang="cs-CZ" dirty="0"/>
              <a:t>bzučákem - děti určují délku samohlásek - rozlišují krátké, dlouhé slabiky ve slovech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b="1" u="sng" dirty="0"/>
              <a:t>Na tabulku přidáme obrázek (např. </a:t>
            </a:r>
            <a:r>
              <a:rPr lang="cs-CZ" b="1" u="sng" dirty="0" smtClean="0"/>
              <a:t>strom</a:t>
            </a:r>
            <a:r>
              <a:rPr lang="cs-CZ" b="1" u="sng" dirty="0"/>
              <a:t>)</a:t>
            </a:r>
          </a:p>
          <a:p>
            <a:r>
              <a:rPr lang="cs-CZ" b="1" u="sng" dirty="0"/>
              <a:t>Pod obrázek přidáme napsané slovo</a:t>
            </a:r>
          </a:p>
          <a:p>
            <a:r>
              <a:rPr lang="cs-CZ" b="1" u="sng" dirty="0">
                <a:solidFill>
                  <a:srgbClr val="000000"/>
                </a:solidFill>
                <a:latin typeface="Century Gothic"/>
              </a:rPr>
              <a:t>Pod napsané slovo rozstříhané slovo - dítě sestaví dle vzoru</a:t>
            </a:r>
          </a:p>
          <a:p>
            <a:r>
              <a:rPr lang="cs-CZ" b="1" u="sng" dirty="0">
                <a:solidFill>
                  <a:srgbClr val="000000"/>
                </a:solidFill>
                <a:latin typeface="Century Gothic"/>
              </a:rPr>
              <a:t>Pod rozstříhaným a sestaveným slovem dítě provádí opis slova</a:t>
            </a:r>
          </a:p>
          <a:p>
            <a:r>
              <a:rPr lang="cs-CZ" b="1" u="sng" dirty="0">
                <a:solidFill>
                  <a:srgbClr val="000000"/>
                </a:solidFill>
                <a:latin typeface="Century Gothic"/>
              </a:rPr>
              <a:t>Jako poslední činnost rozkládá slovo na slabiky, pomocí bzučáku určí krátké a dlouhé slabiky a provede grafický záznam slabik obsažených ve slově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Vědomě využívat všech smyslů, pozorovat, postřehnout, všímat si nového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16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629</Words>
  <Application>Microsoft Office PowerPoint</Application>
  <PresentationFormat>Vlastní</PresentationFormat>
  <Paragraphs>128</Paragraphs>
  <Slides>16</Slides>
  <Notes>16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Sheer Green 16x9</vt:lpstr>
      <vt:lpstr>Říkáme si...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Použité odkazy</vt:lpstr>
      <vt:lpstr>Metodický pokyn Integrovaný blok: (jazyk a řeč)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Hledej rozdíly</dc:title>
  <dc:creator/>
  <cp:lastModifiedBy/>
  <cp:revision>6</cp:revision>
  <dcterms:created xsi:type="dcterms:W3CDTF">2014-08-05T12:38:58Z</dcterms:created>
  <dcterms:modified xsi:type="dcterms:W3CDTF">2015-05-13T19:54:20Z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