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9" r:id="rId5"/>
    <p:sldId id="290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EE6"/>
    <a:srgbClr val="FDFE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70" d="100"/>
          <a:sy n="70" d="100"/>
        </p:scale>
        <p:origin x="1050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14. 5. 2015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</a:t>
            </a:r>
            <a:r>
              <a:rPr lang="cs-CZ" baseline="0" dirty="0" smtClean="0"/>
              <a:t> předmět , který se k ostatním nehodí a vysvětli, proč tam nepatří.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3038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Najdi</a:t>
            </a:r>
            <a:r>
              <a:rPr lang="cs-CZ" baseline="0" dirty="0" smtClean="0"/>
              <a:t> předmět , který se k ostatním nehodí a vysvětli, proč tam nepatří.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9572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Najdi</a:t>
            </a:r>
            <a:r>
              <a:rPr lang="cs-CZ" baseline="0" dirty="0" smtClean="0"/>
              <a:t> předmět , který se k ostatním nehodí a vysvětli, proč tam nepatří.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90981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09366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1009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573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909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17" Type="http://schemas.openxmlformats.org/officeDocument/2006/relationships/comments" Target="../comments/comment1.xml"/><Relationship Id="rId2" Type="http://schemas.openxmlformats.org/officeDocument/2006/relationships/notesSlide" Target="../notesSlides/notesSlide2.xml"/><Relationship Id="rId16" Type="http://schemas.microsoft.com/office/2007/relationships/hdphoto" Target="../media/hdphoto7.wdp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0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11.wdp"/><Relationship Id="rId3" Type="http://schemas.openxmlformats.org/officeDocument/2006/relationships/image" Target="../media/image11.png"/><Relationship Id="rId7" Type="http://schemas.microsoft.com/office/2007/relationships/hdphoto" Target="../media/hdphoto8.wdp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11" Type="http://schemas.microsoft.com/office/2007/relationships/hdphoto" Target="../media/hdphoto10.wdp"/><Relationship Id="rId5" Type="http://schemas.openxmlformats.org/officeDocument/2006/relationships/image" Target="../media/image13.png"/><Relationship Id="rId10" Type="http://schemas.openxmlformats.org/officeDocument/2006/relationships/image" Target="../media/image16.png"/><Relationship Id="rId4" Type="http://schemas.openxmlformats.org/officeDocument/2006/relationships/image" Target="../media/image12.png"/><Relationship Id="rId9" Type="http://schemas.microsoft.com/office/2007/relationships/hdphoto" Target="../media/hdphoto9.wdp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0.png"/><Relationship Id="rId12" Type="http://schemas.microsoft.com/office/2007/relationships/hdphoto" Target="../media/hdphoto16.wdp"/><Relationship Id="rId1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6" Type="http://schemas.microsoft.com/office/2007/relationships/hdphoto" Target="../media/hdphoto18.wdp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image" Target="../media/image22.png"/><Relationship Id="rId5" Type="http://schemas.openxmlformats.org/officeDocument/2006/relationships/image" Target="../media/image19.png"/><Relationship Id="rId15" Type="http://schemas.openxmlformats.org/officeDocument/2006/relationships/image" Target="../media/image24.png"/><Relationship Id="rId10" Type="http://schemas.microsoft.com/office/2007/relationships/hdphoto" Target="../media/hdphoto15.wdp"/><Relationship Id="rId4" Type="http://schemas.microsoft.com/office/2007/relationships/hdphoto" Target="../media/hdphoto12.wdp"/><Relationship Id="rId9" Type="http://schemas.openxmlformats.org/officeDocument/2006/relationships/image" Target="../media/image21.png"/><Relationship Id="rId14" Type="http://schemas.microsoft.com/office/2007/relationships/hdphoto" Target="../media/hdphoto17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NEPATŘÍ DO SKUPINY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Pozornost, myšlení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4298" y="3971972"/>
            <a:ext cx="3539204" cy="2654403"/>
          </a:xfrm>
          <a:prstGeom prst="ellipse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3214" y="1537418"/>
            <a:ext cx="2238501" cy="1678876"/>
          </a:xfrm>
          <a:prstGeom prst="ellipse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446" y="3695691"/>
            <a:ext cx="2072655" cy="1554491"/>
          </a:xfrm>
          <a:prstGeom prst="ellipse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284" y="3962638"/>
            <a:ext cx="2940243" cy="2205183"/>
          </a:xfrm>
          <a:prstGeom prst="ellipse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1949" y="1790289"/>
            <a:ext cx="2517638" cy="1888229"/>
          </a:xfrm>
          <a:prstGeom prst="ellipse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369" y="91760"/>
            <a:ext cx="2523241" cy="1892431"/>
          </a:xfrm>
          <a:prstGeom prst="ellipse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269" y="227803"/>
            <a:ext cx="3883736" cy="291280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3" y="265771"/>
            <a:ext cx="3873910" cy="2318535"/>
          </a:xfrm>
          <a:prstGeom prst="ellipse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6522" y="129191"/>
            <a:ext cx="2774216" cy="1660368"/>
          </a:xfrm>
          <a:prstGeom prst="ellipse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2432" y="4374855"/>
            <a:ext cx="3687178" cy="2206776"/>
          </a:xfrm>
          <a:prstGeom prst="ellipse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8286" y="521866"/>
            <a:ext cx="3280559" cy="2460419"/>
          </a:xfrm>
          <a:prstGeom prst="ellipse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3" y="3956264"/>
            <a:ext cx="3645989" cy="2734491"/>
          </a:xfrm>
          <a:prstGeom prst="ellipse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0774" y="3886200"/>
            <a:ext cx="3210296" cy="2407722"/>
          </a:xfrm>
          <a:prstGeom prst="ellipse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1105" y="1952657"/>
            <a:ext cx="3422525" cy="2566894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023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4086" y="3358261"/>
            <a:ext cx="3317742" cy="2488307"/>
          </a:xfrm>
          <a:prstGeom prst="ellipse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35777" y="2007301"/>
            <a:ext cx="2203822" cy="1652867"/>
          </a:xfrm>
          <a:prstGeom prst="ellipse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2438" y="891541"/>
            <a:ext cx="2452984" cy="1839738"/>
          </a:xfrm>
          <a:prstGeom prst="ellipse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20" y="3986198"/>
            <a:ext cx="2480493" cy="1860370"/>
          </a:xfrm>
          <a:prstGeom prst="ellipse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789" y="4065881"/>
            <a:ext cx="2970721" cy="2228041"/>
          </a:xfrm>
          <a:prstGeom prst="ellipse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958" y="194494"/>
            <a:ext cx="2819154" cy="2114366"/>
          </a:xfrm>
          <a:prstGeom prst="ellipse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917" y="796686"/>
            <a:ext cx="2879914" cy="215993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3536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</a:t>
            </a:r>
          </a:p>
          <a:p>
            <a:r>
              <a:rPr lang="cs-CZ" dirty="0" smtClean="0"/>
              <a:t>Obrázky banán, mandarinka, citron pí. Jedličková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Pozornost, soustředěnost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Děti, hledají předmět, který do skupiny nepatří, mají vysvětlit, proč tam nepatří.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Pojmenovávat věci a jevy ve svém okolí 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  <a:r>
              <a:rPr lang="cs-CZ" dirty="0" smtClean="0"/>
              <a:t> </a:t>
            </a:r>
          </a:p>
          <a:p>
            <a:r>
              <a:rPr lang="cs-CZ" dirty="0" smtClean="0"/>
              <a:t>Děti mohou samy vytvářet na magnetických tabulkách skupiny předmětů a použít obrázky z KUMUČE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smtClean="0"/>
              <a:t>Děti</a:t>
            </a:r>
            <a:r>
              <a:rPr lang="cs-CZ" dirty="0"/>
              <a:t>, hledají předmět, který do skupiny nepatří, mají vysvětlit, proč tam </a:t>
            </a:r>
            <a:r>
              <a:rPr lang="cs-CZ" dirty="0" smtClean="0"/>
              <a:t>nepatří </a:t>
            </a:r>
          </a:p>
          <a:p>
            <a:r>
              <a:rPr lang="cs-CZ" dirty="0" smtClean="0"/>
              <a:t>Při kliknutí na obrázek, který do skupiny nepatří, obrázek odletí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Jazyk a řeč  - Vyjadřovat samostatně a smysluplně myšlenky, nápady, pocity, ve vhodně zformulovaných </a:t>
            </a:r>
            <a:r>
              <a:rPr lang="cs-CZ" dirty="0" smtClean="0"/>
              <a:t>větách</a:t>
            </a:r>
          </a:p>
          <a:p>
            <a:r>
              <a:rPr lang="cs-CZ" dirty="0" smtClean="0"/>
              <a:t>Vyvinout volní úsilí, soustředit se na činnost a její dokončení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300</Words>
  <Application>Microsoft Office PowerPoint</Application>
  <PresentationFormat>Širokoúhlá obrazovka</PresentationFormat>
  <Paragraphs>56</Paragraphs>
  <Slides>10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CO NEPATŘÍ DO SKUPINY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Pozornost, soustředěnost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2015-05-14T08:50:08Z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