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5" r:id="rId3"/>
    <p:sldId id="259" r:id="rId4"/>
    <p:sldId id="260" r:id="rId5"/>
    <p:sldId id="262" r:id="rId6"/>
    <p:sldId id="263" r:id="rId7"/>
    <p:sldId id="264" r:id="rId8"/>
    <p:sldId id="261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19.9.2013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lovensk%C3%A1_hymna" TargetMode="External"/><Relationship Id="rId2" Type="http://schemas.openxmlformats.org/officeDocument/2006/relationships/hyperlink" Target="http://cs.wikipedia.org/wiki/%C4%8Cesk%C3%A1_hymn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commons.wikimedia.org/wiki/File:Skroup-Anthem.jpg?uselang=cs" TargetMode="External"/><Relationship Id="rId3" Type="http://schemas.openxmlformats.org/officeDocument/2006/relationships/hyperlink" Target="http://commons.wikimedia.org/wiki/File:Small_coat_of_arms_of_the_Czech_Republic.svg?uselang=cs" TargetMode="External"/><Relationship Id="rId7" Type="http://schemas.openxmlformats.org/officeDocument/2006/relationships/hyperlink" Target="http://commons.wikimedia.org/wiki/File:Seal_of_the_Czech_Republic.png?uselang=cs" TargetMode="External"/><Relationship Id="rId2" Type="http://schemas.openxmlformats.org/officeDocument/2006/relationships/hyperlink" Target="http://commons.wikimedia.org/wiki/File:Coat_of_arms_of_the_Czech_Republic.svg?uselang=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ons.wikimedia.org/wiki/File:Flag_of_the_president_of_the_Czech_Republic.svg?uselang=cs" TargetMode="External"/><Relationship Id="rId5" Type="http://schemas.openxmlformats.org/officeDocument/2006/relationships/hyperlink" Target="http://commons.wikimedia.org/wiki/File:Flag_of_the_Czech_Republic.svg?uselang=cs" TargetMode="External"/><Relationship Id="rId4" Type="http://schemas.openxmlformats.org/officeDocument/2006/relationships/hyperlink" Target="http://commons.wikimedia.org/wiki/File:Tricolour_of_the_Czech_Republic.svg?uselang=cs" TargetMode="External"/><Relationship Id="rId9" Type="http://schemas.openxmlformats.org/officeDocument/2006/relationships/hyperlink" Target="http://commons.wikimedia.org/wiki/File:Holy_Roman_Empire_crown_dsc02909.jpg?uselang=c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691680" y="1556792"/>
            <a:ext cx="6604248" cy="1894362"/>
          </a:xfrm>
        </p:spPr>
        <p:txBody>
          <a:bodyPr>
            <a:noAutofit/>
          </a:bodyPr>
          <a:lstStyle/>
          <a:p>
            <a:r>
              <a:rPr lang="cs-CZ" sz="7200" dirty="0" smtClean="0"/>
              <a:t>Stát a právo </a:t>
            </a:r>
            <a:endParaRPr lang="cs-CZ" sz="7200" dirty="0"/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2267744" y="3501008"/>
            <a:ext cx="6172200" cy="1371600"/>
          </a:xfrm>
        </p:spPr>
        <p:txBody>
          <a:bodyPr>
            <a:normAutofit/>
          </a:bodyPr>
          <a:lstStyle/>
          <a:p>
            <a:r>
              <a:rPr lang="cs-CZ" sz="3600" dirty="0" smtClean="0"/>
              <a:t>- státní symboly</a:t>
            </a:r>
            <a:endParaRPr lang="cs-CZ" sz="3600" dirty="0"/>
          </a:p>
        </p:txBody>
      </p:sp>
      <p:sp>
        <p:nvSpPr>
          <p:cNvPr id="99330" name="AutoShape 2" descr="https://docs.google.com/a/zskomenskehosns.cz/viewer?pid=sites&amp;srcid=enNrb21lbnNrZWhvc25zLmN6fHVjaXRlbGV8Z3g6MTUxZWM1MTRlZDVhMzM5OA&amp;docid=8a9ef71be4150beb6d89ba608b9eff7e%7Ca361863a49db181d5d012c47dc6a85e7&amp;a=bi&amp;pagenumber=1&amp;w=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9332" name="AutoShape 4" descr="https://docs.google.com/a/zskomenskehosns.cz/viewer?pid=sites&amp;srcid=enNrb21lbnNrZWhvc25zLmN6fHVjaXRlbGV8Z3g6MTUxZWM1MTRlZDVhMzM5OA&amp;docid=8a9ef71be4150beb6d89ba608b9eff7e%7Ca361863a49db181d5d012c47dc6a85e7&amp;a=bi&amp;pagenumber=1&amp;w=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6156176" y="548680"/>
            <a:ext cx="23455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vy_32_inovace_2202</a:t>
            </a:r>
            <a:endParaRPr lang="cs-CZ" dirty="0"/>
          </a:p>
        </p:txBody>
      </p:sp>
      <p:pic>
        <p:nvPicPr>
          <p:cNvPr id="99334" name="Picture 6" descr="http://www.zssvat.cz/wp-content/uploads/2010/10/logo-eu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5373216"/>
            <a:ext cx="6138233" cy="1169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467600" cy="5997280"/>
          </a:xfrm>
        </p:spPr>
        <p:txBody>
          <a:bodyPr>
            <a:normAutofit/>
          </a:bodyPr>
          <a:lstStyle/>
          <a:p>
            <a:r>
              <a:rPr lang="cs-CZ" dirty="0" smtClean="0"/>
              <a:t>Mgr. Veronika Málková </a:t>
            </a:r>
          </a:p>
          <a:p>
            <a:r>
              <a:rPr lang="cs-CZ" dirty="0" smtClean="0"/>
              <a:t>1.9.2011</a:t>
            </a:r>
          </a:p>
          <a:p>
            <a:r>
              <a:rPr lang="cs-CZ" dirty="0" smtClean="0"/>
              <a:t>osmý ročník </a:t>
            </a:r>
          </a:p>
          <a:p>
            <a:r>
              <a:rPr lang="cs-CZ" dirty="0" smtClean="0"/>
              <a:t>Člověk a společnost – výchova k občanství  </a:t>
            </a:r>
          </a:p>
          <a:p>
            <a:r>
              <a:rPr lang="cs-CZ" dirty="0" smtClean="0"/>
              <a:t>Anotace: </a:t>
            </a:r>
          </a:p>
          <a:p>
            <a:pPr>
              <a:buNone/>
            </a:pPr>
            <a:r>
              <a:rPr lang="cs-CZ" dirty="0" smtClean="0"/>
              <a:t>    - přehled státních znaků, k čemu slouží, </a:t>
            </a:r>
          </a:p>
          <a:p>
            <a:pPr>
              <a:buNone/>
            </a:pPr>
            <a:r>
              <a:rPr lang="cs-CZ" dirty="0" smtClean="0"/>
              <a:t>      co znamenají, jak vypadají, kde je najdu…</a:t>
            </a:r>
          </a:p>
          <a:p>
            <a:r>
              <a:rPr lang="cs-CZ" dirty="0" smtClean="0"/>
              <a:t>Metodické pokyny : </a:t>
            </a:r>
          </a:p>
          <a:p>
            <a:pPr>
              <a:buNone/>
            </a:pPr>
            <a:r>
              <a:rPr lang="cs-CZ" dirty="0" smtClean="0"/>
              <a:t>   - základní pojmy a informace s vysvětlením</a:t>
            </a:r>
          </a:p>
          <a:p>
            <a:pPr>
              <a:buNone/>
            </a:pPr>
            <a:r>
              <a:rPr lang="cs-CZ" dirty="0" smtClean="0"/>
              <a:t>   - ke každé položené otázce se po klepnutí na fialové puntíky  objeví správná odpověď 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cs-CZ" sz="4800" dirty="0" smtClean="0"/>
              <a:t>státní symboly ČR </a:t>
            </a:r>
            <a:endParaRPr lang="cs-CZ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203032" cy="487375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cs-CZ" dirty="0" smtClean="0"/>
              <a:t>Pokusíš si tipnout kolik máme státních znaků?               Dokážeš je vyjmenovat? </a:t>
            </a:r>
          </a:p>
          <a:p>
            <a:pPr>
              <a:buNone/>
            </a:pPr>
            <a:r>
              <a:rPr lang="cs-CZ" dirty="0" smtClean="0"/>
              <a:t>    </a:t>
            </a:r>
          </a:p>
          <a:p>
            <a:r>
              <a:rPr lang="cs-CZ" sz="2800" dirty="0" smtClean="0">
                <a:solidFill>
                  <a:srgbClr val="00B050"/>
                </a:solidFill>
              </a:rPr>
              <a:t>Velký státní znak </a:t>
            </a:r>
          </a:p>
          <a:p>
            <a:r>
              <a:rPr lang="cs-CZ" sz="1900" dirty="0" smtClean="0"/>
              <a:t>Víš co jednotlivá pole představují?  </a:t>
            </a:r>
            <a:endParaRPr lang="cs-CZ" sz="1900" dirty="0" smtClean="0">
              <a:solidFill>
                <a:srgbClr val="00B050"/>
              </a:solidFill>
            </a:endParaRPr>
          </a:p>
          <a:p>
            <a:pPr>
              <a:buFontTx/>
              <a:buChar char="-"/>
            </a:pPr>
            <a:r>
              <a:rPr lang="cs-CZ" dirty="0" smtClean="0"/>
              <a:t>1.a 4. pole - historický znak Čech- stříbrný dvouocasý lev  ve skoku se zlatou zbrojí a zlatou korunou na červeném poli</a:t>
            </a:r>
          </a:p>
          <a:p>
            <a:pPr>
              <a:buNone/>
            </a:pPr>
            <a:r>
              <a:rPr lang="cs-CZ" dirty="0" smtClean="0"/>
              <a:t>-2. pole - znak Moravy– orlice </a:t>
            </a:r>
            <a:r>
              <a:rPr lang="cs-CZ" dirty="0" err="1" smtClean="0"/>
              <a:t>stříbrno</a:t>
            </a:r>
            <a:r>
              <a:rPr lang="cs-CZ" dirty="0" smtClean="0"/>
              <a:t>-červeně   šachovaná se zlatou zbrojí a korunou na modrém poli</a:t>
            </a:r>
          </a:p>
          <a:p>
            <a:pPr>
              <a:buFontTx/>
              <a:buChar char="-"/>
            </a:pPr>
            <a:r>
              <a:rPr lang="cs-CZ" dirty="0" smtClean="0"/>
              <a:t>3.pole - znak Slezska– černá orlice se stříbrným   	    půlměsícem ukončeným trojlístky, se zlatou korunou a červenou zbrojí na zlatém</a:t>
            </a:r>
          </a:p>
          <a:p>
            <a:pPr>
              <a:buFontTx/>
              <a:buChar char="-"/>
            </a:pPr>
            <a:endParaRPr lang="cs-CZ" dirty="0" smtClean="0"/>
          </a:p>
          <a:p>
            <a:pPr>
              <a:buFontTx/>
              <a:buChar char="-"/>
            </a:pPr>
            <a:r>
              <a:rPr lang="cs-CZ" dirty="0" smtClean="0"/>
              <a:t>slouží k vnější reprezentaci státu a k označení budov, ve kterých sídlí orgány státní správy, státní úřady a pod </a:t>
            </a:r>
          </a:p>
          <a:p>
            <a:pPr>
              <a:buFontTx/>
              <a:buChar char="-"/>
            </a:pPr>
            <a:endParaRPr lang="cs-CZ" dirty="0" smtClean="0"/>
          </a:p>
          <a:p>
            <a:endParaRPr lang="cs-CZ" dirty="0" smtClean="0">
              <a:solidFill>
                <a:srgbClr val="00B050"/>
              </a:solidFill>
            </a:endParaRP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1027" name="Picture 3" descr="C:\Users\mloking\Desktop\499px-Coat_of_arms_of_the_Czech_Republic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484784"/>
            <a:ext cx="1549475" cy="1863096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8028384" y="328498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1)</a:t>
            </a:r>
            <a:endParaRPr lang="cs-CZ" dirty="0"/>
          </a:p>
        </p:txBody>
      </p:sp>
      <p:sp>
        <p:nvSpPr>
          <p:cNvPr id="8" name="Vývojový diagram: spojka 7"/>
          <p:cNvSpPr/>
          <p:nvPr/>
        </p:nvSpPr>
        <p:spPr>
          <a:xfrm>
            <a:off x="8460432" y="2924944"/>
            <a:ext cx="216024" cy="216024"/>
          </a:xfrm>
          <a:prstGeom prst="flowChartConnec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ývojový diagram: spojka 8"/>
          <p:cNvSpPr/>
          <p:nvPr/>
        </p:nvSpPr>
        <p:spPr>
          <a:xfrm>
            <a:off x="8460432" y="1628800"/>
            <a:ext cx="216024" cy="216024"/>
          </a:xfrm>
          <a:prstGeom prst="flowChartConnec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Vývojový diagram: spojka 9"/>
          <p:cNvSpPr/>
          <p:nvPr/>
        </p:nvSpPr>
        <p:spPr>
          <a:xfrm>
            <a:off x="6588224" y="2492896"/>
            <a:ext cx="216024" cy="216024"/>
          </a:xfrm>
          <a:prstGeom prst="flowChartConnec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5987008" cy="5997280"/>
          </a:xfrm>
        </p:spPr>
        <p:txBody>
          <a:bodyPr>
            <a:normAutofit lnSpcReduction="10000"/>
          </a:bodyPr>
          <a:lstStyle/>
          <a:p>
            <a:r>
              <a:rPr lang="cs-CZ" dirty="0" smtClean="0">
                <a:solidFill>
                  <a:srgbClr val="00B050"/>
                </a:solidFill>
              </a:rPr>
              <a:t>Malý státní znak</a:t>
            </a:r>
          </a:p>
          <a:p>
            <a:pPr>
              <a:buFontTx/>
              <a:buChar char="-"/>
            </a:pPr>
            <a:r>
              <a:rPr lang="cs-CZ" dirty="0" smtClean="0"/>
              <a:t>dnes je používán např. na razítkách a pečetidlech úřadů státní správy a samosprávy nebo na cedulích označujících památné stromy</a:t>
            </a:r>
          </a:p>
          <a:p>
            <a:pPr>
              <a:buFontTx/>
              <a:buChar char="-"/>
            </a:pPr>
            <a:r>
              <a:rPr lang="cs-CZ" dirty="0" smtClean="0"/>
              <a:t>dále pro označení sídel orgánů, které byly pověřeny výkonem státní moci – soudy, exekutoři, hygienické stanice a pod.</a:t>
            </a:r>
          </a:p>
          <a:p>
            <a:pPr>
              <a:buFontTx/>
              <a:buChar char="-"/>
            </a:pPr>
            <a:endParaRPr lang="cs-CZ" dirty="0" smtClean="0">
              <a:solidFill>
                <a:srgbClr val="00B050"/>
              </a:solidFill>
            </a:endParaRPr>
          </a:p>
          <a:p>
            <a:r>
              <a:rPr lang="cs-CZ" dirty="0" smtClean="0">
                <a:solidFill>
                  <a:srgbClr val="00B050"/>
                </a:solidFill>
              </a:rPr>
              <a:t>Státní barvy(trikolóra)</a:t>
            </a:r>
          </a:p>
          <a:p>
            <a:pPr>
              <a:buNone/>
            </a:pPr>
            <a:r>
              <a:rPr lang="cs-CZ" sz="2000" dirty="0" smtClean="0"/>
              <a:t>         Co představují jednotlivé barvy?</a:t>
            </a:r>
          </a:p>
          <a:p>
            <a:pPr>
              <a:buNone/>
            </a:pPr>
            <a:r>
              <a:rPr lang="cs-CZ" dirty="0" smtClean="0"/>
              <a:t>-  bílá barva= čistota</a:t>
            </a:r>
          </a:p>
          <a:p>
            <a:pPr>
              <a:buNone/>
            </a:pPr>
            <a:r>
              <a:rPr lang="cs-CZ" dirty="0" smtClean="0"/>
              <a:t>   červená = krev prolitou vlastenci za svobodu vlasti </a:t>
            </a:r>
          </a:p>
          <a:p>
            <a:pPr>
              <a:buNone/>
            </a:pPr>
            <a:r>
              <a:rPr lang="cs-CZ" dirty="0" smtClean="0"/>
              <a:t>   modrá= bezmračná obloha</a:t>
            </a:r>
          </a:p>
          <a:p>
            <a:endParaRPr lang="cs-CZ" dirty="0"/>
          </a:p>
        </p:txBody>
      </p:sp>
      <p:pic>
        <p:nvPicPr>
          <p:cNvPr id="2051" name="Picture 3" descr="C:\Users\mloking\Desktop\98px-Small_coat_of_arms_of_the_Czech_Republic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620688"/>
            <a:ext cx="1365498" cy="1672038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7740352" y="177281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2)</a:t>
            </a:r>
            <a:endParaRPr lang="cs-CZ" dirty="0"/>
          </a:p>
        </p:txBody>
      </p:sp>
      <p:pic>
        <p:nvPicPr>
          <p:cNvPr id="2053" name="Picture 5" descr="C:\Users\mloking\Desktop\Tricolour_of_Czech_Republic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221088"/>
            <a:ext cx="1876425" cy="733425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7668344" y="501317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3)</a:t>
            </a:r>
            <a:endParaRPr lang="cs-CZ" dirty="0"/>
          </a:p>
        </p:txBody>
      </p:sp>
      <p:sp>
        <p:nvSpPr>
          <p:cNvPr id="8" name="Vývojový diagram: spojka 7"/>
          <p:cNvSpPr/>
          <p:nvPr/>
        </p:nvSpPr>
        <p:spPr>
          <a:xfrm>
            <a:off x="8100392" y="4221088"/>
            <a:ext cx="216024" cy="216024"/>
          </a:xfrm>
          <a:prstGeom prst="flowChartConnec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ývojový diagram: spojka 8"/>
          <p:cNvSpPr/>
          <p:nvPr/>
        </p:nvSpPr>
        <p:spPr>
          <a:xfrm>
            <a:off x="8100392" y="4437112"/>
            <a:ext cx="216024" cy="216024"/>
          </a:xfrm>
          <a:prstGeom prst="flowChartConnec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Vývojový diagram: spojka 10"/>
          <p:cNvSpPr/>
          <p:nvPr/>
        </p:nvSpPr>
        <p:spPr>
          <a:xfrm>
            <a:off x="8100392" y="4725144"/>
            <a:ext cx="216024" cy="216024"/>
          </a:xfrm>
          <a:prstGeom prst="flowChartConnec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5266928" cy="6069288"/>
          </a:xfrm>
        </p:spPr>
        <p:txBody>
          <a:bodyPr>
            <a:normAutofit fontScale="77500" lnSpcReduction="20000"/>
          </a:bodyPr>
          <a:lstStyle/>
          <a:p>
            <a:r>
              <a:rPr lang="cs-CZ" sz="3100" dirty="0" smtClean="0">
                <a:solidFill>
                  <a:srgbClr val="00B050"/>
                </a:solidFill>
              </a:rPr>
              <a:t>Státní vlajka</a:t>
            </a:r>
          </a:p>
          <a:p>
            <a:endParaRPr lang="cs-CZ" dirty="0" smtClean="0">
              <a:solidFill>
                <a:srgbClr val="00B050"/>
              </a:solidFill>
            </a:endParaRPr>
          </a:p>
          <a:p>
            <a:endParaRPr lang="cs-CZ" dirty="0" smtClean="0">
              <a:solidFill>
                <a:srgbClr val="00B050"/>
              </a:solidFill>
            </a:endParaRPr>
          </a:p>
          <a:p>
            <a:endParaRPr lang="cs-CZ" dirty="0" smtClean="0">
              <a:solidFill>
                <a:srgbClr val="00B050"/>
              </a:solidFill>
            </a:endParaRPr>
          </a:p>
          <a:p>
            <a:endParaRPr lang="cs-CZ" dirty="0" smtClean="0">
              <a:solidFill>
                <a:srgbClr val="00B050"/>
              </a:solidFill>
            </a:endParaRPr>
          </a:p>
          <a:p>
            <a:r>
              <a:rPr lang="cs-CZ" sz="3100" dirty="0" smtClean="0">
                <a:solidFill>
                  <a:srgbClr val="00B050"/>
                </a:solidFill>
              </a:rPr>
              <a:t>Vlajka prezidenta republiky (prezidentská </a:t>
            </a:r>
            <a:r>
              <a:rPr lang="cs-CZ" sz="2800" dirty="0" smtClean="0">
                <a:solidFill>
                  <a:srgbClr val="00B050"/>
                </a:solidFill>
              </a:rPr>
              <a:t>standarta )</a:t>
            </a:r>
            <a:endParaRPr lang="cs-CZ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cs-CZ" dirty="0" smtClean="0"/>
              <a:t>Oficiální popis: </a:t>
            </a:r>
          </a:p>
          <a:p>
            <a:pPr>
              <a:buNone/>
            </a:pPr>
            <a:r>
              <a:rPr lang="cs-CZ" i="1" dirty="0" smtClean="0"/>
              <a:t>Vlajka prezidenta republiky je bílá, s okrajem skládajícím se z plaménků střídavě bílých, červených a modrých. Uprostřed bílého pole je velký státní znak. Pod ním je bílý (stříbrný) nápis </a:t>
            </a:r>
            <a:r>
              <a:rPr lang="cs-CZ" b="1" i="1" dirty="0" smtClean="0"/>
              <a:t>PRAVDA VÍTĚZÍ</a:t>
            </a:r>
            <a:r>
              <a:rPr lang="cs-CZ" i="1" dirty="0" smtClean="0"/>
              <a:t> na červené stuze podložené žlutými (zlatými) lipovými ratolestmi.</a:t>
            </a:r>
          </a:p>
          <a:p>
            <a:pPr>
              <a:buNone/>
            </a:pPr>
            <a:endParaRPr lang="cs-CZ" i="1" dirty="0" smtClean="0"/>
          </a:p>
          <a:p>
            <a:pPr>
              <a:buNone/>
            </a:pPr>
            <a:r>
              <a:rPr lang="cs-CZ" dirty="0" smtClean="0"/>
              <a:t>Kde najdeme vyvěšenou vlajku prezidenta?</a:t>
            </a:r>
          </a:p>
          <a:p>
            <a:r>
              <a:rPr lang="cs-CZ" dirty="0" smtClean="0"/>
              <a:t>označení sídla prezidenta republiky v době jeho přítomnosti v České republice</a:t>
            </a:r>
          </a:p>
          <a:p>
            <a:r>
              <a:rPr lang="cs-CZ" dirty="0" smtClean="0"/>
              <a:t>dopravního prostředku používaného prezidentem republiky</a:t>
            </a:r>
          </a:p>
          <a:p>
            <a:pPr>
              <a:buNone/>
            </a:pPr>
            <a:endParaRPr lang="cs-CZ" dirty="0" smtClean="0">
              <a:solidFill>
                <a:srgbClr val="00B050"/>
              </a:solidFill>
            </a:endParaRPr>
          </a:p>
          <a:p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7884368" y="191683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4) </a:t>
            </a:r>
            <a:endParaRPr lang="cs-CZ" dirty="0"/>
          </a:p>
        </p:txBody>
      </p:sp>
      <p:pic>
        <p:nvPicPr>
          <p:cNvPr id="3076" name="Picture 4" descr="C:\Users\mloking\Desktop\800px-Flag_of_the_Czech_Republic.svg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32656"/>
            <a:ext cx="2016224" cy="1343309"/>
          </a:xfrm>
          <a:prstGeom prst="rect">
            <a:avLst/>
          </a:prstGeom>
          <a:noFill/>
        </p:spPr>
      </p:pic>
      <p:pic>
        <p:nvPicPr>
          <p:cNvPr id="3077" name="Picture 5" descr="C:\Users\mloking\Desktop\530px-Flag_of_the_president_of_the_Czech_Republic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852936"/>
            <a:ext cx="1800200" cy="1800200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7884368" y="422108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5)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23528" y="332656"/>
            <a:ext cx="4834880" cy="6525344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>
                <a:solidFill>
                  <a:srgbClr val="00B050"/>
                </a:solidFill>
              </a:rPr>
              <a:t>Státní pečeť</a:t>
            </a:r>
          </a:p>
          <a:p>
            <a:pPr>
              <a:buFontTx/>
              <a:buChar char="-"/>
            </a:pPr>
            <a:r>
              <a:rPr lang="cs-CZ" sz="2000" dirty="0" smtClean="0"/>
              <a:t> používá se zvláště při významných událostech, jako je stvrzení mezinárodních smluv nebo vydání pověřovacích listin diplomatickým zástupcům</a:t>
            </a:r>
            <a:endParaRPr lang="cs-CZ" sz="2000" dirty="0" smtClean="0">
              <a:solidFill>
                <a:srgbClr val="00B050"/>
              </a:solidFill>
            </a:endParaRPr>
          </a:p>
          <a:p>
            <a:pPr>
              <a:buFontTx/>
              <a:buChar char="-"/>
            </a:pPr>
            <a:endParaRPr lang="cs-CZ" dirty="0" smtClean="0">
              <a:solidFill>
                <a:srgbClr val="00B050"/>
              </a:solidFill>
            </a:endParaRPr>
          </a:p>
          <a:p>
            <a:r>
              <a:rPr lang="cs-CZ" dirty="0" smtClean="0">
                <a:solidFill>
                  <a:srgbClr val="00B050"/>
                </a:solidFill>
              </a:rPr>
              <a:t>Státní hymna -</a:t>
            </a:r>
          </a:p>
          <a:p>
            <a:pPr>
              <a:buNone/>
            </a:pPr>
            <a:r>
              <a:rPr lang="cs-CZ" dirty="0" smtClean="0">
                <a:solidFill>
                  <a:srgbClr val="00B050"/>
                </a:solidFill>
              </a:rPr>
              <a:t> </a:t>
            </a:r>
            <a:r>
              <a:rPr lang="cs-CZ" i="1" dirty="0" smtClean="0">
                <a:solidFill>
                  <a:srgbClr val="00B050"/>
                </a:solidFill>
              </a:rPr>
              <a:t>Kde domov můj?</a:t>
            </a:r>
            <a:r>
              <a:rPr lang="cs-CZ" dirty="0" smtClean="0">
                <a:solidFill>
                  <a:srgbClr val="00B050"/>
                </a:solidFill>
              </a:rPr>
              <a:t> </a:t>
            </a:r>
            <a:r>
              <a:rPr lang="cs-CZ" sz="1800" dirty="0" smtClean="0">
                <a:solidFill>
                  <a:srgbClr val="00B050"/>
                </a:solidFill>
              </a:rPr>
              <a:t>(první sloka)</a:t>
            </a:r>
          </a:p>
          <a:p>
            <a:pPr>
              <a:buNone/>
            </a:pPr>
            <a:r>
              <a:rPr lang="cs-CZ" sz="1800" dirty="0" smtClean="0"/>
              <a:t>-píseň pochází z divadelní hry </a:t>
            </a:r>
            <a:r>
              <a:rPr lang="cs-CZ" sz="1800" dirty="0" smtClean="0">
                <a:solidFill>
                  <a:srgbClr val="00B050"/>
                </a:solidFill>
              </a:rPr>
              <a:t>Josefa Kajetána Tyla</a:t>
            </a:r>
            <a:r>
              <a:rPr lang="cs-CZ" sz="1800" dirty="0" smtClean="0"/>
              <a:t> </a:t>
            </a:r>
            <a:r>
              <a:rPr lang="cs-CZ" sz="1800" i="1" dirty="0" smtClean="0"/>
              <a:t>Fidlovačka aneb Žádný hněv a žádná rvačka</a:t>
            </a:r>
            <a:r>
              <a:rPr lang="cs-CZ" sz="1800" dirty="0" smtClean="0"/>
              <a:t>, poprvé uvedené v Praze dne 21.12.1834</a:t>
            </a:r>
          </a:p>
          <a:p>
            <a:pPr>
              <a:buFontTx/>
              <a:buChar char="-"/>
            </a:pPr>
            <a:r>
              <a:rPr lang="cs-CZ" sz="1800" dirty="0" smtClean="0"/>
              <a:t>hudba : </a:t>
            </a:r>
            <a:r>
              <a:rPr lang="cs-CZ" sz="1800" dirty="0" smtClean="0">
                <a:solidFill>
                  <a:srgbClr val="00B050"/>
                </a:solidFill>
              </a:rPr>
              <a:t>František </a:t>
            </a:r>
            <a:r>
              <a:rPr lang="cs-CZ" sz="1800" dirty="0" err="1" smtClean="0">
                <a:solidFill>
                  <a:srgbClr val="00B050"/>
                </a:solidFill>
              </a:rPr>
              <a:t>Škroup</a:t>
            </a:r>
            <a:endParaRPr lang="cs-CZ" sz="18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cs-CZ" sz="1800" dirty="0" smtClean="0">
                <a:hlinkClick r:id="rId2"/>
              </a:rPr>
              <a:t>http://cs.wikipedia.org/wiki/%C4%8Cesk%C3%A1_hymna</a:t>
            </a:r>
            <a:endParaRPr lang="cs-CZ" sz="18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cs-CZ" sz="1800" dirty="0" smtClean="0"/>
              <a:t>- před rozdělením tvořila zároveň první část československé hymny, následována první slokou nynější hymny slovenské (Nad Tatrou </a:t>
            </a:r>
            <a:r>
              <a:rPr lang="cs-CZ" sz="1800" dirty="0" err="1" smtClean="0"/>
              <a:t>sa</a:t>
            </a:r>
            <a:r>
              <a:rPr lang="cs-CZ" sz="1800" dirty="0" smtClean="0"/>
              <a:t> </a:t>
            </a:r>
            <a:r>
              <a:rPr lang="cs-CZ" sz="1800" dirty="0" err="1" smtClean="0"/>
              <a:t>blýska</a:t>
            </a:r>
            <a:r>
              <a:rPr lang="cs-CZ" sz="1800" dirty="0" smtClean="0"/>
              <a:t>)</a:t>
            </a:r>
          </a:p>
          <a:p>
            <a:pPr>
              <a:buNone/>
            </a:pPr>
            <a:r>
              <a:rPr lang="cs-CZ" sz="1900" dirty="0" smtClean="0">
                <a:hlinkClick r:id="rId3"/>
              </a:rPr>
              <a:t>http://cs.wikipedia.org/wiki/Slovensk%C3%A1_hymna</a:t>
            </a:r>
            <a:endParaRPr lang="cs-CZ" sz="1900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4098" name="Picture 2" descr="C:\Users\mloking\Desktop\604px-Seal_of_the_Czech_Republi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548680"/>
            <a:ext cx="2160240" cy="2142358"/>
          </a:xfrm>
          <a:prstGeom prst="rect">
            <a:avLst/>
          </a:prstGeom>
          <a:noFill/>
        </p:spPr>
      </p:pic>
      <p:sp>
        <p:nvSpPr>
          <p:cNvPr id="5" name="TextovéPole 4"/>
          <p:cNvSpPr txBox="1"/>
          <p:nvPr/>
        </p:nvSpPr>
        <p:spPr>
          <a:xfrm>
            <a:off x="7524328" y="249289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6)</a:t>
            </a:r>
            <a:endParaRPr lang="cs-CZ" dirty="0"/>
          </a:p>
        </p:txBody>
      </p:sp>
      <p:pic>
        <p:nvPicPr>
          <p:cNvPr id="4099" name="Picture 3" descr="C:\Users\mloking\Desktop\Skroup-Anthe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18478" y="3068960"/>
            <a:ext cx="3654786" cy="2304256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7668344" y="5603075"/>
            <a:ext cx="690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7)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1484784"/>
            <a:ext cx="7467600" cy="720080"/>
          </a:xfrm>
        </p:spPr>
        <p:txBody>
          <a:bodyPr>
            <a:normAutofit fontScale="90000"/>
          </a:bodyPr>
          <a:lstStyle/>
          <a:p>
            <a:r>
              <a:rPr lang="cs-CZ" sz="4800" dirty="0" smtClean="0"/>
              <a:t>Další tradiční symboly</a:t>
            </a:r>
            <a:endParaRPr lang="cs-CZ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2276872"/>
            <a:ext cx="6707088" cy="38953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cs-CZ" dirty="0" smtClean="0">
              <a:solidFill>
                <a:srgbClr val="00B050"/>
              </a:solidFill>
            </a:endParaRPr>
          </a:p>
          <a:p>
            <a:r>
              <a:rPr lang="cs-CZ" dirty="0" smtClean="0">
                <a:solidFill>
                  <a:srgbClr val="00B050"/>
                </a:solidFill>
              </a:rPr>
              <a:t>České korunovační klenoty        </a:t>
            </a:r>
            <a:r>
              <a:rPr lang="cs-CZ" sz="1900" dirty="0" smtClean="0"/>
              <a:t>Co je tvoří ? </a:t>
            </a:r>
          </a:p>
          <a:p>
            <a:pPr>
              <a:buNone/>
            </a:pPr>
            <a:r>
              <a:rPr lang="cs-CZ" dirty="0" smtClean="0"/>
              <a:t>Svatováclavská koruna , žezlo, královské jablko, korunovační plášť s hermelínovými doplňky </a:t>
            </a:r>
          </a:p>
          <a:p>
            <a:pPr>
              <a:buNone/>
            </a:pPr>
            <a:r>
              <a:rPr lang="cs-CZ" sz="1900" dirty="0" smtClean="0"/>
              <a:t>- nejstarší součástí souboru je Svatováclavská koruna, kterou nechal v roce1346 zhotovit Karel IV. při příležitosti své korunovace českým králem</a:t>
            </a:r>
          </a:p>
          <a:p>
            <a:pPr>
              <a:buNone/>
            </a:pPr>
            <a:r>
              <a:rPr lang="cs-CZ" dirty="0" smtClean="0"/>
              <a:t>      </a:t>
            </a:r>
            <a:r>
              <a:rPr lang="cs-CZ" sz="1800" dirty="0" smtClean="0"/>
              <a:t>Kde jsou uloženy ?     ….. </a:t>
            </a:r>
          </a:p>
          <a:p>
            <a:pPr>
              <a:buNone/>
            </a:pPr>
            <a:r>
              <a:rPr lang="cs-CZ" sz="1800" dirty="0" smtClean="0"/>
              <a:t> v Korunní komoře chrámu sv. Víta v Praze, vynášeny </a:t>
            </a:r>
          </a:p>
          <a:p>
            <a:pPr>
              <a:buNone/>
            </a:pPr>
            <a:r>
              <a:rPr lang="cs-CZ" sz="1800" dirty="0" smtClean="0"/>
              <a:t> jen při zvláštních příležitostech</a:t>
            </a:r>
            <a:endParaRPr lang="cs-CZ" u="sng" dirty="0" smtClean="0"/>
          </a:p>
          <a:p>
            <a:r>
              <a:rPr lang="cs-CZ" dirty="0" smtClean="0">
                <a:solidFill>
                  <a:srgbClr val="00B050"/>
                </a:solidFill>
              </a:rPr>
              <a:t>Národní strom </a:t>
            </a:r>
            <a:r>
              <a:rPr lang="cs-CZ" dirty="0" smtClean="0"/>
              <a:t>- Lípa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971600" y="404664"/>
            <a:ext cx="6956248" cy="1152128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Kdo pořádně počítal tak ví kolik máme státních symbolů, je to……..</a:t>
            </a:r>
          </a:p>
          <a:p>
            <a:pPr>
              <a:buNone/>
            </a:pPr>
            <a:r>
              <a:rPr lang="cs-CZ" dirty="0" smtClean="0"/>
              <a:t>					číslo sedm</a:t>
            </a:r>
            <a:endParaRPr lang="cs-CZ" dirty="0"/>
          </a:p>
        </p:txBody>
      </p:sp>
      <p:pic>
        <p:nvPicPr>
          <p:cNvPr id="5122" name="Picture 2" descr="C:\Users\mloking\Desktop\524px-Holy_Roman_Empire_crown_dsc029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365104"/>
            <a:ext cx="1944216" cy="2222492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7884368" y="630932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8</a:t>
            </a:r>
            <a:r>
              <a:rPr lang="cs-CZ" dirty="0" smtClean="0"/>
              <a:t>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467600" cy="5997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dirty="0" smtClean="0"/>
              <a:t>Použité obrázky: </a:t>
            </a:r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r>
              <a:rPr lang="cs-CZ" sz="1600" dirty="0" smtClean="0"/>
              <a:t>[cit. </a:t>
            </a:r>
            <a:r>
              <a:rPr lang="cs-CZ" sz="1600" smtClean="0"/>
              <a:t>2011-09-01]. </a:t>
            </a:r>
            <a:r>
              <a:rPr lang="cs-CZ" sz="1600" dirty="0" smtClean="0"/>
              <a:t>Dostupný pod licencí </a:t>
            </a:r>
            <a:r>
              <a:rPr lang="cs-CZ" sz="1600" dirty="0" err="1" smtClean="0"/>
              <a:t>Creative</a:t>
            </a:r>
            <a:r>
              <a:rPr lang="cs-CZ" sz="1600" dirty="0" smtClean="0"/>
              <a:t> </a:t>
            </a:r>
            <a:r>
              <a:rPr lang="cs-CZ" sz="1600" dirty="0" err="1" smtClean="0"/>
              <a:t>Commons</a:t>
            </a:r>
            <a:r>
              <a:rPr lang="cs-CZ" sz="1600" dirty="0" smtClean="0"/>
              <a:t> na WWW:</a:t>
            </a:r>
          </a:p>
          <a:p>
            <a:pPr>
              <a:buNone/>
            </a:pPr>
            <a:r>
              <a:rPr lang="cs-CZ" sz="1600" dirty="0" smtClean="0"/>
              <a:t>1)</a:t>
            </a:r>
            <a:r>
              <a:rPr lang="cs-CZ" sz="1600" dirty="0" smtClean="0">
                <a:hlinkClick r:id="rId2"/>
              </a:rPr>
              <a:t>http://commons.wikimedia.org/wiki/File:Coat_of_arms_of_the_Czech_Republic.svg?uselang=cs</a:t>
            </a:r>
            <a:endParaRPr lang="cs-CZ" sz="1600" dirty="0" smtClean="0"/>
          </a:p>
          <a:p>
            <a:pPr>
              <a:buNone/>
            </a:pPr>
            <a:r>
              <a:rPr lang="cs-CZ" sz="1600" dirty="0" smtClean="0"/>
              <a:t>2)</a:t>
            </a:r>
            <a:r>
              <a:rPr lang="cs-CZ" sz="1600" dirty="0" smtClean="0">
                <a:hlinkClick r:id="rId3"/>
              </a:rPr>
              <a:t>http://commons.wikimedia.org/wiki/File:Small_coat_of_arms_of_the_Czech_Republic.svg?uselang=cs</a:t>
            </a:r>
            <a:endParaRPr lang="cs-CZ" sz="1600" dirty="0" smtClean="0"/>
          </a:p>
          <a:p>
            <a:pPr>
              <a:buNone/>
            </a:pPr>
            <a:r>
              <a:rPr lang="cs-CZ" sz="1600" dirty="0" smtClean="0"/>
              <a:t>3)</a:t>
            </a:r>
            <a:r>
              <a:rPr lang="cs-CZ" sz="1600" dirty="0" smtClean="0">
                <a:hlinkClick r:id="rId4"/>
              </a:rPr>
              <a:t>http://commons.wikimedia.org/wiki/File:Tricolour_of_the_Czech_Republic.svg?uselang=cs</a:t>
            </a:r>
            <a:endParaRPr lang="cs-CZ" sz="1600" dirty="0" smtClean="0"/>
          </a:p>
          <a:p>
            <a:pPr>
              <a:buNone/>
            </a:pPr>
            <a:r>
              <a:rPr lang="cs-CZ" sz="1600" dirty="0" smtClean="0"/>
              <a:t>4)</a:t>
            </a:r>
            <a:r>
              <a:rPr lang="cs-CZ" sz="1600" dirty="0" smtClean="0">
                <a:hlinkClick r:id="rId5"/>
              </a:rPr>
              <a:t>http://commons.wikimedia.org/wiki/File:Flag_of_the_Czech_Republic.svg?uselang=cs</a:t>
            </a:r>
            <a:endParaRPr lang="cs-CZ" sz="1600" dirty="0" smtClean="0"/>
          </a:p>
          <a:p>
            <a:pPr>
              <a:buNone/>
            </a:pPr>
            <a:r>
              <a:rPr lang="cs-CZ" sz="1600" dirty="0" smtClean="0"/>
              <a:t>5)</a:t>
            </a:r>
            <a:r>
              <a:rPr lang="cs-CZ" sz="1600" dirty="0" smtClean="0">
                <a:hlinkClick r:id="rId6"/>
              </a:rPr>
              <a:t>http://commons.wikimedia.org/wiki/File:Flag_of_the_president_of_the_Czech_Republic.svg?uselang=cs</a:t>
            </a:r>
            <a:endParaRPr lang="cs-CZ" sz="1600" dirty="0" smtClean="0"/>
          </a:p>
          <a:p>
            <a:pPr>
              <a:buNone/>
            </a:pPr>
            <a:r>
              <a:rPr lang="cs-CZ" sz="1600" dirty="0" smtClean="0"/>
              <a:t>6)</a:t>
            </a:r>
            <a:r>
              <a:rPr lang="cs-CZ" sz="1600" dirty="0" smtClean="0">
                <a:hlinkClick r:id="rId7"/>
              </a:rPr>
              <a:t>http://commons.wikimedia.org/wiki/File:Seal_of_the_Czech_Republic.png?uselang=cs</a:t>
            </a:r>
            <a:endParaRPr lang="cs-CZ" sz="1600" dirty="0" smtClean="0"/>
          </a:p>
          <a:p>
            <a:pPr>
              <a:buNone/>
            </a:pPr>
            <a:r>
              <a:rPr lang="cs-CZ" sz="1600" dirty="0" smtClean="0"/>
              <a:t>7) </a:t>
            </a:r>
            <a:r>
              <a:rPr lang="cs-CZ" sz="1600" dirty="0" smtClean="0">
                <a:hlinkClick r:id="rId8"/>
              </a:rPr>
              <a:t>http://commons.wikimedia.org/wiki/File:Skroup-Anthem.jpg?uselang=cs</a:t>
            </a:r>
            <a:endParaRPr lang="cs-CZ" sz="1600" dirty="0" smtClean="0"/>
          </a:p>
          <a:p>
            <a:pPr>
              <a:buNone/>
            </a:pPr>
            <a:r>
              <a:rPr lang="cs-CZ" sz="1600" dirty="0" smtClean="0"/>
              <a:t>8)</a:t>
            </a:r>
            <a:r>
              <a:rPr lang="cs-CZ" sz="1600" dirty="0" smtClean="0">
                <a:hlinkClick r:id="rId9"/>
              </a:rPr>
              <a:t>http://commons.wikimedia.org/wiki/File:Holy_Roman_Empire_crown_dsc02909.jpg?uselang=cs</a:t>
            </a:r>
            <a:endParaRPr lang="cs-CZ" sz="1600" dirty="0" smtClean="0"/>
          </a:p>
          <a:p>
            <a:pPr>
              <a:buNone/>
            </a:pPr>
            <a:endParaRPr lang="cs-CZ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Lití písma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195</TotalTime>
  <Words>274</Words>
  <Application>Microsoft Office PowerPoint</Application>
  <PresentationFormat>Předvádění na obrazovce (4:3)</PresentationFormat>
  <Paragraphs>87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Arkýř</vt:lpstr>
      <vt:lpstr>Stát a právo </vt:lpstr>
      <vt:lpstr>Prezentace aplikace PowerPoint</vt:lpstr>
      <vt:lpstr>státní symboly ČR </vt:lpstr>
      <vt:lpstr>Prezentace aplikace PowerPoint</vt:lpstr>
      <vt:lpstr>Prezentace aplikace PowerPoint</vt:lpstr>
      <vt:lpstr>Prezentace aplikace PowerPoint</vt:lpstr>
      <vt:lpstr>Další tradiční symboly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Sát a právo</dc:title>
  <dc:creator>mloking</dc:creator>
  <cp:lastModifiedBy>doma</cp:lastModifiedBy>
  <cp:revision>32</cp:revision>
  <dcterms:created xsi:type="dcterms:W3CDTF">2011-09-01T15:59:51Z</dcterms:created>
  <dcterms:modified xsi:type="dcterms:W3CDTF">2013-09-19T20:28:40Z</dcterms:modified>
</cp:coreProperties>
</file>