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1" r:id="rId4"/>
    <p:sldId id="286" r:id="rId5"/>
    <p:sldId id="287" r:id="rId6"/>
    <p:sldId id="288" r:id="rId7"/>
    <p:sldId id="289" r:id="rId8"/>
    <p:sldId id="275" r:id="rId9"/>
    <p:sldId id="277" r:id="rId10"/>
    <p:sldId id="276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91"/>
          </p14:sldIdLst>
        </p14:section>
        <p14:section name="obsah" id="{B6707796-E6B6-457E-A385-D5A3BB8693D5}">
          <p14:sldIdLst>
            <p14:sldId id="286"/>
            <p14:sldId id="287"/>
            <p14:sldId id="288"/>
            <p14:sldId id="28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20" d="100"/>
          <a:sy n="20" d="100"/>
        </p:scale>
        <p:origin x="2316" y="118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jpe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microsoft.com/office/2007/relationships/hdphoto" Target="../media/hdphoto1.wdp"/><Relationship Id="rId17" Type="http://schemas.openxmlformats.org/officeDocument/2006/relationships/image" Target="../media/image23.png"/><Relationship Id="rId2" Type="http://schemas.openxmlformats.org/officeDocument/2006/relationships/image" Target="../media/image9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1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4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3.png"/><Relationship Id="rId2" Type="http://schemas.openxmlformats.org/officeDocument/2006/relationships/image" Target="../media/image24.png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27.png"/><Relationship Id="rId15" Type="http://schemas.openxmlformats.org/officeDocument/2006/relationships/image" Target="../media/image36.jpeg"/><Relationship Id="rId10" Type="http://schemas.openxmlformats.org/officeDocument/2006/relationships/image" Target="../media/image31.png"/><Relationship Id="rId4" Type="http://schemas.openxmlformats.org/officeDocument/2006/relationships/image" Target="../media/image26.png"/><Relationship Id="rId9" Type="http://schemas.microsoft.com/office/2007/relationships/hdphoto" Target="../media/hdphoto2.wdp"/><Relationship Id="rId14" Type="http://schemas.openxmlformats.org/officeDocument/2006/relationships/image" Target="../media/image3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3" Type="http://schemas.openxmlformats.org/officeDocument/2006/relationships/image" Target="../media/image38.png"/><Relationship Id="rId7" Type="http://schemas.microsoft.com/office/2007/relationships/hdphoto" Target="../media/hdphoto3.wdp"/><Relationship Id="rId12" Type="http://schemas.openxmlformats.org/officeDocument/2006/relationships/image" Target="../media/image46.png"/><Relationship Id="rId17" Type="http://schemas.openxmlformats.org/officeDocument/2006/relationships/image" Target="../media/image9.png"/><Relationship Id="rId2" Type="http://schemas.openxmlformats.org/officeDocument/2006/relationships/image" Target="../media/image37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11" Type="http://schemas.openxmlformats.org/officeDocument/2006/relationships/image" Target="../media/image45.png"/><Relationship Id="rId5" Type="http://schemas.openxmlformats.org/officeDocument/2006/relationships/image" Target="../media/image40.png"/><Relationship Id="rId15" Type="http://schemas.openxmlformats.org/officeDocument/2006/relationships/image" Target="../media/image49.jpeg"/><Relationship Id="rId10" Type="http://schemas.openxmlformats.org/officeDocument/2006/relationships/image" Target="../media/image44.png"/><Relationship Id="rId4" Type="http://schemas.openxmlformats.org/officeDocument/2006/relationships/image" Target="../media/image39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14.png"/><Relationship Id="rId3" Type="http://schemas.openxmlformats.org/officeDocument/2006/relationships/image" Target="../media/image52.jpeg"/><Relationship Id="rId7" Type="http://schemas.microsoft.com/office/2007/relationships/hdphoto" Target="../media/hdphoto5.wdp"/><Relationship Id="rId12" Type="http://schemas.openxmlformats.org/officeDocument/2006/relationships/image" Target="../media/image58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png"/><Relationship Id="rId11" Type="http://schemas.microsoft.com/office/2007/relationships/hdphoto" Target="../media/hdphoto6.wdp"/><Relationship Id="rId5" Type="http://schemas.microsoft.com/office/2007/relationships/hdphoto" Target="../media/hdphoto4.wdp"/><Relationship Id="rId15" Type="http://schemas.openxmlformats.org/officeDocument/2006/relationships/image" Target="../media/image9.png"/><Relationship Id="rId10" Type="http://schemas.openxmlformats.org/officeDocument/2006/relationships/image" Target="../media/image57.png"/><Relationship Id="rId4" Type="http://schemas.openxmlformats.org/officeDocument/2006/relationships/image" Target="../media/image53.png"/><Relationship Id="rId9" Type="http://schemas.openxmlformats.org/officeDocument/2006/relationships/image" Target="../media/image56.png"/><Relationship Id="rId14" Type="http://schemas.openxmlformats.org/officeDocument/2006/relationships/image" Target="../media/image5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SE SKŘÍTKY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SKŘÍTKA POŘÁDNÍČKA – co </a:t>
            </a:r>
            <a:r>
              <a:rPr lang="cs-CZ" sz="2400" b="1" i="0" baseline="0" smtClean="0"/>
              <a:t>kam patří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21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08" y="571579"/>
            <a:ext cx="1714036" cy="2193317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8" name="Picture 12" descr="Boots, Wellington, Mud, Rubber, Dirt, Isolated, Dirt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6" t="10359" r="24194" b="7227"/>
          <a:stretch/>
        </p:blipFill>
        <p:spPr bwMode="auto">
          <a:xfrm>
            <a:off x="7704792" y="3247942"/>
            <a:ext cx="2021127" cy="18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2707" y="1904954"/>
            <a:ext cx="1695567" cy="17598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00694" y="3644606"/>
            <a:ext cx="1967580" cy="1306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3" t="10256" r="1714" b="42416"/>
          <a:stretch/>
        </p:blipFill>
        <p:spPr>
          <a:xfrm rot="20326166">
            <a:off x="5385903" y="695701"/>
            <a:ext cx="2711010" cy="905042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765952" y="2018983"/>
            <a:ext cx="2815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 HERNY</a:t>
            </a:r>
            <a:endParaRPr lang="cs-CZ" sz="2800" b="1" dirty="0"/>
          </a:p>
        </p:txBody>
      </p:sp>
      <p:pic>
        <p:nvPicPr>
          <p:cNvPr id="19" name="Picture 12" descr="Toilet Paper, Paper, The Tape, Paper Tape, Grey Paper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4" t="7010" r="40155" b="20181"/>
          <a:stretch/>
        </p:blipFill>
        <p:spPr bwMode="auto">
          <a:xfrm>
            <a:off x="1957891" y="4310670"/>
            <a:ext cx="1553561" cy="139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7" t="20293" r="8784" b="8882"/>
          <a:stretch/>
        </p:blipFill>
        <p:spPr>
          <a:xfrm>
            <a:off x="208808" y="2922154"/>
            <a:ext cx="2264622" cy="128627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46"/>
          <a:stretch/>
        </p:blipFill>
        <p:spPr>
          <a:xfrm>
            <a:off x="8508820" y="4951202"/>
            <a:ext cx="3403959" cy="101513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07"/>
          <a:stretch/>
        </p:blipFill>
        <p:spPr>
          <a:xfrm>
            <a:off x="691978" y="4223891"/>
            <a:ext cx="866211" cy="17600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43425" l="1060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1" t="1595" r="-7417" b="59018"/>
          <a:stretch/>
        </p:blipFill>
        <p:spPr>
          <a:xfrm rot="12775730">
            <a:off x="6821118" y="1790536"/>
            <a:ext cx="1955267" cy="72118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2090" y="2621816"/>
            <a:ext cx="3164494" cy="1898697"/>
          </a:xfrm>
          <a:prstGeom prst="rect">
            <a:avLst/>
          </a:prstGeom>
          <a:ln w="88900">
            <a:solidFill>
              <a:srgbClr val="FF000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7" t="17768" r="8068" b="24897"/>
          <a:stretch/>
        </p:blipFill>
        <p:spPr>
          <a:xfrm>
            <a:off x="2113006" y="1260389"/>
            <a:ext cx="1334530" cy="1359243"/>
          </a:xfrm>
          <a:prstGeom prst="rect">
            <a:avLst/>
          </a:prstGeom>
        </p:spPr>
      </p:pic>
      <p:pic>
        <p:nvPicPr>
          <p:cNvPr id="21" name="Picture 10" descr="Sheets, Towels, Blankets, Linen, Clean, Relaxation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37" t="2932" r="3831" b="38054"/>
          <a:stretch/>
        </p:blipFill>
        <p:spPr bwMode="auto">
          <a:xfrm>
            <a:off x="2410890" y="2621816"/>
            <a:ext cx="1692992" cy="122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4" t="11466" r="14026" b="6962"/>
          <a:stretch/>
        </p:blipFill>
        <p:spPr>
          <a:xfrm>
            <a:off x="8723870" y="1075038"/>
            <a:ext cx="1383958" cy="1902940"/>
          </a:xfrm>
          <a:prstGeom prst="rect">
            <a:avLst/>
          </a:prstGeom>
        </p:spPr>
      </p:pic>
      <p:sp>
        <p:nvSpPr>
          <p:cNvPr id="23" name="Nadpis 4"/>
          <p:cNvSpPr txBox="1">
            <a:spLocks/>
          </p:cNvSpPr>
          <p:nvPr/>
        </p:nvSpPr>
        <p:spPr>
          <a:xfrm>
            <a:off x="111595" y="234580"/>
            <a:ext cx="200141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CO KAM PATŘÍ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72" t="9682" r="26143" b="14635"/>
          <a:stretch/>
        </p:blipFill>
        <p:spPr>
          <a:xfrm>
            <a:off x="3287945" y="261614"/>
            <a:ext cx="2126962" cy="1553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0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fix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3" r="7996"/>
          <a:stretch/>
        </p:blipFill>
        <p:spPr>
          <a:xfrm>
            <a:off x="2866768" y="396147"/>
            <a:ext cx="1655806" cy="1371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01087" y="4760660"/>
            <a:ext cx="2371259" cy="157466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4879997" y="2191148"/>
            <a:ext cx="3866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KE STOLEČKŮM</a:t>
            </a:r>
            <a:endParaRPr lang="cs-CZ" sz="2800" b="1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63" t="11654" r="6853" b="13823"/>
          <a:stretch/>
        </p:blipFill>
        <p:spPr>
          <a:xfrm>
            <a:off x="9300742" y="3158623"/>
            <a:ext cx="2639962" cy="157806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7" t="7257" r="5965" b="6479"/>
          <a:stretch/>
        </p:blipFill>
        <p:spPr>
          <a:xfrm>
            <a:off x="2051222" y="3385751"/>
            <a:ext cx="2273643" cy="1828800"/>
          </a:xfrm>
          <a:prstGeom prst="rect">
            <a:avLst/>
          </a:prstGeom>
        </p:spPr>
      </p:pic>
      <p:pic>
        <p:nvPicPr>
          <p:cNvPr id="23" name="Picture 2" descr="Soap, Bath, Hygiene, Bathroom, Clean, Bathtub, Wash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9" t="7813" r="6952" b="14065"/>
          <a:stretch/>
        </p:blipFill>
        <p:spPr bwMode="auto">
          <a:xfrm>
            <a:off x="8052413" y="1877862"/>
            <a:ext cx="2037110" cy="1195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2" t="8138" r="28789" b="8837"/>
          <a:stretch/>
        </p:blipFill>
        <p:spPr>
          <a:xfrm>
            <a:off x="2487995" y="1899344"/>
            <a:ext cx="1594622" cy="164531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292" b="95208" l="16875" r="88750">
                        <a14:foregroundMark x1="24688" y1="54167" x2="21563" y2="64375"/>
                        <a14:foregroundMark x1="24688" y1="51042" x2="19531" y2="60000"/>
                        <a14:foregroundMark x1="19375" y1="64167" x2="19844" y2="68333"/>
                        <a14:foregroundMark x1="20313" y1="71042" x2="18438" y2="63542"/>
                        <a14:foregroundMark x1="31250" y1="20417" x2="28750" y2="23542"/>
                        <a14:backgroundMark x1="18906" y1="78125" x2="25469" y2="87292"/>
                        <a14:backgroundMark x1="17813" y1="63542" x2="17813" y2="71458"/>
                        <a14:backgroundMark x1="64844" y1="93333" x2="77188" y2="87292"/>
                        <a14:backgroundMark x1="79375" y1="84375" x2="62969" y2="920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098" t="7361" r="8559" b="6668"/>
          <a:stretch/>
        </p:blipFill>
        <p:spPr>
          <a:xfrm>
            <a:off x="10209515" y="1309402"/>
            <a:ext cx="1818741" cy="1536063"/>
          </a:xfrm>
          <a:prstGeom prst="rect">
            <a:avLst/>
          </a:prstGeom>
        </p:spPr>
      </p:pic>
      <p:pic>
        <p:nvPicPr>
          <p:cNvPr id="26" name="Picture 4" descr="Shoe, Mountain Shoe, Hiking Shoes, Sport, Hiking, Red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29"/>
          <a:stretch/>
        </p:blipFill>
        <p:spPr bwMode="auto">
          <a:xfrm>
            <a:off x="10117857" y="4821850"/>
            <a:ext cx="1769343" cy="1301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593" y="444827"/>
            <a:ext cx="1871391" cy="14386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0809" y="208151"/>
            <a:ext cx="1000125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9" r="27006"/>
          <a:stretch/>
        </p:blipFill>
        <p:spPr>
          <a:xfrm>
            <a:off x="8680856" y="4409117"/>
            <a:ext cx="1161535" cy="17145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75" y="2773802"/>
            <a:ext cx="1123950" cy="1714500"/>
          </a:xfrm>
          <a:prstGeom prst="rect">
            <a:avLst/>
          </a:prstGeom>
        </p:spPr>
      </p:pic>
      <p:pic>
        <p:nvPicPr>
          <p:cNvPr id="15" name="Obrázek 14"/>
          <p:cNvPicPr>
            <a:picLocks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3" t="1055" r="669" b="3405"/>
          <a:stretch/>
        </p:blipFill>
        <p:spPr>
          <a:xfrm>
            <a:off x="4564053" y="2770700"/>
            <a:ext cx="3257028" cy="1822912"/>
          </a:xfrm>
          <a:prstGeom prst="rect">
            <a:avLst/>
          </a:prstGeom>
          <a:ln w="88900">
            <a:solidFill>
              <a:srgbClr val="FF0000"/>
            </a:solidFill>
          </a:ln>
        </p:spPr>
      </p:pic>
      <p:sp>
        <p:nvSpPr>
          <p:cNvPr id="27" name="Nadpis 4"/>
          <p:cNvSpPr txBox="1">
            <a:spLocks/>
          </p:cNvSpPr>
          <p:nvPr/>
        </p:nvSpPr>
        <p:spPr>
          <a:xfrm>
            <a:off x="111595" y="234580"/>
            <a:ext cx="2137335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CO KAM PATŘÍ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08" y="571579"/>
            <a:ext cx="1714036" cy="219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2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54785" y="1841858"/>
            <a:ext cx="2762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</a:t>
            </a:r>
            <a:r>
              <a:rPr lang="cs-CZ" sz="4000" b="1" dirty="0" smtClean="0"/>
              <a:t> </a:t>
            </a:r>
            <a:r>
              <a:rPr lang="cs-CZ" sz="2800" b="1" dirty="0" smtClean="0"/>
              <a:t>ŠATNY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8883" y="1066221"/>
            <a:ext cx="1167790" cy="123648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9" t="10396" r="14972" b="13334"/>
          <a:stretch/>
        </p:blipFill>
        <p:spPr>
          <a:xfrm>
            <a:off x="10120185" y="1445741"/>
            <a:ext cx="1890584" cy="1890583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65" y="2827378"/>
            <a:ext cx="2158262" cy="1116343"/>
          </a:xfrm>
          <a:prstGeom prst="rect">
            <a:avLst/>
          </a:prstGeom>
        </p:spPr>
      </p:pic>
      <p:pic>
        <p:nvPicPr>
          <p:cNvPr id="37" name="Picture 10" descr="Christmas, Xmas, People, Gift, Gifts, Surprises, Tim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3" t="23439" r="15477" b="43659"/>
          <a:stretch/>
        </p:blipFill>
        <p:spPr bwMode="auto">
          <a:xfrm>
            <a:off x="5032767" y="110763"/>
            <a:ext cx="2582473" cy="175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1563" b="91875" l="216" r="38312">
                        <a14:foregroundMark x1="17965" y1="35938" x2="19264" y2="58125"/>
                        <a14:foregroundMark x1="12987" y1="34375" x2="25758" y2="35625"/>
                        <a14:foregroundMark x1="26190" y1="38438" x2="26190" y2="46406"/>
                        <a14:foregroundMark x1="10823" y1="34219" x2="11039" y2="36250"/>
                        <a14:foregroundMark x1="26190" y1="64844" x2="8658" y2="86563"/>
                        <a14:foregroundMark x1="16017" y1="64063" x2="12987" y2="71406"/>
                        <a14:foregroundMark x1="17100" y1="65625" x2="27489" y2="69219"/>
                        <a14:foregroundMark x1="30736" y1="70469" x2="27922" y2="71406"/>
                        <a14:foregroundMark x1="10823" y1="33438" x2="10606" y2="34375"/>
                        <a14:foregroundMark x1="30736" y1="32813" x2="26190" y2="36719"/>
                        <a14:backgroundMark x1="16883" y1="34375" x2="16883" y2="34375"/>
                        <a14:backgroundMark x1="25325" y1="32813" x2="27273" y2="320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8080" r="54864" b="7734"/>
          <a:stretch/>
        </p:blipFill>
        <p:spPr>
          <a:xfrm>
            <a:off x="10850880" y="3587583"/>
            <a:ext cx="1025789" cy="2020771"/>
          </a:xfrm>
          <a:prstGeom prst="rect">
            <a:avLst/>
          </a:prstGeom>
        </p:spPr>
      </p:pic>
      <p:pic>
        <p:nvPicPr>
          <p:cNvPr id="39" name="Picture 8" descr="Baby Dress, Fress, Red, Skirt, Cute, Small, Knitt, Wool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7" t="11670" r="15118" b="7764"/>
          <a:stretch/>
        </p:blipFill>
        <p:spPr bwMode="auto">
          <a:xfrm>
            <a:off x="2263525" y="1465020"/>
            <a:ext cx="2127383" cy="172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ance, Fashion, Female, Girl, Happy, Isolated, Model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8" t="43634" r="9500" b="5086"/>
          <a:stretch/>
        </p:blipFill>
        <p:spPr bwMode="auto">
          <a:xfrm>
            <a:off x="594973" y="3803998"/>
            <a:ext cx="2234521" cy="251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0316" y="330765"/>
            <a:ext cx="1066800" cy="17145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091" y="205817"/>
            <a:ext cx="1160583" cy="200870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6157" y="4951722"/>
            <a:ext cx="1873241" cy="12488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5851" y="3587583"/>
            <a:ext cx="1348336" cy="1348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7" t="19289" b="20273"/>
          <a:stretch/>
        </p:blipFill>
        <p:spPr>
          <a:xfrm>
            <a:off x="8377881" y="4003589"/>
            <a:ext cx="2668495" cy="11615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b="12673"/>
          <a:stretch/>
        </p:blipFill>
        <p:spPr>
          <a:xfrm>
            <a:off x="4667083" y="2622483"/>
            <a:ext cx="3073625" cy="1853774"/>
          </a:xfrm>
          <a:prstGeom prst="rect">
            <a:avLst/>
          </a:prstGeom>
          <a:ln w="88900">
            <a:solidFill>
              <a:srgbClr val="FF00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1041" y="2195801"/>
            <a:ext cx="1672033" cy="2229377"/>
          </a:xfrm>
          <a:prstGeom prst="rect">
            <a:avLst/>
          </a:prstGeom>
        </p:spPr>
      </p:pic>
      <p:sp>
        <p:nvSpPr>
          <p:cNvPr id="27" name="Nadpis 4"/>
          <p:cNvSpPr txBox="1">
            <a:spLocks/>
          </p:cNvSpPr>
          <p:nvPr/>
        </p:nvSpPr>
        <p:spPr>
          <a:xfrm>
            <a:off x="111595" y="234580"/>
            <a:ext cx="198905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CO KAM PATŘÍ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08" y="571579"/>
            <a:ext cx="1714036" cy="219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42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9" t="6852" r="17556"/>
          <a:stretch/>
        </p:blipFill>
        <p:spPr>
          <a:xfrm>
            <a:off x="10354962" y="4015945"/>
            <a:ext cx="1495168" cy="1597013"/>
          </a:xfrm>
          <a:prstGeom prst="rect">
            <a:avLst/>
          </a:prstGeom>
        </p:spPr>
      </p:pic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1433041" y="6505147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11433041" y="6505147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1433041" y="6505147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6" name="Nadpis 4"/>
          <p:cNvSpPr txBox="1">
            <a:spLocks/>
          </p:cNvSpPr>
          <p:nvPr/>
        </p:nvSpPr>
        <p:spPr>
          <a:xfrm>
            <a:off x="111595" y="234580"/>
            <a:ext cx="2013767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CO KAM PATŘÍ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95865" y="2231274"/>
            <a:ext cx="4029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</a:t>
            </a:r>
            <a:r>
              <a:rPr lang="cs-CZ" sz="4000" b="1" dirty="0" smtClean="0"/>
              <a:t> </a:t>
            </a:r>
            <a:r>
              <a:rPr lang="cs-CZ" sz="2800" b="1" dirty="0" smtClean="0"/>
              <a:t>UMÝVÁRNY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128" y="2952035"/>
            <a:ext cx="3029860" cy="1817916"/>
          </a:xfrm>
          <a:prstGeom prst="rect">
            <a:avLst/>
          </a:prstGeom>
          <a:ln w="88900">
            <a:solidFill>
              <a:srgbClr val="FF000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7793" l="9971" r="899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77" t="8784" r="17525" b="3375"/>
          <a:stretch/>
        </p:blipFill>
        <p:spPr>
          <a:xfrm>
            <a:off x="3286897" y="197708"/>
            <a:ext cx="2520779" cy="197708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921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03" t="24454" r="5890" b="26925"/>
          <a:stretch/>
        </p:blipFill>
        <p:spPr>
          <a:xfrm rot="3552455">
            <a:off x="38309" y="3453313"/>
            <a:ext cx="2201531" cy="753748"/>
          </a:xfrm>
          <a:prstGeom prst="rect">
            <a:avLst/>
          </a:prstGeom>
        </p:spPr>
      </p:pic>
      <p:pic>
        <p:nvPicPr>
          <p:cNvPr id="26" name="Picture 10" descr="Building Blocks, Toys, Play, Cubes, Dices, Wooden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6" t="13285" r="15629" b="14926"/>
          <a:stretch/>
        </p:blipFill>
        <p:spPr bwMode="auto">
          <a:xfrm>
            <a:off x="1489594" y="4664575"/>
            <a:ext cx="1911692" cy="135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The Police, Arrest, Lego, Pads, Guy, Ludek, Policeman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8" t="17626" r="8837" b="13910"/>
          <a:stretch/>
        </p:blipFill>
        <p:spPr bwMode="auto">
          <a:xfrm>
            <a:off x="7826043" y="2406502"/>
            <a:ext cx="2543812" cy="16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backgroundMark x1="59334" y1="19976" x2="84864" y2="27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34" t="19753" r="13967" b="29273"/>
          <a:stretch/>
        </p:blipFill>
        <p:spPr>
          <a:xfrm>
            <a:off x="8464378" y="4065373"/>
            <a:ext cx="1804087" cy="201415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700" y="176152"/>
            <a:ext cx="3672266" cy="2289429"/>
          </a:xfrm>
          <a:prstGeom prst="rect">
            <a:avLst/>
          </a:prstGeom>
        </p:spPr>
      </p:pic>
      <p:pic>
        <p:nvPicPr>
          <p:cNvPr id="31" name="Picture 12" descr="Toilet Paper, Paper, The Tape, Paper Tape, Grey Paper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4" t="7009" r="40155" b="22207"/>
          <a:stretch/>
        </p:blipFill>
        <p:spPr bwMode="auto">
          <a:xfrm>
            <a:off x="10369855" y="1767002"/>
            <a:ext cx="1553561" cy="135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176" y="2737771"/>
            <a:ext cx="2111249" cy="158343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08" y="571579"/>
            <a:ext cx="1714036" cy="219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06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a fotografie z archivu autorky – Mgr. Zuzana Levá</a:t>
            </a:r>
          </a:p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</a:t>
            </a:r>
            <a:endParaRPr lang="cs-CZ" dirty="0"/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(magnetické tabulky, magnety, 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prezentace se děti na začátku školního roku seznamují s novým prostředím mateřské školy. Za pomoci skřítka </a:t>
            </a:r>
            <a:r>
              <a:rPr lang="cs-CZ" dirty="0" err="1" smtClean="0"/>
              <a:t>Pořádníčka</a:t>
            </a:r>
            <a:r>
              <a:rPr lang="cs-CZ" dirty="0" smtClean="0"/>
              <a:t> se učí, kde mají různé věci své místo a kde je používáme.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Pomoc při adaptaci na nové prostředí mateřské školy.</a:t>
            </a:r>
            <a:endParaRPr lang="cs-CZ" dirty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3215"/>
            <a:ext cx="9509760" cy="1834346"/>
          </a:xfrm>
        </p:spPr>
        <p:txBody>
          <a:bodyPr>
            <a:normAutofit/>
          </a:bodyPr>
          <a:lstStyle/>
          <a:p>
            <a:r>
              <a:rPr lang="cs-CZ" dirty="0" smtClean="0"/>
              <a:t>Na čtyřech snímcích se dětem zobrazí různé předměty, se kterými se v mateřské škole potkávají. Uprostřed každého snímku je místnost (fotografie i nadpis) a děti mají určit, které předměty do ní patří (předmět se otočí) a které ne (předmět zmizí).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3274"/>
            <a:ext cx="9509760" cy="1684445"/>
          </a:xfrm>
        </p:spPr>
        <p:txBody>
          <a:bodyPr>
            <a:normAutofit/>
          </a:bodyPr>
          <a:lstStyle/>
          <a:p>
            <a:r>
              <a:rPr lang="cs-CZ" dirty="0" smtClean="0"/>
              <a:t>V návaznosti na prezentaci využijeme z </a:t>
            </a:r>
            <a:r>
              <a:rPr lang="cs-CZ" dirty="0" err="1" smtClean="0"/>
              <a:t>KUMUČe</a:t>
            </a:r>
            <a:r>
              <a:rPr lang="cs-CZ" dirty="0" smtClean="0"/>
              <a:t> čtyři magnetické tabulky. Podle prezentace umístí učitelka doprostřed každé tabulky fotografii jedné z místností mateřské školy (herna, stolečky, šatna, umývárna). Rozdá dětem obrázky různých předmětů, které  se v mateřské škole nacházejí. Děti je vybarví a umístí na správnou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oblast:</a:t>
            </a:r>
            <a:r>
              <a:rPr lang="cs-CZ" b="1" dirty="0" smtClean="0"/>
              <a:t> Dítě a svět</a:t>
            </a:r>
          </a:p>
          <a:p>
            <a:r>
              <a:rPr lang="cs-CZ" dirty="0" smtClean="0"/>
              <a:t>Podoblast:</a:t>
            </a:r>
            <a:r>
              <a:rPr lang="cs-CZ" b="1" dirty="0" smtClean="0"/>
              <a:t> Poznatky, sociální informovanost</a:t>
            </a:r>
          </a:p>
          <a:p>
            <a:r>
              <a:rPr lang="cs-CZ" b="1" dirty="0" smtClean="0"/>
              <a:t>Dosažené konkretizované výstupy: </a:t>
            </a:r>
            <a:r>
              <a:rPr lang="cs-CZ" dirty="0" smtClean="0"/>
              <a:t>Bezpečně se orientovat v prostředí mateřské školy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521</Words>
  <Application>Microsoft Office PowerPoint</Application>
  <PresentationFormat>Širokoúhlá obrazovka</PresentationFormat>
  <Paragraphs>74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HRAJEME SI SE SKŘÍTKY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2015-05-14T14:02:19Z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