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8"/>
  </p:notesMasterIdLst>
  <p:handoutMasterIdLst>
    <p:handoutMasterId r:id="rId29"/>
  </p:handoutMasterIdLst>
  <p:sldIdLst>
    <p:sldId id="272" r:id="rId3"/>
    <p:sldId id="304" r:id="rId4"/>
    <p:sldId id="286" r:id="rId5"/>
    <p:sldId id="287" r:id="rId6"/>
    <p:sldId id="288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275" r:id="rId21"/>
    <p:sldId id="277" r:id="rId22"/>
    <p:sldId id="276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304"/>
          </p14:sldIdLst>
        </p14:section>
        <p14:section name="obsah" id="{B6707796-E6B6-457E-A385-D5A3BB8693D5}">
          <p14:sldIdLst>
            <p14:sldId id="286"/>
            <p14:sldId id="287"/>
            <p14:sldId id="288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299"/>
            <p14:sldId id="300"/>
            <p14:sldId id="301"/>
            <p14:sldId id="302"/>
          </p14:sldIdLst>
        </p14:section>
        <p14:section name="PL - k tisku" id="{629C9EFB-F760-4D71-948D-0A72708B3CC9}">
          <p14:sldIdLst>
            <p14:sldId id="30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10" autoAdjust="0"/>
    <p:restoredTop sz="94660"/>
  </p:normalViewPr>
  <p:slideViewPr>
    <p:cSldViewPr snapToGrid="0">
      <p:cViewPr>
        <p:scale>
          <a:sx n="50" d="100"/>
          <a:sy n="50" d="100"/>
        </p:scale>
        <p:origin x="1146" y="52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5.wdp"/><Relationship Id="rId18" Type="http://schemas.openxmlformats.org/officeDocument/2006/relationships/image" Target="../media/image18.png"/><Relationship Id="rId3" Type="http://schemas.openxmlformats.org/officeDocument/2006/relationships/image" Target="../media/image10.png"/><Relationship Id="rId7" Type="http://schemas.microsoft.com/office/2007/relationships/hdphoto" Target="../media/hdphoto2.wdp"/><Relationship Id="rId12" Type="http://schemas.openxmlformats.org/officeDocument/2006/relationships/image" Target="../media/image15.png"/><Relationship Id="rId17" Type="http://schemas.microsoft.com/office/2007/relationships/hdphoto" Target="../media/hdphoto7.wdp"/><Relationship Id="rId2" Type="http://schemas.openxmlformats.org/officeDocument/2006/relationships/image" Target="../media/image9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14.png"/><Relationship Id="rId19" Type="http://schemas.microsoft.com/office/2007/relationships/hdphoto" Target="../media/hdphoto8.wdp"/><Relationship Id="rId4" Type="http://schemas.openxmlformats.org/officeDocument/2006/relationships/image" Target="../media/image11.png"/><Relationship Id="rId9" Type="http://schemas.microsoft.com/office/2007/relationships/hdphoto" Target="../media/hdphoto3.wdp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7.wdp"/><Relationship Id="rId1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microsoft.com/office/2007/relationships/hdphoto" Target="../media/hdphoto5.wdp"/><Relationship Id="rId2" Type="http://schemas.openxmlformats.org/officeDocument/2006/relationships/image" Target="../media/image19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6.png"/><Relationship Id="rId17" Type="http://schemas.microsoft.com/office/2007/relationships/hdphoto" Target="../media/hdphoto8.wdp"/><Relationship Id="rId2" Type="http://schemas.openxmlformats.org/officeDocument/2006/relationships/image" Target="../media/image11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SE SKŘÍTKY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SKŘÍTKA </a:t>
            </a:r>
            <a:r>
              <a:rPr lang="cs-CZ" b="1" dirty="0" err="1" smtClean="0"/>
              <a:t>Tichá</a:t>
            </a:r>
            <a:r>
              <a:rPr lang="cs-CZ" sz="2400" b="1" i="0" baseline="0" dirty="0" err="1" smtClean="0"/>
              <a:t>ČKA</a:t>
            </a:r>
            <a:r>
              <a:rPr lang="cs-CZ" sz="2400" b="1" i="0" baseline="0" dirty="0" smtClean="0"/>
              <a:t> – spočítej</a:t>
            </a:r>
            <a:r>
              <a:rPr lang="cs-CZ" sz="2400" b="1" i="0" dirty="0" smtClean="0"/>
              <a:t> </a:t>
            </a:r>
            <a:r>
              <a:rPr lang="cs-CZ" sz="2400" b="1" i="0" smtClean="0"/>
              <a:t>beruškám tečky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439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96" t="19107" r="33003" b="23259"/>
          <a:stretch/>
        </p:blipFill>
        <p:spPr>
          <a:xfrm>
            <a:off x="5280452" y="2831769"/>
            <a:ext cx="2081858" cy="1841157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 rot="18283720">
            <a:off x="9840143" y="4327594"/>
            <a:ext cx="1843502" cy="1603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>
            <a:off x="10142765" y="1358210"/>
            <a:ext cx="1762344" cy="147933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7397875" y="851596"/>
            <a:ext cx="1757260" cy="15093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271934">
            <a:off x="4247370" y="523004"/>
            <a:ext cx="1607940" cy="18035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65" t="21601" r="30202" b="20381"/>
          <a:stretch/>
        </p:blipFill>
        <p:spPr>
          <a:xfrm rot="19377125">
            <a:off x="476726" y="2825536"/>
            <a:ext cx="1798820" cy="148402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8172378">
            <a:off x="8241025" y="2890996"/>
            <a:ext cx="1857291" cy="172270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>
            <a:off x="1459900" y="4393890"/>
            <a:ext cx="1940011" cy="147045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14631348">
            <a:off x="2733463" y="2703647"/>
            <a:ext cx="1877420" cy="1482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0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0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 rot="2449075">
            <a:off x="1506868" y="4327594"/>
            <a:ext cx="1843502" cy="160304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>
            <a:off x="2986765" y="670532"/>
            <a:ext cx="1762344" cy="14793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4977300">
            <a:off x="2835993" y="2941142"/>
            <a:ext cx="1757260" cy="1509343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9029434" y="898195"/>
            <a:ext cx="1607940" cy="180358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4054177">
            <a:off x="5921894" y="524851"/>
            <a:ext cx="1857291" cy="172270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19105810">
            <a:off x="9624222" y="4225468"/>
            <a:ext cx="2109707" cy="159907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9477777">
            <a:off x="8485972" y="2920932"/>
            <a:ext cx="1877420" cy="148245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4217529">
            <a:off x="344773" y="2893102"/>
            <a:ext cx="1573967" cy="163392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5400000">
            <a:off x="5608326" y="2794024"/>
            <a:ext cx="1607940" cy="1803580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2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 rot="13931161">
            <a:off x="8546292" y="2984278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3576764">
            <a:off x="3046110" y="2645222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8629360">
            <a:off x="3262832" y="910443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9590716" y="1059599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>
            <a:off x="9709992" y="4370463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1633478">
            <a:off x="5904337" y="1013671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17195803">
            <a:off x="308682" y="2940927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>
            <a:off x="1412798" y="4486668"/>
            <a:ext cx="1573967" cy="163392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>
            <a:off x="5831592" y="3044572"/>
            <a:ext cx="1877420" cy="1482458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42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 rot="18941768">
            <a:off x="8546292" y="2984278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16576127">
            <a:off x="3046110" y="2645222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2825024" y="658434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14724261">
            <a:off x="9590716" y="1059599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>
            <a:off x="10088686" y="4141864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5400000">
            <a:off x="5871992" y="677877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>
            <a:off x="308682" y="2940927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1939568">
            <a:off x="1399118" y="4393572"/>
            <a:ext cx="1573967" cy="163392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>
            <a:off x="5637214" y="3016213"/>
            <a:ext cx="1940011" cy="1470455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08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>
            <a:off x="8546292" y="2984278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18599763">
            <a:off x="3193255" y="603446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269547" y="2884515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1649279" y="4368920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8493084">
            <a:off x="9282154" y="1179946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4177678">
            <a:off x="5904337" y="1013671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2176919">
            <a:off x="2902279" y="2792000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20335561">
            <a:off x="9623482" y="4541203"/>
            <a:ext cx="1573967" cy="163392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>
            <a:off x="5795957" y="3028516"/>
            <a:ext cx="1857291" cy="1722705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95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>
            <a:off x="173296" y="3017942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18599763">
            <a:off x="9487841" y="1383333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6375396" y="887847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1649279" y="4368920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8493084">
            <a:off x="3191346" y="1091362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4177678">
            <a:off x="2368005" y="2876967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2176919">
            <a:off x="8081082" y="3127541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20335561">
            <a:off x="9623482" y="4541203"/>
            <a:ext cx="1573967" cy="163392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>
            <a:off x="5364618" y="3129101"/>
            <a:ext cx="1762344" cy="1479339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4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>
            <a:off x="8546292" y="2984278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18599763">
            <a:off x="3193255" y="603446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269547" y="2884515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1649279" y="4368920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8493084">
            <a:off x="9282154" y="1179946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4177678">
            <a:off x="5904337" y="1013671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2176919">
            <a:off x="2902279" y="2792000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20335561">
            <a:off x="9623482" y="4541203"/>
            <a:ext cx="1573967" cy="163392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774" t="11687" r="23850" b="10200"/>
          <a:stretch/>
        </p:blipFill>
        <p:spPr>
          <a:xfrm>
            <a:off x="5461686" y="3064476"/>
            <a:ext cx="1742302" cy="1631092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61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562779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NAJDI BERUŠKU SE STEJNÝM POČTEM TEČEK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>
            <a:off x="1317630" y="4305294"/>
            <a:ext cx="1843502" cy="16030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 rot="18599763">
            <a:off x="102726" y="2674322"/>
            <a:ext cx="1762344" cy="147933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 rot="1986121">
            <a:off x="3071329" y="2735444"/>
            <a:ext cx="1757260" cy="15093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3817117">
            <a:off x="8143946" y="2937461"/>
            <a:ext cx="1607940" cy="18035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 rot="8493084">
            <a:off x="9540774" y="4350150"/>
            <a:ext cx="1857291" cy="172270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 rot="4177678">
            <a:off x="5904337" y="1013671"/>
            <a:ext cx="1940011" cy="14704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2176919">
            <a:off x="3222952" y="783982"/>
            <a:ext cx="1877420" cy="14824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335" t="19843" r="34744" b="16278"/>
          <a:stretch/>
        </p:blipFill>
        <p:spPr>
          <a:xfrm rot="20335561">
            <a:off x="9107577" y="1280248"/>
            <a:ext cx="1573967" cy="163392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48" t="19843" r="31482" b="16278"/>
          <a:stretch/>
        </p:blipFill>
        <p:spPr>
          <a:xfrm>
            <a:off x="5684108" y="3142513"/>
            <a:ext cx="1742303" cy="1633928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1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48" t="19843" r="31482" b="16278"/>
          <a:stretch/>
        </p:blipFill>
        <p:spPr>
          <a:xfrm>
            <a:off x="6000535" y="2238018"/>
            <a:ext cx="2319224" cy="2174963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9135762" y="3684644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035841" y="8263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584857" y="67609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82524" y="356557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42075" y="155652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58666" y="3237144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0456820" y="260884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65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503649" y="186633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217336" y="2869036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931744" y="193435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82524" y="356557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797866" y="4040235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274745" y="42221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776290" y="1237820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>
            <a:off x="5850986" y="2684785"/>
            <a:ext cx="2408969" cy="2022126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652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393162" y="372204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9630953" y="402443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73666" y="14714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10616" y="184304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08172" y="2940784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84749" y="385061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9797866" y="177835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>
            <a:off x="5963385" y="2375791"/>
            <a:ext cx="2367787" cy="2196209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37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439682" y="258698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0491467" y="405275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446744" y="272513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400120" y="132192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992166" y="437574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675888" y="3041184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41120" y="307320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5400000">
            <a:off x="5408149" y="2078326"/>
            <a:ext cx="2147390" cy="2408665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02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135762" y="3684644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995733" y="1381034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117906" y="1987986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82524" y="356557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17575" y="136960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83699" y="307073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693362" y="28281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>
            <a:off x="5597532" y="2286370"/>
            <a:ext cx="2508764" cy="1901548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9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135762" y="3684644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043979" y="3122921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36667" y="175173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82524" y="356557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117906" y="175173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26888" y="165135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675005" y="18753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774" t="11687" r="23850" b="10200"/>
          <a:stretch/>
        </p:blipFill>
        <p:spPr>
          <a:xfrm>
            <a:off x="5801530" y="2193075"/>
            <a:ext cx="2337294" cy="2188106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36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7" name="Zástupný symbol pro zápatí 2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76543" y="187538"/>
            <a:ext cx="351698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SPOČÍTEJ BERUŠKÁM TEČKY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72476" y="2775380"/>
            <a:ext cx="7372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214908" y="61280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22907" y="104508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279959" y="4052752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42075" y="155652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94193" y="3308421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0456820" y="2608847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>
            <a:off x="5685110" y="2244024"/>
            <a:ext cx="2290615" cy="1808727"/>
          </a:xfrm>
          <a:prstGeom prst="rect">
            <a:avLst/>
          </a:prstGeom>
          <a:ln w="88900">
            <a:solidFill>
              <a:schemeClr val="accent5"/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59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178520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09705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240890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39463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78520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09705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40890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7335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8072" y="473151"/>
            <a:ext cx="82586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65586" y="44397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96771" y="473151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27956" y="473151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336" y="249281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8593" y="249281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96770" y="2492813"/>
            <a:ext cx="825867" cy="1631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cs-CZ" sz="10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272075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272075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303260" y="38875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303260" y="244006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39463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8520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705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40890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272075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303260" y="44913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930" r="623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89" t="24484" r="35644" b="23969"/>
          <a:stretch/>
        </p:blipFill>
        <p:spPr>
          <a:xfrm>
            <a:off x="10205671" y="4631244"/>
            <a:ext cx="1843502" cy="160304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971" r="59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8" t="18207" r="36727" b="28386"/>
          <a:stretch/>
        </p:blipFill>
        <p:spPr>
          <a:xfrm>
            <a:off x="6278546" y="4583882"/>
            <a:ext cx="1762344" cy="14793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71" r="72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63" t="15237" r="25950" b="15495"/>
          <a:stretch/>
        </p:blipFill>
        <p:spPr>
          <a:xfrm>
            <a:off x="10222827" y="2553749"/>
            <a:ext cx="1757260" cy="15093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9467" b="89952" l="9990" r="899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4326" r="14467" b="18545"/>
          <a:stretch/>
        </p:blipFill>
        <p:spPr>
          <a:xfrm rot="5400000">
            <a:off x="8378877" y="2438273"/>
            <a:ext cx="1607940" cy="180358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9971" r="649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65" t="21601" r="30202" b="20381"/>
          <a:stretch/>
        </p:blipFill>
        <p:spPr>
          <a:xfrm>
            <a:off x="6280467" y="2553749"/>
            <a:ext cx="1798820" cy="148402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9971" r="6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005" t="17442" r="25427" b="19843"/>
          <a:stretch/>
        </p:blipFill>
        <p:spPr>
          <a:xfrm>
            <a:off x="10334709" y="352484"/>
            <a:ext cx="1857291" cy="172270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9971" r="5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51" t="25929" r="35918" b="33482"/>
          <a:stretch/>
        </p:blipFill>
        <p:spPr>
          <a:xfrm>
            <a:off x="8282816" y="4643941"/>
            <a:ext cx="1940011" cy="147045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6621" b="79241" l="28217" r="687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93" t="23956" r="30078" b="19942"/>
          <a:stretch/>
        </p:blipFill>
        <p:spPr>
          <a:xfrm rot="205720">
            <a:off x="8302757" y="498787"/>
            <a:ext cx="1877420" cy="1482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29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 </a:t>
            </a:r>
            <a:r>
              <a:rPr lang="cs-CZ" dirty="0"/>
              <a:t>z archivu autorky – Mgr. Zuzana Levá</a:t>
            </a:r>
          </a:p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</a:t>
            </a:r>
            <a:r>
              <a:rPr lang="cs-CZ" dirty="0" smtClean="0"/>
              <a:t>– </a:t>
            </a:r>
            <a:r>
              <a:rPr lang="cs-CZ" smtClean="0"/>
              <a:t>KUMUČ </a:t>
            </a:r>
            <a:r>
              <a:rPr lang="cs-CZ"/>
              <a:t>(kartičky s tečkami a </a:t>
            </a:r>
            <a:r>
              <a:rPr lang="cs-CZ" smtClean="0"/>
              <a:t>číslicemi)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/>
              <a:t/>
            </a:r>
            <a:br>
              <a:rPr lang="cs-CZ" sz="3200" b="1" dirty="0"/>
            </a:b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253222"/>
            <a:ext cx="9509760" cy="3524813"/>
          </a:xfrm>
        </p:spPr>
        <p:txBody>
          <a:bodyPr/>
          <a:lstStyle/>
          <a:p>
            <a:pPr marL="45720" indent="0">
              <a:buNone/>
            </a:pPr>
            <a:r>
              <a:rPr lang="cs-CZ" sz="3200" b="1" dirty="0"/>
              <a:t>Metodický postup</a:t>
            </a:r>
            <a:endParaRPr lang="cs-CZ" sz="3200" b="1" dirty="0" smtClean="0"/>
          </a:p>
          <a:p>
            <a:r>
              <a:rPr lang="cs-CZ" dirty="0"/>
              <a:t>Prezentace </a:t>
            </a:r>
            <a:r>
              <a:rPr lang="cs-CZ" dirty="0" smtClean="0"/>
              <a:t>obsahuje celkem patnáct snímků s úkoly. První část (osm snímků) je zaměřena na rozvoj zrakového rozlišování dětí, druhá část (sedm snímků) je zaměřena na početní úkoly a seznámení dětí s číslicemi.  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Rozvoj smyslového vnímání, pozornosti, osvojení si elementárních poznatků o znakových systémech (čísla).</a:t>
            </a:r>
            <a:endParaRPr lang="cs-CZ" dirty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3214"/>
            <a:ext cx="9509760" cy="3244839"/>
          </a:xfrm>
        </p:spPr>
        <p:txBody>
          <a:bodyPr>
            <a:normAutofit/>
          </a:bodyPr>
          <a:lstStyle/>
          <a:p>
            <a:r>
              <a:rPr lang="cs-CZ" dirty="0" smtClean="0"/>
              <a:t>Na prvních osmi snímcích se dětem zobrazují berušky s různým počtem teček. Uprostřed každého snímku je v červeném rámečku beruška s určitým počtem teček a děti hledají berušku se shodným počtem teček. Při správné odpovědi se beruška zvětší, při špatné odletí pryč.</a:t>
            </a:r>
          </a:p>
          <a:p>
            <a:r>
              <a:rPr lang="cs-CZ" dirty="0" smtClean="0"/>
              <a:t>Na dalších sedmi snímcích se dětem zobrazuje jedna beruška a číslice.    Podle počtu teček na berušce děti vyhledávají správné číslice. </a:t>
            </a:r>
            <a:r>
              <a:rPr lang="cs-CZ" dirty="0"/>
              <a:t>Při správné odpovědi se </a:t>
            </a:r>
            <a:r>
              <a:rPr lang="cs-CZ" dirty="0" smtClean="0"/>
              <a:t>číslice </a:t>
            </a:r>
            <a:r>
              <a:rPr lang="cs-CZ" dirty="0"/>
              <a:t>zvětší, při špatné odletí pryč</a:t>
            </a:r>
            <a:r>
              <a:rPr lang="cs-CZ" dirty="0" smtClean="0"/>
              <a:t>.</a:t>
            </a:r>
            <a:r>
              <a:rPr lang="cs-CZ" dirty="0"/>
              <a:t>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3274"/>
            <a:ext cx="9509760" cy="1684445"/>
          </a:xfrm>
        </p:spPr>
        <p:txBody>
          <a:bodyPr>
            <a:normAutofit/>
          </a:bodyPr>
          <a:lstStyle/>
          <a:p>
            <a:r>
              <a:rPr lang="cs-CZ" dirty="0" smtClean="0"/>
              <a:t>V návaznosti na prezentaci můžeme z </a:t>
            </a:r>
            <a:r>
              <a:rPr lang="cs-CZ" dirty="0" err="1" smtClean="0"/>
              <a:t>KUMUČe</a:t>
            </a:r>
            <a:r>
              <a:rPr lang="cs-CZ" dirty="0" smtClean="0"/>
              <a:t> využít kartičky s tečkami a číslicemi a vytvářet pro děti další početní úkoly.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oblast: 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 smtClean="0"/>
              <a:t>podoblast: </a:t>
            </a:r>
            <a:r>
              <a:rPr lang="cs-CZ" b="1" dirty="0" smtClean="0"/>
              <a:t>Poznávací schopnosti </a:t>
            </a:r>
            <a:r>
              <a:rPr lang="cs-CZ" dirty="0" smtClean="0"/>
              <a:t>– základní matematické, početní a číselné pojmy a operace</a:t>
            </a:r>
          </a:p>
          <a:p>
            <a:r>
              <a:rPr lang="cs-CZ" b="1" dirty="0" smtClean="0"/>
              <a:t>Dosažené konkretizované výstupy: </a:t>
            </a:r>
            <a:r>
              <a:rPr lang="cs-CZ" dirty="0" smtClean="0"/>
              <a:t>Rozvíjet zrakové rozlišování; posoudit početnost dvou souborů; rozpoznat některé číslice; chápat číslo jako počet prvků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1156</Words>
  <Application>Microsoft Office PowerPoint</Application>
  <PresentationFormat>Širokoúhlá obrazovka</PresentationFormat>
  <Paragraphs>208</Paragraphs>
  <Slides>25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Century Gothic</vt:lpstr>
      <vt:lpstr>Times New Roman</vt:lpstr>
      <vt:lpstr>Sheer Green 16x9</vt:lpstr>
      <vt:lpstr>HRAJEME SI SE SKŘÍTKY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       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2015-05-14T14:04:02Z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