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4" r:id="rId4"/>
    <p:sldId id="286" r:id="rId5"/>
    <p:sldId id="289" r:id="rId6"/>
    <p:sldId id="285" r:id="rId7"/>
    <p:sldId id="288" r:id="rId8"/>
    <p:sldId id="290" r:id="rId9"/>
    <p:sldId id="291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43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kytičku,</a:t>
            </a:r>
            <a:r>
              <a:rPr lang="cs-CZ" baseline="0" dirty="0" smtClean="0"/>
              <a:t> ze které se dá uvařit med.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15627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Předměty</a:t>
            </a:r>
            <a:r>
              <a:rPr lang="cs-CZ" dirty="0" smtClean="0"/>
              <a:t>, které budeme k vaření medu potřebovat.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0757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Odstraň předměty, které nebudeme potřebovat.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196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Suroviny, které </a:t>
            </a:r>
            <a:r>
              <a:rPr lang="cs-CZ" dirty="0" smtClean="0"/>
              <a:t>potřebujeme.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73021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Odstraň suroviny, které</a:t>
            </a:r>
            <a:r>
              <a:rPr lang="cs-CZ" baseline="0" dirty="0" smtClean="0"/>
              <a:t> k výrobě medu nepatří.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33102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Popiš postup</a:t>
            </a:r>
            <a:r>
              <a:rPr lang="cs-CZ" baseline="0" dirty="0" smtClean="0"/>
              <a:t> výroby medu.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20166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Výsledný produkt  </a:t>
            </a:r>
            <a:r>
              <a:rPr lang="cs-CZ" dirty="0" smtClean="0"/>
              <a:t>(dárek </a:t>
            </a:r>
            <a:r>
              <a:rPr lang="cs-CZ" dirty="0" smtClean="0"/>
              <a:t>pro </a:t>
            </a:r>
            <a:r>
              <a:rPr lang="cs-CZ" dirty="0" smtClean="0"/>
              <a:t>maminku)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64199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9226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891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8.jpe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microsoft.com/office/2007/relationships/hdphoto" Target="../media/hdphoto6.wdp"/><Relationship Id="rId4" Type="http://schemas.openxmlformats.org/officeDocument/2006/relationships/image" Target="../media/image19.pn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1.png"/><Relationship Id="rId3" Type="http://schemas.openxmlformats.org/officeDocument/2006/relationships/image" Target="../media/image18.jpeg"/><Relationship Id="rId7" Type="http://schemas.microsoft.com/office/2007/relationships/hdphoto" Target="../media/hdphoto7.wdp"/><Relationship Id="rId12" Type="http://schemas.openxmlformats.org/officeDocument/2006/relationships/image" Target="../media/image20.png"/><Relationship Id="rId17" Type="http://schemas.openxmlformats.org/officeDocument/2006/relationships/image" Target="../media/image23.jpeg"/><Relationship Id="rId2" Type="http://schemas.openxmlformats.org/officeDocument/2006/relationships/notesSlide" Target="../notesSlides/notesSlide6.xml"/><Relationship Id="rId16" Type="http://schemas.microsoft.com/office/2007/relationships/hdphoto" Target="../media/hdphoto10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microsoft.com/office/2007/relationships/hdphoto" Target="../media/hdphoto9.wdp"/><Relationship Id="rId5" Type="http://schemas.microsoft.com/office/2007/relationships/hdphoto" Target="../media/hdphoto6.wdp"/><Relationship Id="rId15" Type="http://schemas.openxmlformats.org/officeDocument/2006/relationships/image" Target="../media/image28.png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microsoft.com/office/2007/relationships/hdphoto" Target="../media/hdphoto8.wdp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14.png"/><Relationship Id="rId18" Type="http://schemas.microsoft.com/office/2007/relationships/hdphoto" Target="../media/hdphoto11.wdp"/><Relationship Id="rId3" Type="http://schemas.openxmlformats.org/officeDocument/2006/relationships/image" Target="../media/image18.jpeg"/><Relationship Id="rId7" Type="http://schemas.openxmlformats.org/officeDocument/2006/relationships/image" Target="../media/image21.png"/><Relationship Id="rId12" Type="http://schemas.openxmlformats.org/officeDocument/2006/relationships/image" Target="../media/image13.png"/><Relationship Id="rId17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6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12.png"/><Relationship Id="rId5" Type="http://schemas.microsoft.com/office/2007/relationships/hdphoto" Target="../media/hdphoto6.wdp"/><Relationship Id="rId15" Type="http://schemas.openxmlformats.org/officeDocument/2006/relationships/image" Target="../media/image23.jpeg"/><Relationship Id="rId10" Type="http://schemas.openxmlformats.org/officeDocument/2006/relationships/image" Target="../media/image11.png"/><Relationship Id="rId4" Type="http://schemas.openxmlformats.org/officeDocument/2006/relationships/image" Target="../media/image29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microsoft.com/office/2007/relationships/hdphoto" Target="../media/hdphoto11.wdp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/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Výroba pampeliškového medu</a:t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r>
              <a:rPr lang="cs-CZ" sz="3600" dirty="0">
                <a:solidFill>
                  <a:srgbClr val="4A3A2A"/>
                </a:solidFill>
                <a:latin typeface="Century Gothic"/>
              </a:rPr>
              <a:t/>
            </a:r>
            <a:br>
              <a:rPr lang="cs-CZ" sz="3600" dirty="0">
                <a:solidFill>
                  <a:srgbClr val="4A3A2A"/>
                </a:solidFill>
                <a:latin typeface="Century Gothic"/>
              </a:rPr>
            </a:br>
            <a:endParaRPr lang="cs-CZ" sz="3600" dirty="0">
              <a:solidFill>
                <a:srgbClr val="4A3A2A"/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wave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Obdélník 6"/>
          <p:cNvSpPr/>
          <p:nvPr/>
        </p:nvSpPr>
        <p:spPr>
          <a:xfrm>
            <a:off x="3159962" y="5133345"/>
            <a:ext cx="584700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8" name="Obdélník 7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923" b="93785" l="15860" r="75787">
                        <a14:backgroundMark x1="51150" y1="55448" x2="51150" y2="55448"/>
                        <a14:backgroundMark x1="41828" y1="41001" x2="41828" y2="41001"/>
                        <a14:backgroundMark x1="70823" y1="44875" x2="70823" y2="44875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95" t="5040" r="24505" b="5707"/>
          <a:stretch/>
        </p:blipFill>
        <p:spPr>
          <a:xfrm rot="5400000">
            <a:off x="2224010" y="822223"/>
            <a:ext cx="2943857" cy="233501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458" b="90000" l="10000" r="90000">
                        <a14:foregroundMark x1="60703" y1="53438" x2="70586" y2="48542"/>
                        <a14:backgroundMark x1="53329" y1="61017" x2="53329" y2="61017"/>
                        <a14:backgroundMark x1="49395" y1="51009" x2="49395" y2="51009"/>
                        <a14:backgroundMark x1="52966" y1="41001" x2="52966" y2="41001"/>
                        <a14:backgroundMark x1="39649" y1="49475" x2="39649" y2="49475"/>
                        <a14:backgroundMark x1="32627" y1="50525" x2="32627" y2="50525"/>
                        <a14:backgroundMark x1="46489" y1="68200" x2="46489" y2="68200"/>
                        <a14:backgroundMark x1="33354" y1="79500" x2="33354" y2="79500"/>
                        <a14:backgroundMark x1="44922" y1="69792" x2="46250" y2="729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384517" y="315701"/>
            <a:ext cx="4074981" cy="312843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45157" y1="48910" x2="45157" y2="48910"/>
                        <a14:backgroundMark x1="64225" y1="43826" x2="64225" y2="43826"/>
                        <a14:backgroundMark x1="33594" y1="73542" x2="52891" y2="67708"/>
                        <a14:backgroundMark x1="57539" y1="45885" x2="61641" y2="41042"/>
                        <a14:backgroundMark x1="59609" y1="75990" x2="63125" y2="77448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740343" y="3917329"/>
            <a:ext cx="3723073" cy="22423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>
                        <a14:backgroundMark x1="61562" y1="64810" x2="61562" y2="64810"/>
                        <a14:backgroundMark x1="42373" y1="55206" x2="42373" y2="55206"/>
                        <a14:backgroundMark x1="53390" y1="51816" x2="53390" y2="51816"/>
                        <a14:backgroundMark x1="41162" y1="34705" x2="41162" y2="34705"/>
                        <a14:backgroundMark x1="59019" y1="60613" x2="59019" y2="60613"/>
                        <a14:backgroundMark x1="65981" y1="33010" x2="65981" y2="33010"/>
                        <a14:backgroundMark x1="60291" y1="34705" x2="60291" y2="34705"/>
                        <a14:backgroundMark x1="44193" y1="56849" x2="44193" y2="56849"/>
                        <a14:backgroundMark x1="59453" y1="30417" x2="59453" y2="30417"/>
                        <a14:backgroundMark x1="46289" y1="37760" x2="46289" y2="37760"/>
                        <a14:backgroundMark x1="68906" y1="50000" x2="68906" y2="50000"/>
                        <a14:backgroundMark x1="54258" y1="50365" x2="54258" y2="50365"/>
                        <a14:backgroundMark x1="49648" y1="42240" x2="49648" y2="42240"/>
                        <a14:backgroundMark x1="62187" y1="42240" x2="62187" y2="42240"/>
                        <a14:backgroundMark x1="71953" y1="45104" x2="56680" y2="28802"/>
                        <a14:backgroundMark x1="51797" y1="43854" x2="36523" y2="34896"/>
                        <a14:backgroundMark x1="39570" y1="60156" x2="39570" y2="60156"/>
                        <a14:backgroundMark x1="38047" y1="63854" x2="38047" y2="6385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501524" y="3673847"/>
            <a:ext cx="4043569" cy="30326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>
                        <a14:backgroundMark x1="55750" y1="62920" x2="55750" y2="6292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865988" y="3436089"/>
            <a:ext cx="3794641" cy="2845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950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32" y="1578429"/>
            <a:ext cx="12168072" cy="5279572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60" y="1737140"/>
            <a:ext cx="2857500" cy="2000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9420" y="1499012"/>
            <a:ext cx="2522838" cy="23013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3771" y="4320637"/>
            <a:ext cx="2128966" cy="22055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1334" y="2454182"/>
            <a:ext cx="2857500" cy="14382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22930" y="4215836"/>
            <a:ext cx="2356274" cy="15198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55618" y="4648467"/>
            <a:ext cx="1877712" cy="1877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5946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732" y="1578429"/>
            <a:ext cx="12168072" cy="5279572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060" y="1737140"/>
            <a:ext cx="2857500" cy="2000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39648" y="644997"/>
            <a:ext cx="2522838" cy="23013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4954" y="3096153"/>
            <a:ext cx="2128966" cy="22055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4700" y="2310858"/>
            <a:ext cx="2857500" cy="14382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22930" y="4215836"/>
            <a:ext cx="2356274" cy="15198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89547" y="4523088"/>
            <a:ext cx="1877712" cy="18777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903" y="4731350"/>
            <a:ext cx="1905000" cy="16954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7862" y="3642277"/>
            <a:ext cx="26670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44565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32" y="1578429"/>
            <a:ext cx="12168072" cy="5279572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504459" y="16102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87285" y="2225962"/>
            <a:ext cx="2570033" cy="2003347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6396849" y="3887615"/>
            <a:ext cx="2892763" cy="2605142"/>
            <a:chOff x="9412676" y="1959860"/>
            <a:chExt cx="2892763" cy="260514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447939" y="1959860"/>
              <a:ext cx="2857500" cy="1962150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412676" y="2602852"/>
              <a:ext cx="2857500" cy="1962150"/>
            </a:xfrm>
            <a:prstGeom prst="rect">
              <a:avLst/>
            </a:prstGeom>
          </p:spPr>
        </p:pic>
      </p:grpSp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23457" y="4444882"/>
            <a:ext cx="2857500" cy="2047875"/>
          </a:xfrm>
          <a:prstGeom prst="rect">
            <a:avLst/>
          </a:prstGeom>
        </p:spPr>
      </p:pic>
      <p:grpSp>
        <p:nvGrpSpPr>
          <p:cNvPr id="18" name="Skupina 17"/>
          <p:cNvGrpSpPr/>
          <p:nvPr/>
        </p:nvGrpSpPr>
        <p:grpSpPr>
          <a:xfrm>
            <a:off x="9350062" y="3120735"/>
            <a:ext cx="1320800" cy="1491930"/>
            <a:chOff x="9817100" y="2837518"/>
            <a:chExt cx="1320800" cy="1491930"/>
          </a:xfrm>
        </p:grpSpPr>
        <p:sp>
          <p:nvSpPr>
            <p:cNvPr id="16" name="Lichoběžník 15"/>
            <p:cNvSpPr/>
            <p:nvPr/>
          </p:nvSpPr>
          <p:spPr>
            <a:xfrm rot="10800000">
              <a:off x="9817100" y="2837518"/>
              <a:ext cx="1320800" cy="1491930"/>
            </a:xfrm>
            <a:prstGeom prst="trapezoid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Lichoběžník 16"/>
            <p:cNvSpPr/>
            <p:nvPr/>
          </p:nvSpPr>
          <p:spPr>
            <a:xfrm rot="10800000">
              <a:off x="9877547" y="3149600"/>
              <a:ext cx="1199903" cy="1179848"/>
            </a:xfrm>
            <a:prstGeom prst="trapezoid">
              <a:avLst/>
            </a:prstGeom>
            <a:blipFill>
              <a:blip r:embed="rId9" cstate="print"/>
              <a:tile tx="0" ty="0" sx="100000" sy="100000" flip="none" algn="tl"/>
            </a:blip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905667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32" y="1578429"/>
            <a:ext cx="12168072" cy="5279572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504459" y="16102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-343864" y="2042759"/>
            <a:ext cx="2570033" cy="200334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351" t="18054" r="12003" b="15641"/>
          <a:stretch/>
        </p:blipFill>
        <p:spPr>
          <a:xfrm rot="5400000">
            <a:off x="871967" y="3590755"/>
            <a:ext cx="2264226" cy="174171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>
                        <a14:backgroundMark x1="88862" y1="83374" x2="88862" y2="83374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14" t="19602" r="17314" b="19811"/>
          <a:stretch/>
        </p:blipFill>
        <p:spPr>
          <a:xfrm rot="5400000">
            <a:off x="8382615" y="4631873"/>
            <a:ext cx="2057400" cy="148045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12" t="19005" r="16659" b="14920"/>
          <a:stretch/>
        </p:blipFill>
        <p:spPr>
          <a:xfrm rot="5400000">
            <a:off x="10055345" y="2763439"/>
            <a:ext cx="1937660" cy="1458687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3260292" y="3893521"/>
            <a:ext cx="2892763" cy="2605142"/>
            <a:chOff x="9412676" y="1959860"/>
            <a:chExt cx="2892763" cy="260514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447939" y="1959860"/>
              <a:ext cx="2857500" cy="1962150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412676" y="2602852"/>
              <a:ext cx="2857500" cy="1962150"/>
            </a:xfrm>
            <a:prstGeom prst="rect">
              <a:avLst/>
            </a:prstGeom>
          </p:spPr>
        </p:pic>
      </p:grpSp>
      <p:pic>
        <p:nvPicPr>
          <p:cNvPr id="10" name="Obrázek 9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27268" y="1693511"/>
            <a:ext cx="2857500" cy="204787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04595" y="3344551"/>
            <a:ext cx="2329772" cy="1747329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8204399" y="2000852"/>
            <a:ext cx="1320800" cy="1491930"/>
            <a:chOff x="9817100" y="2837518"/>
            <a:chExt cx="1320800" cy="1491930"/>
          </a:xfrm>
        </p:grpSpPr>
        <p:sp>
          <p:nvSpPr>
            <p:cNvPr id="17" name="Lichoběžník 16"/>
            <p:cNvSpPr/>
            <p:nvPr/>
          </p:nvSpPr>
          <p:spPr>
            <a:xfrm rot="10800000">
              <a:off x="9817100" y="2837518"/>
              <a:ext cx="1320800" cy="1491930"/>
            </a:xfrm>
            <a:prstGeom prst="trapezoid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Lichoběžník 17"/>
            <p:cNvSpPr/>
            <p:nvPr/>
          </p:nvSpPr>
          <p:spPr>
            <a:xfrm rot="10800000">
              <a:off x="9877547" y="3149600"/>
              <a:ext cx="1199903" cy="1179848"/>
            </a:xfrm>
            <a:prstGeom prst="trapezoid">
              <a:avLst/>
            </a:prstGeom>
            <a:blipFill>
              <a:blip r:embed="rId17" cstate="print"/>
              <a:tile tx="0" ty="0" sx="100000" sy="100000" flip="none" algn="tl"/>
            </a:blip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428028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32" y="2021823"/>
            <a:ext cx="12168072" cy="4836178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504459" y="16102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050034" y="5461694"/>
            <a:ext cx="1749039" cy="1363380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-324941" y="1860273"/>
            <a:ext cx="2275178" cy="1980181"/>
            <a:chOff x="9412676" y="1959860"/>
            <a:chExt cx="2892763" cy="2605142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447939" y="1959860"/>
              <a:ext cx="2857500" cy="1962150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412676" y="2602852"/>
              <a:ext cx="2857500" cy="1962150"/>
            </a:xfrm>
            <a:prstGeom prst="rect">
              <a:avLst/>
            </a:prstGeom>
          </p:spPr>
        </p:pic>
      </p:grpSp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57420" y="5665244"/>
            <a:ext cx="2229289" cy="159765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76417" y="3925462"/>
            <a:ext cx="2048286" cy="14338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0293" y="3875445"/>
            <a:ext cx="1468949" cy="133996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532942" y="2286991"/>
            <a:ext cx="1263576" cy="130902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6333" y="2181725"/>
            <a:ext cx="1681808" cy="8465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15759" y="5759135"/>
            <a:ext cx="1634303" cy="105418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40021" y="4280304"/>
            <a:ext cx="1203979" cy="1203979"/>
          </a:xfrm>
          <a:prstGeom prst="rect">
            <a:avLst/>
          </a:prstGeom>
        </p:spPr>
      </p:pic>
      <p:grpSp>
        <p:nvGrpSpPr>
          <p:cNvPr id="22" name="Skupina 21"/>
          <p:cNvGrpSpPr/>
          <p:nvPr/>
        </p:nvGrpSpPr>
        <p:grpSpPr>
          <a:xfrm>
            <a:off x="2230963" y="2181725"/>
            <a:ext cx="1001260" cy="1004317"/>
            <a:chOff x="9817100" y="2837518"/>
            <a:chExt cx="1320800" cy="1491930"/>
          </a:xfrm>
        </p:grpSpPr>
        <p:sp>
          <p:nvSpPr>
            <p:cNvPr id="23" name="Lichoběžník 22"/>
            <p:cNvSpPr/>
            <p:nvPr/>
          </p:nvSpPr>
          <p:spPr>
            <a:xfrm rot="10800000">
              <a:off x="9817100" y="2837518"/>
              <a:ext cx="1320800" cy="1491930"/>
            </a:xfrm>
            <a:prstGeom prst="trapezoid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Lichoběžník 23"/>
            <p:cNvSpPr/>
            <p:nvPr/>
          </p:nvSpPr>
          <p:spPr>
            <a:xfrm rot="10800000">
              <a:off x="9877547" y="3149600"/>
              <a:ext cx="1199903" cy="1179848"/>
            </a:xfrm>
            <a:prstGeom prst="trapezoid">
              <a:avLst/>
            </a:prstGeom>
            <a:blipFill>
              <a:blip r:embed="rId15" cstate="print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5" name="Obrázek 24">
            <a:hlinkClick r:id="rId16" action="ppaction://hlinksldjump"/>
          </p:cNvPr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3409" b="93296" l="15203" r="88310">
                        <a14:foregroundMark x1="51484" y1="39903" x2="77226" y2="54685"/>
                        <a14:foregroundMark x1="75167" y1="32714" x2="75348" y2="68982"/>
                        <a14:foregroundMark x1="66687" y1="76414" x2="60751" y2="91519"/>
                        <a14:foregroundMark x1="65536" y1="62116" x2="53907" y2="44588"/>
                        <a14:foregroundMark x1="53725" y1="18417" x2="68867" y2="31018"/>
                        <a14:foregroundMark x1="59600" y1="28998" x2="67050" y2="38368"/>
                        <a14:backgroundMark x1="55179" y1="80372" x2="28710" y2="904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9582676" y="3488961"/>
            <a:ext cx="2955574" cy="2216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14550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7.40741E-7 L 0.01028 -0.220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" y="-1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0.04492 -0.199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0" y="-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5 -2.59259E-6 L 0.30222 -0.7504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83" y="-3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1.85185E-6 L 0.10144 -0.503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65" y="-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1.48148E-6 L 0.06654 -0.470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0" y="-2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1.11111E-6 L -0.28033 -0.1645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23" y="-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4.81481E-6 L 0.26133 -0.2368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60" y="-1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5185E-6 L 0.35157 -0.7201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78" y="-3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4.44444E-6 L 0.15065 -0.5196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26" y="-2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3.33333E-6 L 0.23307 -0.7245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54" y="-36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0" y="3953329"/>
            <a:ext cx="12168072" cy="5279572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504459" y="16102"/>
            <a:ext cx="2713149" cy="1300766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rak 1"/>
          <p:cNvSpPr/>
          <p:nvPr/>
        </p:nvSpPr>
        <p:spPr>
          <a:xfrm>
            <a:off x="3056709" y="4336869"/>
            <a:ext cx="6447750" cy="320040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3409" b="93296" l="15203" r="88310">
                        <a14:foregroundMark x1="51484" y1="39903" x2="77226" y2="54685"/>
                        <a14:foregroundMark x1="75167" y1="32714" x2="75348" y2="68982"/>
                        <a14:foregroundMark x1="66687" y1="76414" x2="60751" y2="91519"/>
                        <a14:foregroundMark x1="65536" y1="62116" x2="53907" y2="44588"/>
                        <a14:foregroundMark x1="53725" y1="18417" x2="68867" y2="31018"/>
                        <a14:foregroundMark x1="59600" y1="28998" x2="67050" y2="38368"/>
                        <a14:backgroundMark x1="55179" y1="80372" x2="28710" y2="904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086010" y="1749169"/>
            <a:ext cx="6389147" cy="479186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6422" y="5190186"/>
            <a:ext cx="2857500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5835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</a:p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přírodním materiálem a jeho zpracováním při výrobě pampeliškového medu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Děti se naučí postup výroby pampeliškového medu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Na obrázku č</a:t>
            </a:r>
            <a:r>
              <a:rPr lang="cs-CZ" dirty="0" smtClean="0"/>
              <a:t>. 2 </a:t>
            </a:r>
            <a:r>
              <a:rPr lang="cs-CZ" dirty="0" smtClean="0"/>
              <a:t>děti pojmenují jarní květiny a najdou pouze jednu, z které se dá uvařit med. Děti kliknutím vymažou květiny, které k výrobě medu nepatří. Pampeliška zůstane na obrazovce.</a:t>
            </a:r>
          </a:p>
          <a:p>
            <a:pPr marL="45720" indent="0">
              <a:buNone/>
            </a:pPr>
            <a:r>
              <a:rPr lang="cs-CZ" dirty="0" smtClean="0"/>
              <a:t>Na obrázku č</a:t>
            </a:r>
            <a:r>
              <a:rPr lang="cs-CZ" dirty="0" smtClean="0"/>
              <a:t>. 3 </a:t>
            </a:r>
            <a:r>
              <a:rPr lang="cs-CZ" dirty="0" smtClean="0"/>
              <a:t>děti pojmenují náčiní, které </a:t>
            </a:r>
            <a:r>
              <a:rPr lang="cs-CZ" dirty="0" smtClean="0"/>
              <a:t>je </a:t>
            </a:r>
            <a:r>
              <a:rPr lang="cs-CZ" dirty="0" smtClean="0"/>
              <a:t>potřeba k výrobě medu.</a:t>
            </a:r>
          </a:p>
          <a:p>
            <a:pPr marL="45720" indent="0">
              <a:buNone/>
            </a:pPr>
            <a:r>
              <a:rPr lang="cs-CZ" dirty="0" smtClean="0"/>
              <a:t>Na obrázku č</a:t>
            </a:r>
            <a:r>
              <a:rPr lang="cs-CZ" dirty="0" smtClean="0"/>
              <a:t>. 4 </a:t>
            </a:r>
            <a:r>
              <a:rPr lang="cs-CZ" dirty="0" smtClean="0"/>
              <a:t>děti dotykem vyřadí náčiní, které nepotřebujeme</a:t>
            </a:r>
          </a:p>
          <a:p>
            <a:pPr marL="45720" indent="0">
              <a:buNone/>
            </a:pPr>
            <a:r>
              <a:rPr lang="cs-CZ" dirty="0" smtClean="0"/>
              <a:t>Na obrázku č</a:t>
            </a:r>
            <a:r>
              <a:rPr lang="cs-CZ" dirty="0" smtClean="0"/>
              <a:t>. 5 </a:t>
            </a:r>
            <a:r>
              <a:rPr lang="cs-CZ" dirty="0" smtClean="0"/>
              <a:t>děti pojmenují suroviny, které budeme potřebovat na výrobu medu.</a:t>
            </a:r>
          </a:p>
          <a:p>
            <a:pPr marL="45720" indent="0">
              <a:buNone/>
            </a:pPr>
            <a:r>
              <a:rPr lang="cs-CZ" dirty="0" smtClean="0"/>
              <a:t>Na obrázku č</a:t>
            </a:r>
            <a:r>
              <a:rPr lang="cs-CZ" dirty="0" smtClean="0"/>
              <a:t>. 6 </a:t>
            </a:r>
            <a:r>
              <a:rPr lang="cs-CZ" dirty="0" smtClean="0"/>
              <a:t>děti kliknutím na obrázek postupně seřadí suroviny tak, jak </a:t>
            </a:r>
            <a:r>
              <a:rPr lang="cs-CZ" dirty="0" smtClean="0"/>
              <a:t>je postupně potřebujeme </a:t>
            </a:r>
            <a:r>
              <a:rPr lang="cs-CZ" dirty="0" smtClean="0"/>
              <a:t>při výrobě medu. Na obr.č</a:t>
            </a:r>
            <a:r>
              <a:rPr lang="cs-CZ" dirty="0" smtClean="0"/>
              <a:t>. 7 </a:t>
            </a:r>
            <a:r>
              <a:rPr lang="cs-CZ" dirty="0" smtClean="0"/>
              <a:t>je výsledný produkt.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Užívat různé náčiní, nářadí</a:t>
            </a:r>
          </a:p>
          <a:p>
            <a:r>
              <a:rPr lang="cs-CZ" dirty="0"/>
              <a:t>Zacházet s běžnými předměty denní </a:t>
            </a:r>
            <a:r>
              <a:rPr lang="cs-CZ" dirty="0" smtClean="0"/>
              <a:t>potřeby.</a:t>
            </a:r>
          </a:p>
          <a:p>
            <a:r>
              <a:rPr lang="cs-CZ" dirty="0"/>
              <a:t>Ovládat koordinaci ruky a oka, zvládnout jemnou </a:t>
            </a:r>
            <a:r>
              <a:rPr lang="cs-CZ" dirty="0" smtClean="0"/>
              <a:t>motoriku</a:t>
            </a:r>
          </a:p>
          <a:p>
            <a:r>
              <a:rPr lang="cs-CZ" dirty="0"/>
              <a:t>Zvládat jednoduchou obsluhu a pracovní úkony</a:t>
            </a:r>
          </a:p>
          <a:p>
            <a:r>
              <a:rPr lang="cs-CZ" dirty="0"/>
              <a:t>Rozlišit známé chutě a vůně i zápachy </a:t>
            </a:r>
            <a:endParaRPr lang="cs-CZ" dirty="0" smtClean="0"/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353</Words>
  <Application>Microsoft Office PowerPoint</Application>
  <PresentationFormat>Vlastní</PresentationFormat>
  <Paragraphs>67</Paragraphs>
  <Slides>14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 Výroba pampeliškového medu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DOVEDNOST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Nadpis</dc:title>
  <dc:creator/>
  <cp:lastModifiedBy/>
  <cp:revision>4</cp:revision>
  <dcterms:created xsi:type="dcterms:W3CDTF">2014-08-05T12:38:58Z</dcterms:created>
  <dcterms:modified xsi:type="dcterms:W3CDTF">2015-05-15T07:35:13Z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