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5" r:id="rId5"/>
    <p:sldId id="286" r:id="rId6"/>
    <p:sldId id="283" r:id="rId7"/>
    <p:sldId id="287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15.5.2015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15.5.2015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87765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44677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39608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17041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0152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45884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6329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Relationship Id="rId9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4.xml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eg"/><Relationship Id="rId11" Type="http://schemas.openxmlformats.org/officeDocument/2006/relationships/comments" Target="../comments/comment5.xml"/><Relationship Id="rId5" Type="http://schemas.openxmlformats.org/officeDocument/2006/relationships/image" Target="../media/image26.jpeg"/><Relationship Id="rId10" Type="http://schemas.openxmlformats.org/officeDocument/2006/relationships/image" Target="../media/image31.jpeg"/><Relationship Id="rId4" Type="http://schemas.openxmlformats.org/officeDocument/2006/relationships/image" Target="../media/image25.jpeg"/><Relationship Id="rId9" Type="http://schemas.openxmlformats.org/officeDocument/2006/relationships/image" Target="../media/image3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/>
              <a:t>Vnímání</a:t>
            </a:r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pl-PL" sz="3600"/>
              <a:t>Co se ztratilo a co to způsobí ?</a:t>
            </a: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57008" y="5243051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20150512_123544[1]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-1815"/>
          <a:stretch>
            <a:fillRect/>
          </a:stretch>
        </p:blipFill>
        <p:spPr>
          <a:xfrm rot="5400000">
            <a:off x="552678" y="102365"/>
            <a:ext cx="3347466" cy="36185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Obrázek 7" descr="20150512_123544[1]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-1815"/>
          <a:stretch>
            <a:fillRect/>
          </a:stretch>
        </p:blipFill>
        <p:spPr>
          <a:xfrm rot="5400000">
            <a:off x="7014797" y="92304"/>
            <a:ext cx="3347466" cy="36185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Obrázek 8" descr="20150512_123653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 rot="5400000">
            <a:off x="426415" y="4265390"/>
            <a:ext cx="1352902" cy="109703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Obrázek 9" descr="20150512_123653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 rot="5400000">
            <a:off x="6751323" y="4251013"/>
            <a:ext cx="1352902" cy="109703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1" name="Obrázek 10" descr="20150512_123850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b="-746"/>
          <a:stretch>
            <a:fillRect/>
          </a:stretch>
        </p:blipFill>
        <p:spPr>
          <a:xfrm rot="5340000">
            <a:off x="2265676" y="3934711"/>
            <a:ext cx="1079824" cy="15027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Obrázek 11" descr="20150512_123850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b="-746"/>
          <a:stretch>
            <a:fillRect/>
          </a:stretch>
        </p:blipFill>
        <p:spPr>
          <a:xfrm rot="5340000">
            <a:off x="8469442" y="3949088"/>
            <a:ext cx="1079824" cy="15027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3" name="Obrázek 12" descr="20150512_123912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 rot="5400000">
            <a:off x="3046284" y="4653579"/>
            <a:ext cx="2424751" cy="11931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4" name="Obrázek 13" descr="20150512_123912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 rot="5340000">
            <a:off x="9525297" y="4624825"/>
            <a:ext cx="2424751" cy="11931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20150511_102040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1241089" y="307501"/>
            <a:ext cx="3973521" cy="278958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Obrázek 4" descr="20150511_102040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6711753" y="307501"/>
            <a:ext cx="3973521" cy="278958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Obrázek 5" descr="20150512_143647[1].jpg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684775" y="3411736"/>
            <a:ext cx="1562425" cy="137140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20150512_143647[1].jpg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6200704" y="3357826"/>
            <a:ext cx="1647767" cy="13938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Obrázek 7" descr="20150512_143637[1]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-166" b="-168"/>
          <a:stretch>
            <a:fillRect/>
          </a:stretch>
        </p:blipFill>
        <p:spPr>
          <a:xfrm rot="5400000">
            <a:off x="2317808" y="3585507"/>
            <a:ext cx="2020407" cy="14483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Obrázek 8" descr="20150512_143637[1]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-166" b="-168"/>
          <a:stretch>
            <a:fillRect/>
          </a:stretch>
        </p:blipFill>
        <p:spPr>
          <a:xfrm rot="5400000">
            <a:off x="7914720" y="3585507"/>
            <a:ext cx="2020407" cy="14483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Obrázek 9" descr="20150512_143657[1]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 rot="5400000">
            <a:off x="604608" y="4994064"/>
            <a:ext cx="1574602" cy="150743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1" name="Obrázek 10" descr="20150512_143657[1]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 rot="5400000">
            <a:off x="6174449" y="5039224"/>
            <a:ext cx="1574602" cy="150743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257690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20150512_124438[1]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-136" r="-44"/>
          <a:stretch>
            <a:fillRect/>
          </a:stretch>
        </p:blipFill>
        <p:spPr>
          <a:xfrm rot="-5400000" flipH="1">
            <a:off x="-303409" y="988211"/>
            <a:ext cx="3864062" cy="221255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Obrázek 4" descr="20150512_124438[1]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-136" r="-44"/>
          <a:stretch>
            <a:fillRect/>
          </a:stretch>
        </p:blipFill>
        <p:spPr>
          <a:xfrm rot="-5400000" flipH="1">
            <a:off x="6249130" y="1002588"/>
            <a:ext cx="3942709" cy="22575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20150511_093603[1]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-333"/>
          <a:stretch>
            <a:fillRect/>
          </a:stretch>
        </p:blipFill>
        <p:spPr>
          <a:xfrm rot="5400000">
            <a:off x="3402317" y="942160"/>
            <a:ext cx="1237012" cy="132283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Obrázek 7" descr="20150511_093603[1]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-333"/>
          <a:stretch>
            <a:fillRect/>
          </a:stretch>
        </p:blipFill>
        <p:spPr>
          <a:xfrm rot="5400000">
            <a:off x="10026294" y="891813"/>
            <a:ext cx="1237012" cy="132283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Obrázek 8" descr="20150511_093708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 rot="5400000">
            <a:off x="581243" y="4050367"/>
            <a:ext cx="1840427" cy="24701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Obrázek 9" descr="20150511_093708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 rot="5400000">
            <a:off x="7239791" y="4145592"/>
            <a:ext cx="1840427" cy="24701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1" name="Obrázek 10" descr="20150511_094702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b="-1450"/>
          <a:stretch>
            <a:fillRect/>
          </a:stretch>
        </p:blipFill>
        <p:spPr>
          <a:xfrm rot="5400000">
            <a:off x="3431072" y="2444568"/>
            <a:ext cx="1376180" cy="151293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Obrázek 11" descr="20150511_094702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b="-1450"/>
          <a:stretch>
            <a:fillRect/>
          </a:stretch>
        </p:blipFill>
        <p:spPr>
          <a:xfrm rot="5400000">
            <a:off x="10055049" y="2364877"/>
            <a:ext cx="1376180" cy="151293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3" name="Obrázek 12" descr="20150511_100653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3244166" y="4112341"/>
            <a:ext cx="1747590" cy="201859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4" name="Obrázek 13" descr="20150511_100653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9915332" y="4067853"/>
            <a:ext cx="1747590" cy="201859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3862936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76923" y="501928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20150512_124303[1]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-1401"/>
          <a:stretch>
            <a:fillRect/>
          </a:stretch>
        </p:blipFill>
        <p:spPr>
          <a:xfrm rot="5400000">
            <a:off x="243930" y="1055294"/>
            <a:ext cx="3723209" cy="265844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5" name="Obrázek 4" descr="20150512_124303[1]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-1401"/>
          <a:stretch>
            <a:fillRect/>
          </a:stretch>
        </p:blipFill>
        <p:spPr>
          <a:xfrm rot="5400000">
            <a:off x="6472409" y="926431"/>
            <a:ext cx="3723209" cy="265844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7" name="Obrázek 6" descr="20150512_124002[1]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b="-5385"/>
          <a:stretch>
            <a:fillRect/>
          </a:stretch>
        </p:blipFill>
        <p:spPr>
          <a:xfrm rot="-5400000">
            <a:off x="4320219" y="489798"/>
            <a:ext cx="1329041" cy="162193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Obrázek 7" descr="20150512_124002[1]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b="-5385"/>
          <a:stretch>
            <a:fillRect/>
          </a:stretch>
        </p:blipFill>
        <p:spPr>
          <a:xfrm rot="-5400000">
            <a:off x="10494733" y="376465"/>
            <a:ext cx="1329041" cy="162193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Obrázek 8" descr="20150512_124040[1]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-5227"/>
          <a:stretch>
            <a:fillRect/>
          </a:stretch>
        </p:blipFill>
        <p:spPr>
          <a:xfrm rot="5340000">
            <a:off x="1584514" y="4135954"/>
            <a:ext cx="1512463" cy="29688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Obrázek 9" descr="20150512_124040[1]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-5227"/>
          <a:stretch>
            <a:fillRect/>
          </a:stretch>
        </p:blipFill>
        <p:spPr>
          <a:xfrm rot="5340000">
            <a:off x="8052867" y="4186414"/>
            <a:ext cx="1403811" cy="275559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1" name="Obrázek 10" descr="20150512_124110[1]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 rot="5400000">
            <a:off x="3822192" y="4504816"/>
            <a:ext cx="2061208" cy="13580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Obrázek 11" descr="20150512_124110[1]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 rot="5400000">
            <a:off x="10128649" y="4534496"/>
            <a:ext cx="2061208" cy="13580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6" name="Vývojový diagram: ruční operace 15"/>
          <p:cNvSpPr/>
          <p:nvPr/>
        </p:nvSpPr>
        <p:spPr>
          <a:xfrm>
            <a:off x="4431912" y="2429644"/>
            <a:ext cx="977317" cy="1004420"/>
          </a:xfrm>
          <a:prstGeom prst="flowChartManualOpe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ruční operace 16"/>
          <p:cNvSpPr/>
          <p:nvPr/>
        </p:nvSpPr>
        <p:spPr>
          <a:xfrm>
            <a:off x="10670594" y="2429407"/>
            <a:ext cx="977317" cy="1004420"/>
          </a:xfrm>
          <a:prstGeom prst="flowChartManualOpe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655" y="5026335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20150512_191902[1]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-3117" b="-5902"/>
          <a:stretch>
            <a:fillRect/>
          </a:stretch>
        </p:blipFill>
        <p:spPr>
          <a:xfrm rot="5400000">
            <a:off x="1820454" y="-774649"/>
            <a:ext cx="2021295" cy="385078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5" name="Obrázek 4" descr="20150512_191902[1]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-3117" b="-5902"/>
          <a:stretch>
            <a:fillRect/>
          </a:stretch>
        </p:blipFill>
        <p:spPr>
          <a:xfrm rot="5400000">
            <a:off x="7725699" y="-721053"/>
            <a:ext cx="2043591" cy="388977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7" name="Obrázek 6" descr="20150512_194130[1]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-578"/>
          <a:stretch>
            <a:fillRect/>
          </a:stretch>
        </p:blipFill>
        <p:spPr>
          <a:xfrm rot="16200000">
            <a:off x="831426" y="2814103"/>
            <a:ext cx="1646810" cy="142312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Obrázek 7" descr="20150512_194130[1]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-578"/>
          <a:stretch>
            <a:fillRect/>
          </a:stretch>
        </p:blipFill>
        <p:spPr>
          <a:xfrm rot="16260000">
            <a:off x="7437297" y="2741867"/>
            <a:ext cx="1540512" cy="132875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Obrázek 9" descr="pilka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r="-1850"/>
          <a:stretch>
            <a:fillRect/>
          </a:stretch>
        </p:blipFill>
        <p:spPr>
          <a:xfrm>
            <a:off x="2671599" y="2443928"/>
            <a:ext cx="1931225" cy="1081739"/>
          </a:xfrm>
          <a:prstGeom prst="rect">
            <a:avLst/>
          </a:prstGeom>
        </p:spPr>
      </p:pic>
      <p:pic>
        <p:nvPicPr>
          <p:cNvPr id="11" name="Obrázek 10" descr="pilka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-228"/>
          <a:stretch>
            <a:fillRect/>
          </a:stretch>
        </p:blipFill>
        <p:spPr>
          <a:xfrm>
            <a:off x="9272149" y="2702262"/>
            <a:ext cx="1833105" cy="1005123"/>
          </a:xfrm>
          <a:prstGeom prst="rect">
            <a:avLst/>
          </a:prstGeom>
        </p:spPr>
      </p:pic>
      <p:pic>
        <p:nvPicPr>
          <p:cNvPr id="12" name="Obrázek 11" descr="metr.jpg"/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2679514" y="4001290"/>
            <a:ext cx="2019147" cy="842243"/>
          </a:xfrm>
          <a:prstGeom prst="rect">
            <a:avLst/>
          </a:prstGeom>
        </p:spPr>
      </p:pic>
      <p:pic>
        <p:nvPicPr>
          <p:cNvPr id="13" name="Obrázek 12" descr="metr.jpg"/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9272149" y="4112646"/>
            <a:ext cx="2019147" cy="842243"/>
          </a:xfrm>
          <a:prstGeom prst="rect">
            <a:avLst/>
          </a:prstGeom>
        </p:spPr>
      </p:pic>
      <p:pic>
        <p:nvPicPr>
          <p:cNvPr id="14" name="Obrázek 13" descr="sroub.jpg"/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b="-435"/>
          <a:stretch>
            <a:fillRect/>
          </a:stretch>
        </p:blipFill>
        <p:spPr>
          <a:xfrm rot="2280000">
            <a:off x="5950" y="4663047"/>
            <a:ext cx="2563655" cy="877769"/>
          </a:xfrm>
          <a:prstGeom prst="rect">
            <a:avLst/>
          </a:prstGeom>
        </p:spPr>
      </p:pic>
      <p:pic>
        <p:nvPicPr>
          <p:cNvPr id="15" name="Obrázek 14" descr="sroub.jpg"/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b="-435"/>
          <a:stretch>
            <a:fillRect/>
          </a:stretch>
        </p:blipFill>
        <p:spPr>
          <a:xfrm rot="2280000">
            <a:off x="6323145" y="4374236"/>
            <a:ext cx="2563655" cy="877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20028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V</a:t>
            </a:r>
            <a:r>
              <a:rPr lang="cs-CZ" dirty="0" smtClean="0"/>
              <a:t>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  <a:endParaRPr lang="cs-CZ" b="1" dirty="0"/>
          </a:p>
          <a:p>
            <a:pPr marL="45720" indent="0">
              <a:buNone/>
            </a:pPr>
            <a:r>
              <a:rPr lang="cs-CZ" dirty="0" smtClean="0"/>
              <a:t>Děti určí ve dvojici obrázků </a:t>
            </a:r>
            <a:r>
              <a:rPr lang="cs-CZ" dirty="0" smtClean="0"/>
              <a:t>názvy předmětů, najdou </a:t>
            </a:r>
            <a:r>
              <a:rPr lang="cs-CZ" dirty="0" smtClean="0"/>
              <a:t>předmět, který </a:t>
            </a:r>
            <a:r>
              <a:rPr lang="cs-CZ" dirty="0" smtClean="0"/>
              <a:t>odebereme, </a:t>
            </a:r>
            <a:r>
              <a:rPr lang="cs-CZ" dirty="0" smtClean="0"/>
              <a:t>a co to způsobí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pochopí vazbu a funkčnost mezi předměty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obrázkách jsou dvojice </a:t>
            </a:r>
            <a:r>
              <a:rPr lang="cs-CZ" dirty="0" smtClean="0"/>
              <a:t>předmětů, které </a:t>
            </a:r>
            <a:r>
              <a:rPr lang="cs-CZ" dirty="0" smtClean="0"/>
              <a:t>děti pojmenují</a:t>
            </a:r>
            <a:r>
              <a:rPr lang="cs-CZ" dirty="0" smtClean="0"/>
              <a:t>, určí </a:t>
            </a:r>
            <a:r>
              <a:rPr lang="cs-CZ" dirty="0" smtClean="0"/>
              <a:t>souvislosti a funkčnost předmětů</a:t>
            </a:r>
            <a:r>
              <a:rPr lang="cs-CZ" dirty="0" smtClean="0"/>
              <a:t>. Díky </a:t>
            </a:r>
            <a:r>
              <a:rPr lang="cs-CZ" dirty="0" smtClean="0"/>
              <a:t>animaci se jeden předmět ztratí a děti musí chybějící předmět pojmenovat a pohovořit o tom, co se stane nebo se bude dít.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znázornit </a:t>
            </a:r>
            <a:r>
              <a:rPr lang="cs-CZ" b="1" dirty="0"/>
              <a:t>proces vyjádřený na jednotlivých tabulkách. Děti mají za úkol seřadit tabulky ve správném pořadí.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1 </a:t>
            </a:r>
            <a:r>
              <a:rPr lang="cs-CZ" dirty="0"/>
              <a:t>připevníme nebo namalujeme obrázek </a:t>
            </a:r>
            <a:r>
              <a:rPr lang="cs-CZ" b="1" dirty="0" smtClean="0"/>
              <a:t>stromu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2 </a:t>
            </a:r>
            <a:r>
              <a:rPr lang="cs-CZ" dirty="0"/>
              <a:t>připevníme nebo namalujeme obrázek </a:t>
            </a:r>
            <a:r>
              <a:rPr lang="cs-CZ" b="1" dirty="0" smtClean="0"/>
              <a:t>dřevorubce/lesní techniky - traktor s hydraulickou rukou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3 </a:t>
            </a:r>
            <a:r>
              <a:rPr lang="cs-CZ" dirty="0"/>
              <a:t>připevníme nebo namalujeme obrázek </a:t>
            </a:r>
            <a:r>
              <a:rPr lang="cs-CZ" b="1" dirty="0" smtClean="0"/>
              <a:t>pily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4 </a:t>
            </a:r>
            <a:r>
              <a:rPr lang="cs-CZ" dirty="0"/>
              <a:t>připevníme nebo namalujeme obrázek</a:t>
            </a:r>
            <a:r>
              <a:rPr lang="cs-CZ" b="1" dirty="0"/>
              <a:t> </a:t>
            </a:r>
            <a:r>
              <a:rPr lang="cs-CZ" b="1" dirty="0" smtClean="0"/>
              <a:t>truhláře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5 </a:t>
            </a:r>
            <a:r>
              <a:rPr lang="cs-CZ" dirty="0"/>
              <a:t>připevníme nebo namalujeme obrázek </a:t>
            </a:r>
            <a:r>
              <a:rPr lang="cs-CZ" b="1" dirty="0" smtClean="0"/>
              <a:t>kladivo, dláto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Vést rozhovor, formulovat otázky, odpovídat, slovně </a:t>
            </a:r>
            <a:r>
              <a:rPr lang="cs-CZ" dirty="0" smtClean="0"/>
              <a:t>reagovat</a:t>
            </a:r>
          </a:p>
          <a:p>
            <a:r>
              <a:rPr lang="cs-CZ" dirty="0"/>
              <a:t>Orientovat se v prostoru podle slovních pokynů</a:t>
            </a:r>
          </a:p>
          <a:p>
            <a:r>
              <a:rPr lang="cs-CZ" dirty="0"/>
              <a:t>Osvojit si elementární poznatky o okolním prostředí, které jsou dítěti blízké, pro ně smysluplné a přínosné, zajímavé a jemu pochopitelné a využitelné pro další učení a životní </a:t>
            </a:r>
            <a:r>
              <a:rPr lang="cs-CZ" dirty="0" smtClean="0"/>
              <a:t>praxi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r>
              <a:rPr lang="cs-CZ" dirty="0" smtClean="0"/>
              <a:t>Vědomě </a:t>
            </a:r>
            <a:r>
              <a:rPr lang="cs-CZ" dirty="0"/>
              <a:t>využívat všech smyslů, záměrně pozorovat, postřehovat, všímat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345</Words>
  <Application>Microsoft Office PowerPoint</Application>
  <PresentationFormat>Vlastní</PresentationFormat>
  <Paragraphs>62</Paragraphs>
  <Slides>13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Co se ztratilo a co to způsobí ?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se ztratilo a co to způsobí ?</dc:title>
  <dc:creator/>
  <cp:lastModifiedBy/>
  <cp:revision>4</cp:revision>
  <dcterms:created xsi:type="dcterms:W3CDTF">2014-08-05T12:38:58Z</dcterms:created>
  <dcterms:modified xsi:type="dcterms:W3CDTF">2015-05-15T09:32:25Z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