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36" r:id="rId2"/>
  </p:sldMasterIdLst>
  <p:notesMasterIdLst>
    <p:notesMasterId r:id="rId13"/>
  </p:notesMasterIdLst>
  <p:handoutMasterIdLst>
    <p:handoutMasterId r:id="rId14"/>
  </p:handoutMasterIdLst>
  <p:sldIdLst>
    <p:sldId id="272" r:id="rId3"/>
    <p:sldId id="290" r:id="rId4"/>
    <p:sldId id="297" r:id="rId5"/>
    <p:sldId id="298" r:id="rId6"/>
    <p:sldId id="299" r:id="rId7"/>
    <p:sldId id="300" r:id="rId8"/>
    <p:sldId id="280" r:id="rId9"/>
    <p:sldId id="276" r:id="rId10"/>
    <p:sldId id="277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94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2" y="34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3949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3557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0552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5525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2217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5012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626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4454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9793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6803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3824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26969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0815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831543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33840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4898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8862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890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1691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  <p:sldLayoutId id="2147484048" r:id="rId12"/>
    <p:sldLayoutId id="2147484049" r:id="rId13"/>
    <p:sldLayoutId id="2147484050" r:id="rId14"/>
    <p:sldLayoutId id="2147484051" r:id="rId15"/>
    <p:sldLayoutId id="2147484052" r:id="rId16"/>
    <p:sldLayoutId id="2147484053" r:id="rId17"/>
    <p:sldLayoutId id="2147484054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Boudo, budko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62908" y="2910627"/>
            <a:ext cx="3897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Připravujeme divadlo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5575" y="493422"/>
            <a:ext cx="8549940" cy="1280870"/>
          </a:xfrm>
        </p:spPr>
        <p:txBody>
          <a:bodyPr/>
          <a:lstStyle/>
          <a:p>
            <a:r>
              <a:rPr lang="cs-CZ" b="1" dirty="0">
                <a:solidFill>
                  <a:schemeClr val="bg1"/>
                </a:solidFill>
              </a:rPr>
              <a:t>„Boudo budko, kdo v tobě přebývá?“</a:t>
            </a:r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„Já myška </a:t>
            </a:r>
            <a:r>
              <a:rPr lang="cs-CZ" b="1" dirty="0" smtClean="0">
                <a:solidFill>
                  <a:schemeClr val="bg1"/>
                </a:solidFill>
              </a:rPr>
              <a:t>Hrabalka, já žabka </a:t>
            </a:r>
            <a:r>
              <a:rPr lang="cs-CZ" b="1" dirty="0" err="1" smtClean="0">
                <a:solidFill>
                  <a:schemeClr val="bg1"/>
                </a:solidFill>
              </a:rPr>
              <a:t>Kuňkalka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>
                <a:solidFill>
                  <a:schemeClr val="bg1"/>
                </a:solidFill>
              </a:rPr>
              <a:t>a kdopak jsi ty?“</a:t>
            </a:r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„Já jsem zajíček </a:t>
            </a:r>
            <a:r>
              <a:rPr lang="cs-CZ" b="1" dirty="0" err="1">
                <a:solidFill>
                  <a:schemeClr val="bg1"/>
                </a:solidFill>
              </a:rPr>
              <a:t>Ušáček</a:t>
            </a:r>
            <a:r>
              <a:rPr lang="cs-CZ" b="1" dirty="0">
                <a:solidFill>
                  <a:schemeClr val="bg1"/>
                </a:solidFill>
              </a:rPr>
              <a:t>. Mohl bych tu </a:t>
            </a:r>
            <a:r>
              <a:rPr lang="cs-CZ" b="1" dirty="0" smtClean="0">
                <a:solidFill>
                  <a:schemeClr val="bg1"/>
                </a:solidFill>
              </a:rPr>
              <a:t>s vámi </a:t>
            </a:r>
            <a:r>
              <a:rPr lang="cs-CZ" b="1" dirty="0">
                <a:solidFill>
                  <a:schemeClr val="bg1"/>
                </a:solidFill>
              </a:rPr>
              <a:t>bydlet?“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88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62129" y="1433065"/>
            <a:ext cx="4984124" cy="4452581"/>
          </a:xfrm>
          <a:prstGeom prst="rect">
            <a:avLst/>
          </a:prstGeom>
        </p:spPr>
      </p:pic>
      <p:sp>
        <p:nvSpPr>
          <p:cNvPr id="6" name="Podnadpis 3"/>
          <p:cNvSpPr txBox="1">
            <a:spLocks/>
          </p:cNvSpPr>
          <p:nvPr/>
        </p:nvSpPr>
        <p:spPr>
          <a:xfrm>
            <a:off x="7256729" y="4084358"/>
            <a:ext cx="4463045" cy="13891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</a:rPr>
              <a:t>Jistě pohádku znáte.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Abychom si ji mohli zahrát, vyrobíme si zvířátka i domeček.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6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3780" y="1133857"/>
            <a:ext cx="4158244" cy="52400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Co budeme potřebovat?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88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11088" y="667784"/>
            <a:ext cx="3035954" cy="27121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58599" y="2266683"/>
            <a:ext cx="4592604" cy="3290552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435078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3780" y="1133857"/>
            <a:ext cx="4158244" cy="52400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Vyrobíme si zvířátka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6235" y="2717442"/>
            <a:ext cx="3413333" cy="28800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" t="3756" r="-685" b="18122"/>
          <a:stretch/>
        </p:blipFill>
        <p:spPr>
          <a:xfrm>
            <a:off x="5159602" y="2717442"/>
            <a:ext cx="5049805" cy="2880000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18876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3780" y="1133857"/>
            <a:ext cx="4158244" cy="52400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Vyrobíme si zvířátka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6950" y="2023873"/>
            <a:ext cx="2871657" cy="432000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5" name="Výbuch 1 4"/>
          <p:cNvSpPr/>
          <p:nvPr/>
        </p:nvSpPr>
        <p:spPr>
          <a:xfrm>
            <a:off x="7257171" y="2023873"/>
            <a:ext cx="3934569" cy="43200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 jsem já, myška Hrabalka!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287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3780" y="1133857"/>
            <a:ext cx="5409290" cy="52400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Paní učitelka vyrobí domeček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7257171" y="2023873"/>
            <a:ext cx="3934569" cy="43200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 můžeme hrát divadlo!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09" t="4918" r="12377" b="8926"/>
          <a:stretch/>
        </p:blipFill>
        <p:spPr>
          <a:xfrm rot="5400000">
            <a:off x="1867436" y="2268572"/>
            <a:ext cx="4211392" cy="372199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50625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</a:t>
            </a:r>
            <a:r>
              <a:rPr lang="cs-CZ" dirty="0" smtClean="0"/>
              <a:t>jeho psychiky</a:t>
            </a:r>
            <a:endParaRPr lang="cs-CZ" dirty="0" smtClean="0"/>
          </a:p>
          <a:p>
            <a:pPr marL="45720" indent="0"/>
            <a:r>
              <a:rPr lang="cs-CZ" dirty="0" smtClean="0"/>
              <a:t>  Vzdělávací podoblast: </a:t>
            </a:r>
            <a:r>
              <a:rPr lang="cs-CZ" dirty="0" smtClean="0"/>
              <a:t>Řešení problémů, učení</a:t>
            </a:r>
            <a:endParaRPr lang="cs-CZ" dirty="0" smtClean="0"/>
          </a:p>
          <a:p>
            <a:pPr marL="45720" indent="0"/>
            <a:r>
              <a:rPr lang="cs-CZ" dirty="0" smtClean="0"/>
              <a:t>  Integrovaný blok: Já, ty, my a vnímání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Téma: </a:t>
            </a:r>
            <a:r>
              <a:rPr lang="cs-CZ" dirty="0" smtClean="0"/>
              <a:t>Boudo, budko – připravujeme pohádku</a:t>
            </a:r>
          </a:p>
          <a:p>
            <a:pPr marL="45720" indent="0"/>
            <a:r>
              <a:rPr lang="cs-CZ" dirty="0" smtClean="0"/>
              <a:t>  </a:t>
            </a:r>
            <a:r>
              <a:rPr lang="cs-CZ" dirty="0" smtClean="0"/>
              <a:t>Konkretizované výstupy: </a:t>
            </a:r>
            <a:r>
              <a:rPr lang="cs-CZ" dirty="0" smtClean="0"/>
              <a:t>Aktivně se zapojovat do přípravy, výroby</a:t>
            </a:r>
            <a:endParaRPr lang="cs-CZ" dirty="0" smtClean="0"/>
          </a:p>
          <a:p>
            <a:pPr marL="45720" indent="0"/>
            <a:r>
              <a:rPr lang="cs-CZ" dirty="0" smtClean="0"/>
              <a:t>  Cíl: </a:t>
            </a:r>
            <a:r>
              <a:rPr lang="cs-CZ" dirty="0" smtClean="0"/>
              <a:t> Zahrát mladším dětem divadlo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1498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1498" y="52024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09628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783" y="1776032"/>
            <a:ext cx="116060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Celý materiál směřuje k </a:t>
            </a:r>
            <a:r>
              <a:rPr lang="cs-CZ" dirty="0" smtClean="0"/>
              <a:t>tomu, aby předškolní děti zahrály mladším jednoduchou známou pohádku.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Děti si připravují zvířátka, vyučující vyrobí domeček.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71641" y="2637159"/>
            <a:ext cx="8534400" cy="104099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/>
              <a:t>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783" y="3643028"/>
            <a:ext cx="3203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Vlastní materiály autorky</a:t>
            </a:r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33736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685800"/>
            <a:ext cx="10412574" cy="3615267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Internetové připojení</a:t>
            </a:r>
          </a:p>
          <a:p>
            <a:r>
              <a:rPr lang="cs-CZ" dirty="0" smtClean="0"/>
              <a:t>Materiál na výrobu divadelních kulis a  zvířat, viz snímek č. 3</a:t>
            </a:r>
          </a:p>
          <a:p>
            <a:r>
              <a:rPr lang="cs-CZ" dirty="0" smtClean="0"/>
              <a:t>Šablony zvířat – nejsou přílohou, vyučující připraví vlastní, nebo stáhne z internetu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74812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87597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3851811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Řez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903AAAE-3EA5-424A-B142-CC51DC1F897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258</Words>
  <Application>Microsoft Office PowerPoint</Application>
  <PresentationFormat>Širokoúhlá obrazovka</PresentationFormat>
  <Paragraphs>52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Britannic Bold</vt:lpstr>
      <vt:lpstr>Century Gothic</vt:lpstr>
      <vt:lpstr>Wingdings 3</vt:lpstr>
      <vt:lpstr>Řez</vt:lpstr>
      <vt:lpstr>Boudo, budko</vt:lpstr>
      <vt:lpstr>   </vt:lpstr>
      <vt:lpstr>   </vt:lpstr>
      <vt:lpstr>   </vt:lpstr>
      <vt:lpstr>   </vt:lpstr>
      <vt:lpstr>   </vt:lpstr>
      <vt:lpstr>Prvky polytechnické výchovy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2015-05-15T09:46:29Z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