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omments/comment1.xml" ContentType="application/vnd.openxmlformats-officedocument.presentationml.comments+xml"/>
  <Override PartName="/ppt/comments/comment2.xml" ContentType="application/vnd.openxmlformats-officedocument.presentationml.comments+xml"/>
  <Override PartName="/ppt/comments/comment3.xml" ContentType="application/vnd.openxmlformats-officedocument.presentationml.comments+xml"/>
  <Override PartName="/ppt/comments/comment4.xml" ContentType="application/vnd.openxmlformats-officedocument.presentationml.comments+xml"/>
  <Override PartName="/ppt/comments/comment5.xml" ContentType="application/vnd.openxmlformats-officedocument.presentationml.comments+xml"/>
  <Override PartName="/ppt/comments/comment6.xml" ContentType="application/vnd.openxmlformats-officedocument.presentationml.comments+xml"/>
  <Override PartName="/ppt/comments/comment7.xml" ContentType="application/vnd.openxmlformats-officedocument.presentationml.comments+xml"/>
  <Override PartName="/ppt/comments/comment8.xml" ContentType="application/vnd.openxmlformats-officedocument.presentationml.comments+xml"/>
  <Override PartName="/ppt/comments/comment9.xml" ContentType="application/vnd.openxmlformats-officedocument.presentationml.comments+xml"/>
  <Override PartName="/ppt/comments/comment10.xml" ContentType="application/vnd.openxmlformats-officedocument.presentationml.comments+xml"/>
  <Override PartName="/ppt/comments/comment11.xml" ContentType="application/vnd.openxmlformats-officedocument.presentationml.comments+xml"/>
  <Override PartName="/ppt/comments/comment12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23"/>
  </p:notesMasterIdLst>
  <p:handoutMasterIdLst>
    <p:handoutMasterId r:id="rId24"/>
  </p:handoutMasterIdLst>
  <p:sldIdLst>
    <p:sldId id="272" r:id="rId3"/>
    <p:sldId id="282" r:id="rId4"/>
    <p:sldId id="283" r:id="rId5"/>
    <p:sldId id="284" r:id="rId6"/>
    <p:sldId id="290" r:id="rId7"/>
    <p:sldId id="289" r:id="rId8"/>
    <p:sldId id="288" r:id="rId9"/>
    <p:sldId id="287" r:id="rId10"/>
    <p:sldId id="286" r:id="rId11"/>
    <p:sldId id="285" r:id="rId12"/>
    <p:sldId id="294" r:id="rId13"/>
    <p:sldId id="295" r:id="rId14"/>
    <p:sldId id="296" r:id="rId15"/>
    <p:sldId id="275" r:id="rId16"/>
    <p:sldId id="276" r:id="rId17"/>
    <p:sldId id="277" r:id="rId18"/>
    <p:sldId id="278" r:id="rId19"/>
    <p:sldId id="279" r:id="rId20"/>
    <p:sldId id="280" r:id="rId21"/>
    <p:sldId id="281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FEE6"/>
    <a:srgbClr val="FDFE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353" autoAdjust="0"/>
    <p:restoredTop sz="94918" autoAdjust="0"/>
  </p:normalViewPr>
  <p:slideViewPr>
    <p:cSldViewPr snapToGrid="0">
      <p:cViewPr varScale="1">
        <p:scale>
          <a:sx n="79" d="100"/>
          <a:sy n="79" d="100"/>
        </p:scale>
        <p:origin x="492" y="78"/>
      </p:cViewPr>
      <p:guideLst>
        <p:guide pos="3840"/>
        <p:guide orient="horz" pos="2160"/>
      </p:guideLst>
    </p:cSldViewPr>
  </p:slideViewPr>
  <p:outlineViewPr>
    <p:cViewPr>
      <p:scale>
        <a:sx n="33" d="100"/>
        <a:sy n="33" d="100"/>
      </p:scale>
      <p:origin x="0" y="-63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commentAuthors" Target="commentAuthors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4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5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6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7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8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9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10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1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1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t>15. 5. 2015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t>15. 5. 2015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288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59342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843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23056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57080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42011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003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3594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734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5" Type="http://schemas.openxmlformats.org/officeDocument/2006/relationships/comments" Target="../comments/comment2.xml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Relationship Id="rId1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3.xm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4.xm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29.png"/><Relationship Id="rId3" Type="http://schemas.microsoft.com/office/2007/relationships/hdphoto" Target="../media/hdphoto2.wdp"/><Relationship Id="rId7" Type="http://schemas.openxmlformats.org/officeDocument/2006/relationships/image" Target="../media/image23.png"/><Relationship Id="rId12" Type="http://schemas.openxmlformats.org/officeDocument/2006/relationships/image" Target="../media/image28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2.png"/><Relationship Id="rId11" Type="http://schemas.openxmlformats.org/officeDocument/2006/relationships/image" Target="../media/image27.png"/><Relationship Id="rId5" Type="http://schemas.openxmlformats.org/officeDocument/2006/relationships/image" Target="../media/image21.png"/><Relationship Id="rId10" Type="http://schemas.openxmlformats.org/officeDocument/2006/relationships/image" Target="../media/image26.png"/><Relationship Id="rId4" Type="http://schemas.openxmlformats.org/officeDocument/2006/relationships/image" Target="../media/image20.png"/><Relationship Id="rId9" Type="http://schemas.openxmlformats.org/officeDocument/2006/relationships/image" Target="../media/image25.png"/><Relationship Id="rId14" Type="http://schemas.openxmlformats.org/officeDocument/2006/relationships/comments" Target="../comments/comment5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Relationship Id="rId4" Type="http://schemas.openxmlformats.org/officeDocument/2006/relationships/comments" Target="../comments/commen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7.xml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12.png"/><Relationship Id="rId7" Type="http://schemas.openxmlformats.org/officeDocument/2006/relationships/image" Target="../media/image35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4.png"/><Relationship Id="rId11" Type="http://schemas.openxmlformats.org/officeDocument/2006/relationships/comments" Target="../comments/comment8.xml"/><Relationship Id="rId5" Type="http://schemas.openxmlformats.org/officeDocument/2006/relationships/image" Target="../media/image33.png"/><Relationship Id="rId10" Type="http://schemas.openxmlformats.org/officeDocument/2006/relationships/image" Target="../media/image38.png"/><Relationship Id="rId4" Type="http://schemas.openxmlformats.org/officeDocument/2006/relationships/image" Target="../media/image32.png"/><Relationship Id="rId9" Type="http://schemas.openxmlformats.org/officeDocument/2006/relationships/image" Target="../media/image3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9.xml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0.xml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42.png"/><Relationship Id="rId7" Type="http://schemas.openxmlformats.org/officeDocument/2006/relationships/image" Target="../media/image46.png"/><Relationship Id="rId12" Type="http://schemas.openxmlformats.org/officeDocument/2006/relationships/comments" Target="../comments/comment11.xml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5.png"/><Relationship Id="rId11" Type="http://schemas.openxmlformats.org/officeDocument/2006/relationships/image" Target="../media/image50.png"/><Relationship Id="rId5" Type="http://schemas.openxmlformats.org/officeDocument/2006/relationships/image" Target="../media/image44.png"/><Relationship Id="rId10" Type="http://schemas.openxmlformats.org/officeDocument/2006/relationships/image" Target="../media/image49.png"/><Relationship Id="rId4" Type="http://schemas.openxmlformats.org/officeDocument/2006/relationships/image" Target="../media/image43.png"/><Relationship Id="rId9" Type="http://schemas.openxmlformats.org/officeDocument/2006/relationships/image" Target="../media/image4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2.xml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Skládání slov podle předlohy</a:t>
            </a:r>
            <a:endParaRPr lang="cs-CZ" dirty="0">
              <a:solidFill>
                <a:srgbClr val="C0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Podnadpis 6"/>
          <p:cNvSpPr>
            <a:spLocks noGrp="1"/>
          </p:cNvSpPr>
          <p:nvPr>
            <p:ph type="subTitle" idx="1"/>
          </p:nvPr>
        </p:nvSpPr>
        <p:spPr>
          <a:xfrm>
            <a:off x="1225296" y="2913625"/>
            <a:ext cx="9601200" cy="914400"/>
          </a:xfrm>
        </p:spPr>
        <p:txBody>
          <a:bodyPr>
            <a:normAutofit/>
          </a:bodyPr>
          <a:lstStyle/>
          <a:p>
            <a:r>
              <a:rPr lang="cs-CZ" sz="40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Jazyk a řeč</a:t>
            </a:r>
            <a:endParaRPr lang="cs-CZ" sz="40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1542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1279" y="207264"/>
            <a:ext cx="6465383" cy="6086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9421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PP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86808">
            <a:off x="9146252" y="2133706"/>
            <a:ext cx="2120646" cy="1950183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553" b="4365"/>
          <a:stretch/>
        </p:blipFill>
        <p:spPr>
          <a:xfrm>
            <a:off x="2995640" y="186837"/>
            <a:ext cx="1874556" cy="1572768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933"/>
          <a:stretch/>
        </p:blipFill>
        <p:spPr>
          <a:xfrm>
            <a:off x="4602009" y="1830327"/>
            <a:ext cx="1932470" cy="2263827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142" y="348190"/>
            <a:ext cx="2096419" cy="2590082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7823" y="3833446"/>
            <a:ext cx="1780255" cy="243078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802" y="3833446"/>
            <a:ext cx="2009778" cy="2264692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8816" y="2012464"/>
            <a:ext cx="1436754" cy="2151184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3382" y="4221196"/>
            <a:ext cx="2291577" cy="1655279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5983" y="2045038"/>
            <a:ext cx="1484459" cy="1708457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6629" y="333915"/>
            <a:ext cx="1959585" cy="1485225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6275" y="186837"/>
            <a:ext cx="1891283" cy="1718624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1058" b="97698" l="3264" r="9824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2463" y="475595"/>
            <a:ext cx="1770622" cy="2381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0500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8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2" fill="hold">
                      <p:stCondLst>
                        <p:cond delay="0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564" y="366478"/>
            <a:ext cx="2367796" cy="3022898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2682241" y="134112"/>
            <a:ext cx="8900160" cy="19994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2000" b="1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PETRKLÍČ</a:t>
            </a:r>
            <a:endParaRPr lang="cs-CZ" sz="12000" b="1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184684" y="3881092"/>
            <a:ext cx="105156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b="1" dirty="0" smtClean="0">
                <a:latin typeface="Arial Black" panose="020B0A04020102020204" pitchFamily="34" charset="0"/>
              </a:rPr>
              <a:t>Č</a:t>
            </a:r>
            <a:endParaRPr lang="cs-CZ" sz="9600" b="1" dirty="0">
              <a:latin typeface="Arial Black" panose="020B0A04020102020204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8609610" y="3389376"/>
            <a:ext cx="40027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b="1" dirty="0" smtClean="0">
                <a:latin typeface="Arial Black" panose="020B0A04020102020204" pitchFamily="34" charset="0"/>
              </a:rPr>
              <a:t>Í</a:t>
            </a:r>
            <a:endParaRPr lang="cs-CZ" sz="9600" b="1" dirty="0">
              <a:latin typeface="Arial Black" panose="020B0A04020102020204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035040" y="4974724"/>
            <a:ext cx="3779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b="1" dirty="0" smtClean="0">
                <a:latin typeface="Arial Black" panose="020B0A04020102020204" pitchFamily="34" charset="0"/>
              </a:rPr>
              <a:t>P</a:t>
            </a:r>
            <a:endParaRPr lang="cs-CZ" sz="9600" b="1" dirty="0">
              <a:latin typeface="Arial Black" panose="020B0A04020102020204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8059941" y="4820323"/>
            <a:ext cx="4998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b="1" dirty="0" smtClean="0">
                <a:latin typeface="Arial Black" panose="020B0A04020102020204" pitchFamily="34" charset="0"/>
              </a:rPr>
              <a:t>E</a:t>
            </a:r>
            <a:endParaRPr lang="cs-CZ" sz="9600" b="1" dirty="0">
              <a:latin typeface="Arial Black" panose="020B0A04020102020204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64246" y="3281202"/>
            <a:ext cx="66751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b="1" dirty="0" smtClean="0">
                <a:latin typeface="Arial Black" panose="020B0A04020102020204" pitchFamily="34" charset="0"/>
              </a:rPr>
              <a:t>T</a:t>
            </a:r>
            <a:endParaRPr lang="cs-CZ" sz="9600" b="1" dirty="0">
              <a:latin typeface="Arial Black" panose="020B0A04020102020204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0786357" y="3405064"/>
            <a:ext cx="6949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b="1" dirty="0" smtClean="0">
                <a:latin typeface="Arial Black" panose="020B0A04020102020204" pitchFamily="34" charset="0"/>
              </a:rPr>
              <a:t>R</a:t>
            </a:r>
            <a:endParaRPr lang="cs-CZ" sz="9600" b="1" dirty="0">
              <a:latin typeface="Arial Black" panose="020B0A04020102020204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938784" y="4742688"/>
            <a:ext cx="124358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b="1" dirty="0" smtClean="0">
                <a:latin typeface="Arial Black" panose="020B0A04020102020204" pitchFamily="34" charset="0"/>
              </a:rPr>
              <a:t>K</a:t>
            </a:r>
            <a:endParaRPr lang="cs-CZ" sz="9600" b="1" dirty="0">
              <a:latin typeface="Arial Black" panose="020B0A04020102020204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9948672" y="5312604"/>
            <a:ext cx="53803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b="1" dirty="0" smtClean="0">
                <a:latin typeface="Arial Black" panose="020B0A04020102020204" pitchFamily="34" charset="0"/>
              </a:rPr>
              <a:t>L</a:t>
            </a:r>
            <a:endParaRPr lang="cs-CZ" sz="9600" b="1" dirty="0">
              <a:latin typeface="Arial Black" panose="020B0A04020102020204" pitchFamily="34" charset="0"/>
            </a:endParaRPr>
          </a:p>
        </p:txBody>
      </p:sp>
      <p:cxnSp>
        <p:nvCxnSpPr>
          <p:cNvPr id="13" name="Přímá spojnice 12"/>
          <p:cNvCxnSpPr/>
          <p:nvPr/>
        </p:nvCxnSpPr>
        <p:spPr>
          <a:xfrm>
            <a:off x="2527308" y="3400031"/>
            <a:ext cx="8981941" cy="2491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ovéPole 18"/>
          <p:cNvSpPr txBox="1"/>
          <p:nvPr/>
        </p:nvSpPr>
        <p:spPr>
          <a:xfrm>
            <a:off x="4640065" y="4598388"/>
            <a:ext cx="97941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b="1" dirty="0" smtClean="0">
                <a:latin typeface="Arial Black" panose="020B0A04020102020204" pitchFamily="34" charset="0"/>
              </a:rPr>
              <a:t>Š</a:t>
            </a:r>
            <a:endParaRPr lang="cs-CZ" sz="9600" b="1" dirty="0">
              <a:latin typeface="Arial Black" panose="020B0A04020102020204" pitchFamily="34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7018278" y="3881092"/>
            <a:ext cx="99186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b="1" dirty="0" smtClean="0">
                <a:latin typeface="Arial Black" panose="020B0A04020102020204" pitchFamily="34" charset="0"/>
              </a:rPr>
              <a:t>B</a:t>
            </a:r>
            <a:endParaRPr lang="cs-CZ" sz="9600" b="1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7698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125E-6 -4.81481E-6 L -0.26511 -0.4060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255" y="-20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7 3.7037E-7 L -0.33398 -0.38935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706" y="-194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07407E-6 L 0.36719 -0.16435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359" y="-82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81 0.00046 L -0.3793 -0.17986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362" y="-90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9167E-6 1.48148E-6 L 0.53308 -0.37408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654" y="-187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56 0.01944 L -0.09896 -0.46065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182" y="-240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05 -0.00532 L 0.08645 -0.17476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75" y="-84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17 0.01135 L 0.59166 -0.25509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635" y="-133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  <p:bldP spid="14" grpId="0"/>
      <p:bldP spid="15" grpId="0"/>
      <p:bldP spid="19" grpId="0"/>
      <p:bldP spid="2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903" y="-70674"/>
            <a:ext cx="6991357" cy="6364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892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8421" l="1600" r="899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902633" y="-440642"/>
            <a:ext cx="2454843" cy="3731362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5084" y="2506438"/>
            <a:ext cx="1641684" cy="2409946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224"/>
          <a:stretch/>
        </p:blipFill>
        <p:spPr>
          <a:xfrm>
            <a:off x="7614057" y="375132"/>
            <a:ext cx="1991106" cy="1916701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597" y="463734"/>
            <a:ext cx="1268314" cy="1641348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5691" y="2317928"/>
            <a:ext cx="2716530" cy="165191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1172" y="2333073"/>
            <a:ext cx="1940176" cy="2363323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7784" y="1682301"/>
            <a:ext cx="1387305" cy="2742661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4600" y="485813"/>
            <a:ext cx="1747962" cy="1806020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06259" y="4780313"/>
            <a:ext cx="2506755" cy="1533758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544" y="3953335"/>
            <a:ext cx="2582628" cy="2340587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3620" y="4229597"/>
            <a:ext cx="2575688" cy="2009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6012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91365" y="4873692"/>
            <a:ext cx="5391397" cy="1377538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8421" l="1600" r="899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805097" y="-525986"/>
            <a:ext cx="2454843" cy="3731362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4194048" y="197617"/>
            <a:ext cx="7242048" cy="182625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KOMBAJN</a:t>
            </a:r>
            <a:endParaRPr lang="cs-CZ" sz="9600" b="1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985691" y="3589361"/>
            <a:ext cx="1028441" cy="1581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b="1" dirty="0" smtClean="0">
                <a:latin typeface="Arial Black" panose="020B0A04020102020204" pitchFamily="34" charset="0"/>
              </a:rPr>
              <a:t>J</a:t>
            </a:r>
            <a:endParaRPr lang="cs-CZ" sz="9600" b="1" dirty="0">
              <a:latin typeface="Arial Black" panose="020B0A04020102020204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768843" y="3475449"/>
            <a:ext cx="111501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b="1" dirty="0" smtClean="0">
                <a:latin typeface="Arial Black" panose="020B0A04020102020204" pitchFamily="34" charset="0"/>
              </a:rPr>
              <a:t>O</a:t>
            </a:r>
            <a:endParaRPr lang="cs-CZ" sz="9600" b="1" dirty="0">
              <a:latin typeface="Arial Black" panose="020B0A04020102020204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904705" y="3475813"/>
            <a:ext cx="134684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 smtClean="0">
                <a:latin typeface="Arial Black" panose="020B0A04020102020204" pitchFamily="34" charset="0"/>
              </a:rPr>
              <a:t>M</a:t>
            </a:r>
            <a:endParaRPr lang="cs-CZ" sz="9600" b="1" dirty="0">
              <a:latin typeface="Arial Black" panose="020B0A04020102020204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047455" y="4962144"/>
            <a:ext cx="121058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 smtClean="0">
                <a:latin typeface="Arial Black" panose="020B0A04020102020204" pitchFamily="34" charset="0"/>
              </a:rPr>
              <a:t>K</a:t>
            </a:r>
            <a:endParaRPr lang="cs-CZ" sz="9600" b="1" dirty="0">
              <a:latin typeface="Arial Black" panose="020B0A04020102020204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 flipH="1">
            <a:off x="10737539" y="4082038"/>
            <a:ext cx="1062438" cy="1583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b="1" dirty="0" smtClean="0">
                <a:latin typeface="Arial Black" panose="020B0A04020102020204" pitchFamily="34" charset="0"/>
              </a:rPr>
              <a:t>B</a:t>
            </a:r>
            <a:endParaRPr lang="cs-CZ" sz="9600" b="1" dirty="0">
              <a:latin typeface="Arial Black" panose="020B0A04020102020204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482463" y="4884769"/>
            <a:ext cx="113804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b="1" dirty="0" smtClean="0">
                <a:latin typeface="Arial Black" panose="020B0A04020102020204" pitchFamily="34" charset="0"/>
              </a:rPr>
              <a:t>A</a:t>
            </a:r>
            <a:endParaRPr lang="cs-CZ" sz="9600" b="1" dirty="0">
              <a:latin typeface="Arial Black" panose="020B0A04020102020204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9205404" y="4962144"/>
            <a:ext cx="121058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 smtClean="0">
                <a:latin typeface="Arial Black" panose="020B0A04020102020204" pitchFamily="34" charset="0"/>
              </a:rPr>
              <a:t>N</a:t>
            </a:r>
            <a:endParaRPr lang="cs-CZ" sz="9600" b="1" dirty="0">
              <a:latin typeface="Arial Black" panose="020B0A04020102020204" pitchFamily="34" charset="0"/>
            </a:endParaRPr>
          </a:p>
        </p:txBody>
      </p:sp>
      <p:cxnSp>
        <p:nvCxnSpPr>
          <p:cNvPr id="14" name="Přímá spojnice 13"/>
          <p:cNvCxnSpPr/>
          <p:nvPr/>
        </p:nvCxnSpPr>
        <p:spPr>
          <a:xfrm>
            <a:off x="3079057" y="3152443"/>
            <a:ext cx="872092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ovéPole 14"/>
          <p:cNvSpPr txBox="1"/>
          <p:nvPr/>
        </p:nvSpPr>
        <p:spPr>
          <a:xfrm>
            <a:off x="6008577" y="3137885"/>
            <a:ext cx="109665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b="1" dirty="0" smtClean="0">
                <a:latin typeface="Arial Black" panose="020B0A04020102020204" pitchFamily="34" charset="0"/>
              </a:rPr>
              <a:t>D</a:t>
            </a:r>
            <a:endParaRPr lang="cs-CZ" sz="9600" b="1" dirty="0">
              <a:latin typeface="Arial Black" panose="020B0A04020102020204" pitchFamily="34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9599074" y="3304032"/>
            <a:ext cx="1138465" cy="1569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b="1" dirty="0">
                <a:latin typeface="Arial Black" panose="020B0A04020102020204" pitchFamily="34" charset="0"/>
              </a:rPr>
              <a:t>P</a:t>
            </a:r>
          </a:p>
        </p:txBody>
      </p:sp>
    </p:spTree>
    <p:extLst>
      <p:ext uri="{BB962C8B-B14F-4D97-AF65-F5344CB8AC3E}">
        <p14:creationId xmlns:p14="http://schemas.microsoft.com/office/powerpoint/2010/main" val="3986002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875E-6 -2.96296E-6 L 0.17552 -0.4393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776" y="-219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0833E-6 -4.81481E-6 L -0.21172 -0.22708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586" y="-113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81481E-6 L 0.19089 -0.225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544" y="-112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5E-6 1.85185E-6 L -0.27044 -0.31852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529" y="-15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3.7037E-7 L 0.23842 -0.43264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914" y="-216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96 -0.01088 L 0.68515 -0.24213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349" y="-115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64 0.00093 L 0.07969 -0.44305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02" y="-221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  <p:bldP spid="15" grpId="0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3056" y="548640"/>
            <a:ext cx="7564597" cy="5701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3144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161" y="712519"/>
            <a:ext cx="1988058" cy="180174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1165" y="-41890"/>
            <a:ext cx="2291577" cy="1655279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6742" y="1844748"/>
            <a:ext cx="2206216" cy="2062002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90" r="18707"/>
          <a:stretch/>
        </p:blipFill>
        <p:spPr>
          <a:xfrm>
            <a:off x="6961865" y="63889"/>
            <a:ext cx="1899547" cy="3090894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487" y="3146908"/>
            <a:ext cx="1733825" cy="2426906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2277" y="187876"/>
            <a:ext cx="2165538" cy="1915668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6862" y="2103544"/>
            <a:ext cx="2011658" cy="2180232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1036" y="4413331"/>
            <a:ext cx="2171655" cy="1634480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3182" y="3838853"/>
            <a:ext cx="2294633" cy="2324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3814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187053" y="4886042"/>
            <a:ext cx="5391397" cy="1377538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3589360" y="268066"/>
            <a:ext cx="7478973" cy="18457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JABLOŇ</a:t>
            </a:r>
            <a:endParaRPr lang="cs-CZ" sz="9600" b="1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514886" y="3316382"/>
            <a:ext cx="114165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 smtClean="0">
                <a:latin typeface="Arial Black" panose="020B0A04020102020204" pitchFamily="34" charset="0"/>
              </a:rPr>
              <a:t>A</a:t>
            </a:r>
            <a:endParaRPr lang="cs-CZ" sz="9600" b="1" dirty="0">
              <a:latin typeface="Arial Black" panose="020B0A04020102020204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0840489" y="4789981"/>
            <a:ext cx="100540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 smtClean="0">
                <a:latin typeface="Arial Black" panose="020B0A04020102020204" pitchFamily="34" charset="0"/>
              </a:rPr>
              <a:t>J</a:t>
            </a:r>
            <a:endParaRPr lang="cs-CZ" sz="9600" b="1" dirty="0">
              <a:latin typeface="Arial Black" panose="020B0A04020102020204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001728" y="4789981"/>
            <a:ext cx="18473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9600" b="1" dirty="0">
              <a:latin typeface="Arial Black" panose="020B0A04020102020204" pitchFamily="34" charset="0"/>
            </a:endParaRPr>
          </a:p>
        </p:txBody>
      </p:sp>
      <p:cxnSp>
        <p:nvCxnSpPr>
          <p:cNvPr id="14" name="Přímá spojnice 13"/>
          <p:cNvCxnSpPr/>
          <p:nvPr/>
        </p:nvCxnSpPr>
        <p:spPr>
          <a:xfrm>
            <a:off x="3517374" y="3423096"/>
            <a:ext cx="7526964" cy="2879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Obrázek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748" y="50084"/>
            <a:ext cx="2756847" cy="3461779"/>
          </a:xfrm>
          <a:prstGeom prst="rect">
            <a:avLst/>
          </a:prstGeom>
        </p:spPr>
      </p:pic>
      <p:sp>
        <p:nvSpPr>
          <p:cNvPr id="19" name="TextovéPole 18"/>
          <p:cNvSpPr txBox="1"/>
          <p:nvPr/>
        </p:nvSpPr>
        <p:spPr>
          <a:xfrm>
            <a:off x="928906" y="4612448"/>
            <a:ext cx="117028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b="1" dirty="0" smtClean="0">
                <a:latin typeface="Arial Black" panose="020B0A04020102020204" pitchFamily="34" charset="0"/>
              </a:rPr>
              <a:t>B</a:t>
            </a:r>
            <a:endParaRPr lang="cs-CZ" sz="9600" b="1" dirty="0">
              <a:latin typeface="Arial Black" panose="020B0A04020102020204" pitchFamily="34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8325048" y="4612448"/>
            <a:ext cx="10829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b="1" dirty="0" smtClean="0">
                <a:latin typeface="Arial Black" panose="020B0A04020102020204" pitchFamily="34" charset="0"/>
              </a:rPr>
              <a:t>L</a:t>
            </a:r>
            <a:endParaRPr lang="cs-CZ" sz="9600" b="1" dirty="0">
              <a:latin typeface="Arial Black" panose="020B0A04020102020204" pitchFamily="34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5695206" y="4886042"/>
            <a:ext cx="11263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b="1" dirty="0" smtClean="0">
                <a:latin typeface="Arial Black" panose="020B0A04020102020204" pitchFamily="34" charset="0"/>
              </a:rPr>
              <a:t>O</a:t>
            </a:r>
            <a:endParaRPr lang="cs-CZ" sz="9600" b="1" dirty="0">
              <a:latin typeface="Arial Black" panose="020B0A04020102020204" pitchFamily="34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9412708" y="3502845"/>
            <a:ext cx="13054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b="1" dirty="0" smtClean="0">
                <a:latin typeface="Arial Black" panose="020B0A04020102020204" pitchFamily="34" charset="0"/>
              </a:rPr>
              <a:t>Ň</a:t>
            </a:r>
            <a:endParaRPr lang="cs-CZ" sz="9600" b="1" dirty="0">
              <a:latin typeface="Arial Black" panose="020B0A04020102020204" pitchFamily="34" charset="0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3392132" y="4478069"/>
            <a:ext cx="11803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b="1" dirty="0" smtClean="0">
                <a:latin typeface="Arial Black" panose="020B0A04020102020204" pitchFamily="34" charset="0"/>
              </a:rPr>
              <a:t>D</a:t>
            </a:r>
            <a:endParaRPr lang="cs-CZ" sz="9600" b="1" dirty="0">
              <a:latin typeface="Arial Black" panose="020B0A04020102020204" pitchFamily="34" charset="0"/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2112052" y="3334330"/>
            <a:ext cx="12395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b="1" dirty="0" smtClean="0">
                <a:latin typeface="Arial Black" panose="020B0A04020102020204" pitchFamily="34" charset="0"/>
              </a:rPr>
              <a:t>M</a:t>
            </a:r>
            <a:endParaRPr lang="cs-CZ" sz="9600" b="1" dirty="0">
              <a:latin typeface="Arial Black" panose="020B0A04020102020204" pitchFamily="34" charset="0"/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6756258" y="3511863"/>
            <a:ext cx="104919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b="1" dirty="0" smtClean="0">
                <a:latin typeface="Arial Black" panose="020B0A04020102020204" pitchFamily="34" charset="0"/>
              </a:rPr>
              <a:t>U</a:t>
            </a:r>
            <a:endParaRPr lang="cs-CZ" sz="9600" b="1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9223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-1.48148E-6 L -0.52735 -0.3789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367" y="-189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0833E-6 3.33333E-6 L 0.05872 -0.16204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30" y="-81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4.44444E-6 L 0.43542 -0.35093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771" y="-175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4.44444E-6 L -0.08698 -0.34908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49" y="-174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-1.85185E-6 L 0.19349 -0.39491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674" y="-197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1.48148E-6 L -0.02969 -0.1875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84" y="-93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9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187053" y="4886042"/>
            <a:ext cx="5391397" cy="1377538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7523" y="239539"/>
            <a:ext cx="6395859" cy="5710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4388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187053" y="4886042"/>
            <a:ext cx="5391397" cy="1377538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2" r="22177"/>
          <a:stretch/>
        </p:blipFill>
        <p:spPr>
          <a:xfrm>
            <a:off x="374372" y="267756"/>
            <a:ext cx="1943756" cy="2892651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7660" y="267756"/>
            <a:ext cx="1984034" cy="1994817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509"/>
          <a:stretch/>
        </p:blipFill>
        <p:spPr>
          <a:xfrm>
            <a:off x="10222892" y="3948624"/>
            <a:ext cx="1817848" cy="2314956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08" r="12467"/>
          <a:stretch/>
        </p:blipFill>
        <p:spPr>
          <a:xfrm>
            <a:off x="6176626" y="-1719"/>
            <a:ext cx="2401824" cy="2078245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083" y="3578069"/>
            <a:ext cx="1867747" cy="2615946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2091" y="2262573"/>
            <a:ext cx="2407920" cy="2137333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97" t="902" r="7836" b="7927"/>
          <a:stretch/>
        </p:blipFill>
        <p:spPr>
          <a:xfrm>
            <a:off x="9773028" y="217070"/>
            <a:ext cx="2267712" cy="1584893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0409" y="2110197"/>
            <a:ext cx="1620259" cy="2100420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1" t="2966" r="2943" b="4575"/>
          <a:stretch/>
        </p:blipFill>
        <p:spPr>
          <a:xfrm>
            <a:off x="2986755" y="2617232"/>
            <a:ext cx="1951629" cy="2025742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4733" y="4271498"/>
            <a:ext cx="1534319" cy="1992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9356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81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2" fill="hold">
                      <p:stCondLst>
                        <p:cond delay="0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187053" y="4886042"/>
            <a:ext cx="5391397" cy="1377538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3016154" y="245660"/>
            <a:ext cx="8284191" cy="169232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SNĚHULÁK</a:t>
            </a:r>
            <a:endParaRPr lang="cs-CZ" sz="9600" b="1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cxnSp>
        <p:nvCxnSpPr>
          <p:cNvPr id="7" name="Přímá spojnice 6"/>
          <p:cNvCxnSpPr/>
          <p:nvPr/>
        </p:nvCxnSpPr>
        <p:spPr>
          <a:xfrm flipV="1">
            <a:off x="2849499" y="3220872"/>
            <a:ext cx="8628268" cy="2729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ovéPole 7"/>
          <p:cNvSpPr txBox="1"/>
          <p:nvPr/>
        </p:nvSpPr>
        <p:spPr>
          <a:xfrm>
            <a:off x="6318913" y="4585648"/>
            <a:ext cx="107433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 smtClean="0">
                <a:latin typeface="Arial Black" panose="020B0A04020102020204" pitchFamily="34" charset="0"/>
              </a:rPr>
              <a:t>S</a:t>
            </a:r>
            <a:endParaRPr lang="cs-CZ" sz="9600" b="1" dirty="0">
              <a:latin typeface="Arial Black" panose="020B0A04020102020204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9831134" y="3405176"/>
            <a:ext cx="11317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b="1" dirty="0" smtClean="0">
                <a:latin typeface="Arial Black" panose="020B0A04020102020204" pitchFamily="34" charset="0"/>
              </a:rPr>
              <a:t>N</a:t>
            </a:r>
            <a:endParaRPr lang="cs-CZ" sz="9600" b="1" dirty="0">
              <a:latin typeface="Arial Black" panose="020B0A04020102020204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019575" y="3623398"/>
            <a:ext cx="107817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b="1" dirty="0" smtClean="0">
                <a:latin typeface="Arial Black" panose="020B0A04020102020204" pitchFamily="34" charset="0"/>
              </a:rPr>
              <a:t>Ě</a:t>
            </a:r>
            <a:endParaRPr lang="cs-CZ" sz="9600" b="1" dirty="0">
              <a:latin typeface="Arial Black" panose="020B0A04020102020204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498405" y="3405176"/>
            <a:ext cx="107433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b="1" dirty="0" smtClean="0">
                <a:latin typeface="Arial Black" panose="020B0A04020102020204" pitchFamily="34" charset="0"/>
              </a:rPr>
              <a:t>H</a:t>
            </a:r>
            <a:endParaRPr lang="cs-CZ" sz="9600" b="1" dirty="0">
              <a:latin typeface="Arial Black" panose="020B0A04020102020204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7881719" y="3623398"/>
            <a:ext cx="123317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b="1" dirty="0" smtClean="0">
                <a:latin typeface="Arial Black" panose="020B0A04020102020204" pitchFamily="34" charset="0"/>
              </a:rPr>
              <a:t>U</a:t>
            </a:r>
            <a:endParaRPr lang="cs-CZ" sz="9600" b="1" dirty="0">
              <a:latin typeface="Arial Black" panose="020B0A04020102020204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79328" y="4585648"/>
            <a:ext cx="112053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b="1" dirty="0" smtClean="0">
                <a:latin typeface="Arial Black" panose="020B0A04020102020204" pitchFamily="34" charset="0"/>
              </a:rPr>
              <a:t>L</a:t>
            </a:r>
            <a:endParaRPr lang="cs-CZ" sz="9600" b="1" dirty="0">
              <a:latin typeface="Arial Black" panose="020B0A04020102020204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168359" y="4773432"/>
            <a:ext cx="109096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b="1" dirty="0" smtClean="0">
                <a:latin typeface="Arial Black" panose="020B0A04020102020204" pitchFamily="34" charset="0"/>
              </a:rPr>
              <a:t>Á</a:t>
            </a:r>
            <a:endParaRPr lang="cs-CZ" sz="9600" b="1" dirty="0">
              <a:latin typeface="Arial Black" panose="020B0A04020102020204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0773355" y="5022377"/>
            <a:ext cx="120100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b="1" dirty="0" smtClean="0">
                <a:latin typeface="Arial Black" panose="020B0A04020102020204" pitchFamily="34" charset="0"/>
              </a:rPr>
              <a:t>K</a:t>
            </a:r>
            <a:endParaRPr lang="cs-CZ" sz="9600" b="1" dirty="0">
              <a:latin typeface="Arial Black" panose="020B0A04020102020204" pitchFamily="34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3894305" y="3165660"/>
            <a:ext cx="10597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b="1" dirty="0" smtClean="0">
                <a:latin typeface="Arial Black" panose="020B0A04020102020204" pitchFamily="34" charset="0"/>
              </a:rPr>
              <a:t>Z</a:t>
            </a:r>
            <a:endParaRPr lang="cs-CZ" sz="9600" b="1" dirty="0">
              <a:latin typeface="Arial Black" panose="020B0A04020102020204" pitchFamily="34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8804874" y="5193058"/>
            <a:ext cx="10262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b="1" dirty="0" smtClean="0">
                <a:latin typeface="Arial Black" panose="020B0A04020102020204" pitchFamily="34" charset="0"/>
              </a:rPr>
              <a:t>F</a:t>
            </a:r>
            <a:endParaRPr lang="cs-CZ" sz="9600" b="1" dirty="0">
              <a:latin typeface="Arial Black" panose="020B0A04020102020204" pitchFamily="34" charset="0"/>
            </a:endParaRPr>
          </a:p>
        </p:txBody>
      </p:sp>
      <p:pic>
        <p:nvPicPr>
          <p:cNvPr id="18" name="Obrázek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37" y="85257"/>
            <a:ext cx="2747769" cy="3350526"/>
          </a:xfrm>
          <a:prstGeom prst="rect">
            <a:avLst/>
          </a:prstGeom>
        </p:spPr>
      </p:pic>
      <p:sp>
        <p:nvSpPr>
          <p:cNvPr id="19" name="TextovéPole 18"/>
          <p:cNvSpPr txBox="1"/>
          <p:nvPr/>
        </p:nvSpPr>
        <p:spPr>
          <a:xfrm>
            <a:off x="4745021" y="5370478"/>
            <a:ext cx="116363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b="1" dirty="0" smtClean="0">
                <a:latin typeface="Arial Black" panose="020B0A04020102020204" pitchFamily="34" charset="0"/>
              </a:rPr>
              <a:t>V</a:t>
            </a:r>
            <a:endParaRPr lang="cs-CZ" sz="9600" b="1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1651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-2.59259E-6 L 0.25963 -0.2347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982" y="-117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3.7037E-7 L 0.04401 -0.20694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01" y="-10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-2.59259E-6 L -0.06563 -0.23865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81" y="-119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0833E-6 -1.85185E-6 L 0.61029 -0.37708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508" y="-188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0833E-6 3.33333E-6 L 0.4763 -0.40764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815" y="-203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7.40741E-7 L -0.06771 -0.44282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85" y="-221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-1.85185E-6 L -0.2513 -0.38102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65" y="-190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75E-6 3.7037E-7 L -0.45976 -0.2081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995" y="-104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ilustrace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5300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I</a:t>
            </a:r>
            <a:r>
              <a:rPr lang="cs-CZ" dirty="0" smtClean="0"/>
              <a:t>ntegrovaný blok: </a:t>
            </a:r>
            <a:r>
              <a:rPr lang="cs-CZ" dirty="0" smtClean="0"/>
              <a:t>zrakové vnímání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endParaRPr lang="cs-CZ" b="1" dirty="0"/>
          </a:p>
          <a:p>
            <a:r>
              <a:rPr lang="cs-CZ" b="1" dirty="0"/>
              <a:t>Popis</a:t>
            </a:r>
          </a:p>
          <a:p>
            <a:r>
              <a:rPr lang="cs-CZ" dirty="0" smtClean="0"/>
              <a:t>Děti poznávají roční období a skládají slova podle předlohy.</a:t>
            </a:r>
            <a:endParaRPr lang="cs-CZ" dirty="0" smtClean="0"/>
          </a:p>
          <a:p>
            <a:r>
              <a:rPr lang="cs-CZ" b="1" dirty="0"/>
              <a:t>Očekávání a cíle</a:t>
            </a:r>
          </a:p>
          <a:p>
            <a:r>
              <a:rPr lang="cs-CZ" dirty="0" smtClean="0"/>
              <a:t>Rozvoj zrakového vnímání a podpora logického myšlení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124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780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986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</a:t>
            </a:r>
            <a:r>
              <a:rPr lang="cs-CZ" b="1" dirty="0"/>
              <a:t>s interaktivním výukovým materiálem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183000"/>
            <a:ext cx="9509760" cy="3524813"/>
          </a:xfrm>
        </p:spPr>
        <p:txBody>
          <a:bodyPr>
            <a:normAutofit/>
          </a:bodyPr>
          <a:lstStyle/>
          <a:p>
            <a:r>
              <a:rPr lang="cs-CZ" dirty="0" smtClean="0"/>
              <a:t>Na snímku č. 2 představujeme sluníčko, které se bude měnit podle ročních období. S dětmi opakujeme jednotlivá roční období a vedeme je k zamyšlení, co je pro každé z nich charakteristické.</a:t>
            </a:r>
          </a:p>
          <a:p>
            <a:r>
              <a:rPr lang="cs-CZ" dirty="0" smtClean="0"/>
              <a:t>Na snímku č. 3 mají děti za úkol vybrat obrázky, které nepatří k jaru. Toho docílí tím, že kliknou na správný obrázek.</a:t>
            </a:r>
          </a:p>
          <a:p>
            <a:r>
              <a:rPr lang="cs-CZ" dirty="0" smtClean="0"/>
              <a:t>Na snímku č. 4 děti skládají slovo podle vzoru z jednotlivých písmen, ve správném pořadí. </a:t>
            </a:r>
          </a:p>
          <a:p>
            <a:r>
              <a:rPr lang="cs-CZ" dirty="0" smtClean="0"/>
              <a:t>U následujících snímků se totéž opakuje, pouze se mění roční období.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1080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Práce s didaktickým kufříkem KUMUČ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" indent="0">
              <a:buNone/>
            </a:pPr>
            <a:r>
              <a:rPr lang="cs-CZ" dirty="0" smtClean="0"/>
              <a:t>Na magnetickou tabulku děti skládají stejné slovo – vybírají ze skupiny písmen, které mají k dispozici v papírové podobě (mohou spolupracovat ve dvojici)</a:t>
            </a:r>
          </a:p>
          <a:p>
            <a:pPr marL="45720" indent="0">
              <a:buNone/>
            </a:pPr>
            <a:r>
              <a:rPr lang="cs-CZ" dirty="0" smtClean="0"/>
              <a:t>Děti určují hlásku na začátku či na konci slova, napíšou na tabulku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28622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Vyčlenit hlásku na počátku a na konci slova</a:t>
            </a:r>
          </a:p>
          <a:p>
            <a:r>
              <a:rPr lang="cs-CZ" dirty="0"/>
              <a:t>Záměrně se soustředit a udržet pozornost</a:t>
            </a:r>
          </a:p>
          <a:p>
            <a:r>
              <a:rPr lang="cs-CZ" dirty="0" smtClean="0"/>
              <a:t>Sledovat </a:t>
            </a:r>
            <a:r>
              <a:rPr lang="cs-CZ" dirty="0"/>
              <a:t>očima zleva doprava </a:t>
            </a:r>
            <a:endParaRPr lang="cs-CZ" dirty="0" smtClean="0"/>
          </a:p>
          <a:p>
            <a:r>
              <a:rPr lang="cs-CZ" dirty="0"/>
              <a:t>Napodobit některá </a:t>
            </a:r>
            <a:r>
              <a:rPr lang="cs-CZ" dirty="0" smtClean="0"/>
              <a:t>písmena</a:t>
            </a:r>
          </a:p>
          <a:p>
            <a:r>
              <a:rPr lang="cs-CZ" dirty="0"/>
              <a:t>Rozlišovat roční období (jaro, léto, podzim, zima) i jejich typické znaky</a:t>
            </a:r>
          </a:p>
          <a:p>
            <a:r>
              <a:rPr lang="cs-CZ" dirty="0"/>
              <a:t>Zacházet s předměty digitální technologie, využívat nejzákladnější funkce počítače (zapnout-vypnout, práce s myší, jednoduchou klávesnicí)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76505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20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5604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408</Words>
  <Application>Microsoft Office PowerPoint</Application>
  <PresentationFormat>Širokoúhlá obrazovka</PresentationFormat>
  <Paragraphs>100</Paragraphs>
  <Slides>20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5" baseType="lpstr">
      <vt:lpstr>Arial</vt:lpstr>
      <vt:lpstr>Arial Black</vt:lpstr>
      <vt:lpstr>Century Gothic</vt:lpstr>
      <vt:lpstr>Comic Sans MS</vt:lpstr>
      <vt:lpstr>Sheer Green 16x9</vt:lpstr>
      <vt:lpstr>Skládání slov podle předlohy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odkazy</vt:lpstr>
      <vt:lpstr>Metodický pokyn Integrovaný blok: zrakové vnímání</vt:lpstr>
      <vt:lpstr>Studijní materiály </vt:lpstr>
      <vt:lpstr>   Práce s interaktivním výukovým materiálem </vt:lpstr>
      <vt:lpstr>Práce s didaktickým kufříkem KUMUČ </vt:lpstr>
      <vt:lpstr>Prvky polytechnické výchovy</vt:lpstr>
      <vt:lpstr>Prezentace aplikace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2015-05-15T13:45:32Z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