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017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94" autoAdjust="0"/>
    <p:restoredTop sz="94660"/>
  </p:normalViewPr>
  <p:slideViewPr>
    <p:cSldViewPr snapToGrid="0">
      <p:cViewPr varScale="1">
        <p:scale>
          <a:sx n="76" d="100"/>
          <a:sy n="76" d="100"/>
        </p:scale>
        <p:origin x="54" y="96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17. 5. 2015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17. 5. 2015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64623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734907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39463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40289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217034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818445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18202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064692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0120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012952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62606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2760848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147151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5561507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140672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853493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94801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321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gif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761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18" r:id="rId1"/>
    <p:sldLayoutId id="2147484019" r:id="rId2"/>
    <p:sldLayoutId id="2147484020" r:id="rId3"/>
    <p:sldLayoutId id="2147484021" r:id="rId4"/>
    <p:sldLayoutId id="2147484022" r:id="rId5"/>
    <p:sldLayoutId id="2147484023" r:id="rId6"/>
    <p:sldLayoutId id="2147484024" r:id="rId7"/>
    <p:sldLayoutId id="2147484025" r:id="rId8"/>
    <p:sldLayoutId id="2147484026" r:id="rId9"/>
    <p:sldLayoutId id="2147484027" r:id="rId10"/>
    <p:sldLayoutId id="2147484028" r:id="rId11"/>
    <p:sldLayoutId id="2147484029" r:id="rId12"/>
    <p:sldLayoutId id="2147484030" r:id="rId13"/>
    <p:sldLayoutId id="2147484031" r:id="rId14"/>
    <p:sldLayoutId id="2147484032" r:id="rId15"/>
    <p:sldLayoutId id="2147484033" r:id="rId16"/>
    <p:sldLayoutId id="2147484034" r:id="rId17"/>
    <p:sldLayoutId id="2147484035" r:id="rId18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https://www.youtube.com/watch?v=a9EQGIUgEJ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142000"/>
                <a:satMod val="200000"/>
                <a:lumMod val="118000"/>
              </a:schemeClr>
            </a:gs>
            <a:gs pos="100000">
              <a:schemeClr val="bg2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Piktogramy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36395" y="2936385"/>
            <a:ext cx="31662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Den předškoláka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4451" y="755336"/>
            <a:ext cx="10531532" cy="710184"/>
          </a:xfrm>
        </p:spPr>
        <p:txBody>
          <a:bodyPr>
            <a:normAutofit fontScale="90000"/>
          </a:bodyPr>
          <a:lstStyle/>
          <a:p>
            <a:r>
              <a:rPr lang="cs-CZ" sz="4000" dirty="0" smtClean="0"/>
              <a:t>            </a:t>
            </a:r>
            <a:r>
              <a:rPr lang="cs-CZ" sz="4000" b="1" dirty="0" smtClean="0">
                <a:solidFill>
                  <a:schemeClr val="bg1"/>
                </a:solidFill>
              </a:rPr>
              <a:t>Cesta do školky</a:t>
            </a:r>
            <a:r>
              <a:rPr lang="cs-CZ" b="1" dirty="0" smtClean="0">
                <a:solidFill>
                  <a:schemeClr val="bg1"/>
                </a:solidFill>
              </a:rPr>
              <a:t/>
            </a:r>
            <a:br>
              <a:rPr lang="cs-CZ" b="1" dirty="0" smtClean="0">
                <a:solidFill>
                  <a:schemeClr val="bg1"/>
                </a:solidFill>
              </a:rPr>
            </a:br>
            <a:r>
              <a:rPr lang="cs-CZ" sz="2700" b="1" dirty="0">
                <a:solidFill>
                  <a:schemeClr val="bg1"/>
                </a:solidFill>
              </a:rPr>
              <a:t>Z</a:t>
            </a:r>
            <a:r>
              <a:rPr lang="cs-CZ" sz="2700" b="1" dirty="0" smtClean="0">
                <a:solidFill>
                  <a:schemeClr val="bg1"/>
                </a:solidFill>
              </a:rPr>
              <a:t>náš tyto piktogramy?  Dokážeš je ,,číst“?</a:t>
            </a:r>
            <a:endParaRPr lang="cs-CZ" sz="2700" b="1" dirty="0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2458" y="2001337"/>
            <a:ext cx="1918766" cy="171189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471" y="2323679"/>
            <a:ext cx="1812760" cy="181276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91" y="1695414"/>
            <a:ext cx="2028432" cy="178438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082" y="1498480"/>
            <a:ext cx="1989828" cy="175353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0082" y="4567159"/>
            <a:ext cx="2082556" cy="202723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24" y="3939589"/>
            <a:ext cx="1993900" cy="19939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522" y="3727027"/>
            <a:ext cx="1907709" cy="190770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4583" y="4136439"/>
            <a:ext cx="1600200" cy="16002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136" y="4567159"/>
            <a:ext cx="1837447" cy="161925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290" y="1676400"/>
            <a:ext cx="1803400" cy="180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2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70925" y="362690"/>
            <a:ext cx="11476575" cy="869210"/>
          </a:xfrm>
        </p:spPr>
        <p:txBody>
          <a:bodyPr>
            <a:normAutofit/>
          </a:bodyPr>
          <a:lstStyle/>
          <a:p>
            <a:r>
              <a:rPr lang="cs-CZ" sz="1600" b="1" dirty="0" smtClean="0">
                <a:solidFill>
                  <a:srgbClr val="92D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                             </a:t>
            </a:r>
            <a:r>
              <a:rPr lang="cs-CZ" sz="16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Piktogramy ve třídě</a:t>
            </a:r>
            <a:r>
              <a:rPr lang="cs-CZ" sz="16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cs-CZ" sz="16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cs-CZ" sz="1600" b="1" dirty="0">
                <a:solidFill>
                  <a:srgbClr val="FFFF00"/>
                </a:solidFill>
                <a:latin typeface="Georgia" panose="02040502050405020303" pitchFamily="18" charset="0"/>
                <a:cs typeface="Aharoni" panose="02010803020104030203" pitchFamily="2" charset="-79"/>
              </a:rPr>
              <a:t>Děti se chystají uklízet hračky - každou do správného boxu. Zkusíš to také</a:t>
            </a:r>
            <a:r>
              <a:rPr lang="cs-CZ" sz="1600" b="1" dirty="0" smtClean="0">
                <a:solidFill>
                  <a:srgbClr val="FFFF00"/>
                </a:solidFill>
                <a:latin typeface="Georgia" panose="02040502050405020303" pitchFamily="18" charset="0"/>
                <a:cs typeface="Aharoni" panose="02010803020104030203" pitchFamily="2" charset="-79"/>
              </a:rPr>
              <a:t>? Nakresli stejný tvar pod obrázek!</a:t>
            </a:r>
            <a:endParaRPr lang="cs-CZ" sz="1600" b="1" dirty="0">
              <a:solidFill>
                <a:srgbClr val="FFFF00"/>
              </a:solidFill>
              <a:latin typeface="Georgia" panose="02040502050405020303" pitchFamily="18" charset="0"/>
              <a:cs typeface="Aharoni" panose="02010803020104030203" pitchFamily="2" charset="-79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709" r="66842" b="12580"/>
          <a:stretch/>
        </p:blipFill>
        <p:spPr>
          <a:xfrm rot="16200000">
            <a:off x="9864431" y="1221845"/>
            <a:ext cx="1601215" cy="2164923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bg1"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1" t="1" r="67709" b="65688"/>
          <a:stretch/>
        </p:blipFill>
        <p:spPr>
          <a:xfrm>
            <a:off x="6608374" y="1066904"/>
            <a:ext cx="2209769" cy="1575800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bg1"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42" t="52622" r="620" b="3467"/>
          <a:stretch/>
        </p:blipFill>
        <p:spPr>
          <a:xfrm>
            <a:off x="3389339" y="1581190"/>
            <a:ext cx="2306945" cy="1575800"/>
          </a:xfrm>
          <a:prstGeom prst="rect">
            <a:avLst/>
          </a:prstGeom>
          <a:ln>
            <a:solidFill>
              <a:srgbClr val="FFFF00"/>
            </a:solidFill>
          </a:ln>
          <a:effectLst>
            <a:glow rad="101600">
              <a:schemeClr val="bg1"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83" b="56522"/>
          <a:stretch/>
        </p:blipFill>
        <p:spPr>
          <a:xfrm>
            <a:off x="546268" y="1554531"/>
            <a:ext cx="2330383" cy="1575800"/>
          </a:xfrm>
          <a:prstGeom prst="rect">
            <a:avLst/>
          </a:prstGeom>
          <a:solidFill>
            <a:srgbClr val="FFC000"/>
          </a:solidFill>
          <a:ln>
            <a:solidFill>
              <a:srgbClr val="FFFF00"/>
            </a:solidFill>
          </a:ln>
          <a:effectLst>
            <a:glow rad="101600">
              <a:schemeClr val="bg1"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perspectiveBelow"/>
            <a:lightRig rig="balanced" dir="t"/>
          </a:scene3d>
          <a:sp3d contourW="12700" prstMaterial="plastic">
            <a:contourClr>
              <a:srgbClr val="92D050"/>
            </a:contourClr>
          </a:sp3d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08" y="4190030"/>
            <a:ext cx="1649437" cy="160020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33097" y="4239913"/>
            <a:ext cx="1628538" cy="163159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247607" y="4294178"/>
            <a:ext cx="1652263" cy="157580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58614" y="5028762"/>
            <a:ext cx="1631592" cy="157580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649" y="5028764"/>
            <a:ext cx="1642533" cy="15758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52554" y="4990534"/>
            <a:ext cx="1575798" cy="1652262"/>
          </a:xfrm>
          <a:prstGeom prst="rect">
            <a:avLst/>
          </a:prstGeom>
        </p:spPr>
      </p:pic>
      <p:sp>
        <p:nvSpPr>
          <p:cNvPr id="13" name="Plus 12"/>
          <p:cNvSpPr/>
          <p:nvPr/>
        </p:nvSpPr>
        <p:spPr>
          <a:xfrm>
            <a:off x="1532626" y="3192479"/>
            <a:ext cx="337630" cy="334850"/>
          </a:xfrm>
          <a:prstGeom prst="math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4527414" y="3311661"/>
            <a:ext cx="257577" cy="20902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Minus 14"/>
          <p:cNvSpPr/>
          <p:nvPr/>
        </p:nvSpPr>
        <p:spPr>
          <a:xfrm>
            <a:off x="7225048" y="3422817"/>
            <a:ext cx="465158" cy="45719"/>
          </a:xfrm>
          <a:prstGeom prst="mathMinus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Rovnoramenný trojúhelník 16"/>
          <p:cNvSpPr/>
          <p:nvPr/>
        </p:nvSpPr>
        <p:spPr>
          <a:xfrm>
            <a:off x="8541548" y="4375081"/>
            <a:ext cx="553191" cy="365052"/>
          </a:xfrm>
          <a:prstGeom prst="triangl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Plus 17"/>
          <p:cNvSpPr/>
          <p:nvPr/>
        </p:nvSpPr>
        <p:spPr>
          <a:xfrm>
            <a:off x="485973" y="4237783"/>
            <a:ext cx="337630" cy="334850"/>
          </a:xfrm>
          <a:prstGeom prst="math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5591107" y="4453096"/>
            <a:ext cx="257577" cy="20902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Minus 19"/>
          <p:cNvSpPr/>
          <p:nvPr/>
        </p:nvSpPr>
        <p:spPr>
          <a:xfrm>
            <a:off x="7113684" y="5082079"/>
            <a:ext cx="465158" cy="45719"/>
          </a:xfrm>
          <a:prstGeom prst="mathMinus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ovnoramenný trojúhelník 20"/>
          <p:cNvSpPr/>
          <p:nvPr/>
        </p:nvSpPr>
        <p:spPr>
          <a:xfrm>
            <a:off x="10628553" y="3346587"/>
            <a:ext cx="553191" cy="365052"/>
          </a:xfrm>
          <a:prstGeom prst="triangl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08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59099" y="292100"/>
            <a:ext cx="8000822" cy="596900"/>
          </a:xfrm>
        </p:spPr>
        <p:txBody>
          <a:bodyPr>
            <a:normAutofit fontScale="90000"/>
          </a:bodyPr>
          <a:lstStyle/>
          <a:p>
            <a:r>
              <a:rPr lang="cs-CZ" sz="2800" b="1" dirty="0" smtClean="0">
                <a:solidFill>
                  <a:srgbClr val="FFFF00"/>
                </a:solidFill>
                <a:latin typeface="Georgia" panose="02040502050405020303" pitchFamily="18" charset="0"/>
                <a:cs typeface="Aharoni" panose="02010803020104030203" pitchFamily="2" charset="-79"/>
              </a:rPr>
              <a:t>Uklízíme hračky podle piktogramů </a:t>
            </a:r>
            <a:endParaRPr lang="cs-CZ" sz="2800" b="1" dirty="0">
              <a:solidFill>
                <a:srgbClr val="FFFF00"/>
              </a:solidFill>
              <a:latin typeface="Georgia" panose="02040502050405020303" pitchFamily="18" charset="0"/>
              <a:cs typeface="Aharoni" panose="02010803020104030203" pitchFamily="2" charset="-79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4" t="66311" r="47799" b="3112"/>
          <a:stretch/>
        </p:blipFill>
        <p:spPr>
          <a:xfrm>
            <a:off x="117401" y="1187842"/>
            <a:ext cx="1660530" cy="1584357"/>
          </a:xfrm>
          <a:prstGeom prst="rect">
            <a:avLst/>
          </a:prstGeom>
          <a:effectLst>
            <a:glow rad="101600">
              <a:schemeClr val="bg1"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34" b="69600"/>
          <a:stretch/>
        </p:blipFill>
        <p:spPr>
          <a:xfrm rot="10800000">
            <a:off x="3502596" y="1196943"/>
            <a:ext cx="1682350" cy="1593458"/>
          </a:xfrm>
          <a:prstGeom prst="rect">
            <a:avLst/>
          </a:prstGeom>
          <a:effectLst>
            <a:glow rad="101600">
              <a:schemeClr val="bg1"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02" t="2070" r="356" b="65154"/>
          <a:stretch/>
        </p:blipFill>
        <p:spPr>
          <a:xfrm>
            <a:off x="7013378" y="1196943"/>
            <a:ext cx="1562489" cy="1584357"/>
          </a:xfrm>
          <a:prstGeom prst="rect">
            <a:avLst/>
          </a:prstGeom>
          <a:effectLst>
            <a:glow rad="101600">
              <a:schemeClr val="bg1"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13" t="65244" r="856" b="2223"/>
          <a:stretch/>
        </p:blipFill>
        <p:spPr>
          <a:xfrm rot="5400000">
            <a:off x="9987022" y="1246607"/>
            <a:ext cx="1584358" cy="1466826"/>
          </a:xfrm>
          <a:prstGeom prst="rect">
            <a:avLst/>
          </a:prstGeom>
          <a:effectLst>
            <a:glow rad="101600">
              <a:schemeClr val="bg1"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173745" y="3841702"/>
            <a:ext cx="1466826" cy="158435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71" y="4001300"/>
            <a:ext cx="1682350" cy="159345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43772" y="4019502"/>
            <a:ext cx="1562489" cy="157525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01801" y="5169700"/>
            <a:ext cx="1689471" cy="158435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258759" y="4918043"/>
            <a:ext cx="1562489" cy="157525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993068" y="4918045"/>
            <a:ext cx="1466827" cy="1575255"/>
          </a:xfrm>
          <a:prstGeom prst="rect">
            <a:avLst/>
          </a:prstGeom>
        </p:spPr>
      </p:pic>
      <p:sp>
        <p:nvSpPr>
          <p:cNvPr id="13" name="Plus 12"/>
          <p:cNvSpPr/>
          <p:nvPr/>
        </p:nvSpPr>
        <p:spPr>
          <a:xfrm>
            <a:off x="1818091" y="2437349"/>
            <a:ext cx="337630" cy="334850"/>
          </a:xfrm>
          <a:prstGeom prst="math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5371475" y="2500262"/>
            <a:ext cx="257577" cy="20902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473371" y="3737190"/>
            <a:ext cx="257577" cy="20902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Minus 15"/>
          <p:cNvSpPr/>
          <p:nvPr/>
        </p:nvSpPr>
        <p:spPr>
          <a:xfrm>
            <a:off x="8792345" y="2663566"/>
            <a:ext cx="465158" cy="45719"/>
          </a:xfrm>
          <a:prstGeom prst="mathMinus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Minus 16"/>
          <p:cNvSpPr/>
          <p:nvPr/>
        </p:nvSpPr>
        <p:spPr>
          <a:xfrm>
            <a:off x="4343771" y="3841701"/>
            <a:ext cx="465158" cy="45719"/>
          </a:xfrm>
          <a:prstGeom prst="mathMinus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11597795" y="2344233"/>
            <a:ext cx="553191" cy="365052"/>
          </a:xfrm>
          <a:prstGeom prst="triangl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Rovnoramenný trojúhelník 18"/>
          <p:cNvSpPr/>
          <p:nvPr/>
        </p:nvSpPr>
        <p:spPr>
          <a:xfrm>
            <a:off x="8299271" y="3518572"/>
            <a:ext cx="553191" cy="365052"/>
          </a:xfrm>
          <a:prstGeom prst="triangl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Plus 19"/>
          <p:cNvSpPr/>
          <p:nvPr/>
        </p:nvSpPr>
        <p:spPr>
          <a:xfrm>
            <a:off x="2523607" y="4750618"/>
            <a:ext cx="337630" cy="334850"/>
          </a:xfrm>
          <a:prstGeom prst="math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017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603499" y="317500"/>
            <a:ext cx="7535609" cy="677705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uklízíme hračky podle piktogramů</a:t>
            </a:r>
            <a:endParaRPr lang="cs-CZ" sz="2800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" t="67200" r="51467" b="1333"/>
          <a:stretch/>
        </p:blipFill>
        <p:spPr>
          <a:xfrm rot="5400000">
            <a:off x="905806" y="1134301"/>
            <a:ext cx="1659095" cy="1521553"/>
          </a:xfrm>
          <a:prstGeom prst="rect">
            <a:avLst/>
          </a:prstGeom>
          <a:effectLst>
            <a:glow rad="101600">
              <a:schemeClr val="bg1"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" t="3733" r="52935" b="52000"/>
          <a:stretch/>
        </p:blipFill>
        <p:spPr>
          <a:xfrm rot="5400000">
            <a:off x="3969909" y="1148888"/>
            <a:ext cx="1665364" cy="1557865"/>
          </a:xfrm>
          <a:prstGeom prst="rect">
            <a:avLst/>
          </a:prstGeom>
          <a:effectLst>
            <a:glow rad="101600">
              <a:schemeClr val="bg1"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46" t="4444" r="4523" b="67645"/>
          <a:stretch/>
        </p:blipFill>
        <p:spPr>
          <a:xfrm>
            <a:off x="7063679" y="1113954"/>
            <a:ext cx="1526207" cy="1646548"/>
          </a:xfrm>
          <a:prstGeom prst="rect">
            <a:avLst/>
          </a:prstGeom>
          <a:effectLst>
            <a:glow rad="101600">
              <a:schemeClr val="bg1"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57" t="68444" r="5013" b="3112"/>
          <a:stretch/>
        </p:blipFill>
        <p:spPr>
          <a:xfrm>
            <a:off x="10072041" y="1065530"/>
            <a:ext cx="1482592" cy="1646549"/>
          </a:xfrm>
          <a:prstGeom prst="rect">
            <a:avLst/>
          </a:prstGeom>
          <a:effectLst>
            <a:glow rad="101600">
              <a:schemeClr val="bg1">
                <a:alpha val="40000"/>
              </a:schemeClr>
            </a:glow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665722" y="4152704"/>
            <a:ext cx="1406319" cy="164654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28693" y="4380812"/>
            <a:ext cx="1556743" cy="167995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724726" y="4995609"/>
            <a:ext cx="1490367" cy="16925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29640" y="4414224"/>
            <a:ext cx="1557866" cy="164654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85094" y="5098036"/>
            <a:ext cx="1726365" cy="148225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10256163" y="4925228"/>
            <a:ext cx="1482592" cy="1656785"/>
          </a:xfrm>
          <a:prstGeom prst="rect">
            <a:avLst/>
          </a:prstGeom>
        </p:spPr>
      </p:pic>
      <p:sp>
        <p:nvSpPr>
          <p:cNvPr id="13" name="Plus 12"/>
          <p:cNvSpPr/>
          <p:nvPr/>
        </p:nvSpPr>
        <p:spPr>
          <a:xfrm>
            <a:off x="5581524" y="2425652"/>
            <a:ext cx="337630" cy="334850"/>
          </a:xfrm>
          <a:prstGeom prst="math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2682027" y="2469443"/>
            <a:ext cx="257577" cy="20902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4673802" y="4019513"/>
            <a:ext cx="257577" cy="209023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Minus 15"/>
          <p:cNvSpPr/>
          <p:nvPr/>
        </p:nvSpPr>
        <p:spPr>
          <a:xfrm>
            <a:off x="8865805" y="2570217"/>
            <a:ext cx="465158" cy="45719"/>
          </a:xfrm>
          <a:prstGeom prst="mathMinus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Minus 16"/>
          <p:cNvSpPr/>
          <p:nvPr/>
        </p:nvSpPr>
        <p:spPr>
          <a:xfrm>
            <a:off x="8865805" y="3973794"/>
            <a:ext cx="465158" cy="45719"/>
          </a:xfrm>
          <a:prstGeom prst="mathMinus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11638809" y="2347027"/>
            <a:ext cx="553191" cy="365052"/>
          </a:xfrm>
          <a:prstGeom prst="triangl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Rovnoramenný trojúhelník 18"/>
          <p:cNvSpPr/>
          <p:nvPr/>
        </p:nvSpPr>
        <p:spPr>
          <a:xfrm>
            <a:off x="6822387" y="4434954"/>
            <a:ext cx="553191" cy="365052"/>
          </a:xfrm>
          <a:prstGeom prst="triangl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Plus 19"/>
          <p:cNvSpPr/>
          <p:nvPr/>
        </p:nvSpPr>
        <p:spPr>
          <a:xfrm>
            <a:off x="601829" y="3893686"/>
            <a:ext cx="337630" cy="334850"/>
          </a:xfrm>
          <a:prstGeom prst="math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568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3700" y="215901"/>
            <a:ext cx="11468100" cy="939800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                    Orientace v prostorách MŠ</a:t>
            </a:r>
            <a:br>
              <a:rPr lang="cs-CZ" sz="32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třída, </a:t>
            </a:r>
            <a:r>
              <a:rPr lang="cs-CZ" sz="2000" b="1" dirty="0" smtClean="0">
                <a:solidFill>
                  <a:schemeClr val="bg1"/>
                </a:solidFill>
                <a:latin typeface="Arial" panose="020B0604020202020204" pitchFamily="34" charset="0"/>
                <a:ea typeface="Batang" panose="02030600000101010101" pitchFamily="18" charset="-127"/>
                <a:cs typeface="Arial" panose="020B0604020202020204" pitchFamily="34" charset="0"/>
              </a:rPr>
              <a:t>toaleta, umývárna, jídelna, zahrada, kuchyně, lehárna, šatna – ukaž správný piktogram</a:t>
            </a:r>
            <a:endParaRPr lang="cs-CZ" sz="2000" b="1" dirty="0">
              <a:solidFill>
                <a:schemeClr val="bg1"/>
              </a:solidFill>
              <a:latin typeface="Arial" panose="020B0604020202020204" pitchFamily="34" charset="0"/>
              <a:ea typeface="Batang" panose="02030600000101010101" pitchFamily="18" charset="-127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004" y="3814970"/>
            <a:ext cx="2180087" cy="19751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13" y="1862627"/>
            <a:ext cx="2180087" cy="197510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159" y="1459729"/>
            <a:ext cx="2180087" cy="197510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885" y="1862627"/>
            <a:ext cx="2008185" cy="187623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9544" y="4405642"/>
            <a:ext cx="2060569" cy="2166795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solidFill>
              <a:schemeClr val="tx1"/>
            </a:solidFill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327" y="1459729"/>
            <a:ext cx="2060569" cy="216679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46" y="4405642"/>
            <a:ext cx="2180087" cy="1975104"/>
          </a:xfrm>
          <a:prstGeom prst="rect">
            <a:avLst/>
          </a:prstGeom>
          <a:blipFill>
            <a:blip r:embed="rId9"/>
            <a:tile tx="0" ty="0" sx="100000" sy="100000" flip="none" algn="tl"/>
          </a:blipFill>
          <a:ln>
            <a:solidFill>
              <a:srgbClr val="4C2957"/>
            </a:solidFill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737" y="4556625"/>
            <a:ext cx="1834408" cy="18057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61511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4955" y="491067"/>
            <a:ext cx="10088778" cy="1228005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chemeClr val="bg1"/>
                </a:solidFill>
              </a:rPr>
              <a:t>                Činnosti během dne</a:t>
            </a:r>
            <a:br>
              <a:rPr lang="cs-CZ" sz="4000" dirty="0" smtClean="0">
                <a:solidFill>
                  <a:schemeClr val="bg1"/>
                </a:solidFill>
              </a:rPr>
            </a:br>
            <a:r>
              <a:rPr lang="cs-CZ" sz="4000" dirty="0" smtClean="0">
                <a:solidFill>
                  <a:schemeClr val="bg1"/>
                </a:solidFill>
              </a:rPr>
              <a:t>      </a:t>
            </a:r>
            <a:r>
              <a:rPr lang="cs-CZ" sz="3100" dirty="0" smtClean="0">
                <a:solidFill>
                  <a:schemeClr val="accent2">
                    <a:lumMod val="50000"/>
                  </a:schemeClr>
                </a:solidFill>
              </a:rPr>
              <a:t>říkej, co dělají děti během dne v MŠ (slovesa) </a:t>
            </a:r>
            <a:endParaRPr lang="cs-CZ" sz="31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1" y="2243967"/>
            <a:ext cx="2480746" cy="2142744"/>
          </a:xfrm>
          <a:prstGeom prst="rect">
            <a:avLst/>
          </a:prstGeom>
          <a:solidFill>
            <a:srgbClr val="92D050"/>
          </a:solidFill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030" y="3590154"/>
            <a:ext cx="3048000" cy="2067247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314" y="2136064"/>
            <a:ext cx="2314786" cy="225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32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rot="21258117">
            <a:off x="1389238" y="1093295"/>
            <a:ext cx="10930831" cy="2270619"/>
          </a:xfrm>
        </p:spPr>
        <p:txBody>
          <a:bodyPr>
            <a:normAutofit fontScale="90000"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Kluci a holky z naší školky,</a:t>
            </a:r>
            <a:r>
              <a:rPr lang="cs-CZ" sz="2800" b="1" dirty="0">
                <a:solidFill>
                  <a:schemeClr val="bg1"/>
                </a:solidFill>
                <a:latin typeface="Algerian" panose="04020705040A02060702" pitchFamily="82" charset="0"/>
              </a:rPr>
              <a:t/>
            </a:r>
            <a:br>
              <a:rPr lang="cs-CZ" sz="2800" b="1" dirty="0">
                <a:solidFill>
                  <a:schemeClr val="bg1"/>
                </a:solidFill>
                <a:latin typeface="Algerian" panose="04020705040A02060702" pitchFamily="82" charset="0"/>
              </a:rPr>
            </a:br>
            <a:r>
              <a:rPr lang="cs-CZ" sz="28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určitě znáte semafor pro dopravní prostředky i pro chodce.</a:t>
            </a:r>
            <a:br>
              <a:rPr lang="cs-CZ" sz="2800" b="1" dirty="0" smtClean="0">
                <a:solidFill>
                  <a:schemeClr val="bg1"/>
                </a:solidFill>
                <a:latin typeface="Algerian" panose="04020705040A02060702" pitchFamily="82" charset="0"/>
              </a:rPr>
            </a:br>
            <a:r>
              <a:rPr lang="cs-CZ" sz="28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Společně si o něm zazpíváme a ještě si zacvičíme s barevnými kroužky.</a:t>
            </a:r>
            <a:r>
              <a:rPr lang="cs-CZ" sz="36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/>
            </a:r>
            <a:br>
              <a:rPr lang="cs-CZ" sz="3600" b="1" dirty="0" smtClean="0">
                <a:solidFill>
                  <a:schemeClr val="bg1"/>
                </a:solidFill>
                <a:latin typeface="Algerian" panose="04020705040A02060702" pitchFamily="82" charset="0"/>
              </a:rPr>
            </a:br>
            <a:r>
              <a:rPr lang="cs-CZ" sz="36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/>
            </a:r>
            <a:br>
              <a:rPr lang="cs-CZ" sz="3600" b="1" dirty="0" smtClean="0">
                <a:solidFill>
                  <a:schemeClr val="bg1"/>
                </a:solidFill>
                <a:latin typeface="Algerian" panose="04020705040A02060702" pitchFamily="82" charset="0"/>
              </a:rPr>
            </a:br>
            <a:endParaRPr lang="cs-CZ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4" name="Obrázek 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795" y="3073400"/>
            <a:ext cx="9550400" cy="37846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55" y="1004344"/>
            <a:ext cx="838200" cy="1316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56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8385" y="1133857"/>
            <a:ext cx="9956228" cy="89001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     </a:t>
            </a:r>
            <a:r>
              <a:rPr lang="cs-CZ" sz="4400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Použité ZDROJE</a:t>
            </a:r>
            <a:endParaRPr lang="cs-CZ" sz="4400" dirty="0">
              <a:solidFill>
                <a:schemeClr val="bg1"/>
              </a:solidFill>
              <a:latin typeface="Britannic Bold" panose="020B0903060703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55101" y="2401825"/>
            <a:ext cx="6847395" cy="1511807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bg1"/>
                </a:solidFill>
              </a:rPr>
              <a:t>http:// pixabay.com/…….volné pro komerční užití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bg1"/>
                </a:solidFill>
              </a:rPr>
              <a:t>materiál autora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37248" y="6314941"/>
            <a:ext cx="754380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086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16725" y="1063416"/>
            <a:ext cx="7615885" cy="773429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Prvky polytechnické výchovy</a:t>
            </a:r>
            <a:endParaRPr lang="cs-CZ" b="1" dirty="0">
              <a:solidFill>
                <a:schemeClr val="bg1"/>
              </a:solidFill>
              <a:latin typeface="Britannic Bold" panose="020B0903060703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89760" y="2121408"/>
            <a:ext cx="9464040" cy="2931475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cs-CZ" dirty="0">
                <a:solidFill>
                  <a:schemeClr val="bg1"/>
                </a:solidFill>
              </a:rPr>
              <a:t/>
            </a:r>
            <a:br>
              <a:rPr lang="cs-CZ" dirty="0">
                <a:solidFill>
                  <a:schemeClr val="bg1"/>
                </a:solidFill>
              </a:rPr>
            </a:br>
            <a:r>
              <a:rPr lang="cs-CZ" dirty="0">
                <a:solidFill>
                  <a:schemeClr val="bg1"/>
                </a:solidFill>
              </a:rPr>
              <a:t>•       </a:t>
            </a:r>
            <a:r>
              <a:rPr lang="cs-CZ" b="1" dirty="0" smtClean="0">
                <a:solidFill>
                  <a:schemeClr val="bg1"/>
                </a:solidFill>
              </a:rPr>
              <a:t>Název integrovaného bloku :</a:t>
            </a:r>
            <a:r>
              <a:rPr lang="cs-CZ" b="1" dirty="0">
                <a:solidFill>
                  <a:schemeClr val="bg1"/>
                </a:solidFill>
              </a:rPr>
              <a:t> 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sz="2400" b="1" dirty="0" smtClean="0">
                <a:solidFill>
                  <a:schemeClr val="bg1"/>
                </a:solidFill>
              </a:rPr>
              <a:t>Dítě a svět</a:t>
            </a:r>
            <a:endParaRPr lang="cs-CZ" sz="2400" b="1" dirty="0">
              <a:solidFill>
                <a:schemeClr val="bg1"/>
              </a:solidFill>
            </a:endParaRPr>
          </a:p>
          <a:p>
            <a:pPr marL="45720" indent="0">
              <a:buNone/>
            </a:pPr>
            <a:r>
              <a:rPr lang="cs-CZ" dirty="0">
                <a:solidFill>
                  <a:schemeClr val="bg1"/>
                </a:solidFill>
              </a:rPr>
              <a:t>•       </a:t>
            </a:r>
            <a:r>
              <a:rPr lang="cs-CZ" b="1" dirty="0">
                <a:solidFill>
                  <a:schemeClr val="bg1"/>
                </a:solidFill>
              </a:rPr>
              <a:t>Název </a:t>
            </a:r>
            <a:r>
              <a:rPr lang="cs-CZ" b="1" dirty="0" smtClean="0">
                <a:solidFill>
                  <a:schemeClr val="bg1"/>
                </a:solidFill>
              </a:rPr>
              <a:t>vzdělávací oblasti :       </a:t>
            </a:r>
            <a:r>
              <a:rPr lang="cs-CZ" sz="2000" b="1" dirty="0" smtClean="0">
                <a:solidFill>
                  <a:schemeClr val="bg1"/>
                </a:solidFill>
              </a:rPr>
              <a:t>Dítě a jeho psychika</a:t>
            </a:r>
            <a:endParaRPr lang="cs-CZ" sz="2000" b="1" dirty="0">
              <a:solidFill>
                <a:schemeClr val="bg1"/>
              </a:solidFill>
            </a:endParaRPr>
          </a:p>
          <a:p>
            <a:pPr marL="4572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•       </a:t>
            </a:r>
            <a:r>
              <a:rPr lang="cs-CZ" b="1" dirty="0" smtClean="0">
                <a:solidFill>
                  <a:schemeClr val="bg1"/>
                </a:solidFill>
              </a:rPr>
              <a:t>Výběr tématu </a:t>
            </a:r>
            <a:r>
              <a:rPr lang="cs-CZ" sz="2000" b="1" dirty="0" smtClean="0">
                <a:solidFill>
                  <a:schemeClr val="bg1"/>
                </a:solidFill>
              </a:rPr>
              <a:t>:                          Piktogramy –“Den předškoláka“</a:t>
            </a:r>
          </a:p>
          <a:p>
            <a:pPr marL="4572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•</a:t>
            </a:r>
            <a:r>
              <a:rPr lang="cs-CZ" dirty="0">
                <a:solidFill>
                  <a:schemeClr val="bg1"/>
                </a:solidFill>
              </a:rPr>
              <a:t>      </a:t>
            </a:r>
            <a:r>
              <a:rPr lang="cs-CZ" dirty="0" smtClean="0">
                <a:solidFill>
                  <a:schemeClr val="bg1"/>
                </a:solidFill>
              </a:rPr>
              <a:t> </a:t>
            </a:r>
            <a:r>
              <a:rPr lang="cs-CZ" b="1" dirty="0" smtClean="0">
                <a:solidFill>
                  <a:schemeClr val="bg1"/>
                </a:solidFill>
              </a:rPr>
              <a:t>Dosažené konkretizované výstupy :</a:t>
            </a:r>
          </a:p>
          <a:p>
            <a:pPr marL="45720" indent="0"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 marL="45720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Děti se pomocí prezentace seznamují s piktogramy s nimiž se setkávají během dne – cestou do školky, během her, orientují se podle nich v budově MŠ, pojmenovávají zobrazené činnosti. 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416725" y="6492875"/>
            <a:ext cx="754380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656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6592" y="787782"/>
            <a:ext cx="10558272" cy="1053209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/>
            </a:r>
            <a:br>
              <a:rPr lang="cs-CZ" sz="3200" b="1" dirty="0" smtClean="0">
                <a:solidFill>
                  <a:schemeClr val="bg1"/>
                </a:solidFill>
              </a:rPr>
            </a:br>
            <a:r>
              <a:rPr lang="cs-CZ" sz="3200" b="1" dirty="0">
                <a:solidFill>
                  <a:schemeClr val="bg1"/>
                </a:solidFill>
                <a:latin typeface="Britannic Bold" panose="020B0903060703020204" pitchFamily="34" charset="0"/>
              </a:rPr>
              <a:t>Práce s interaktivním výukovým </a:t>
            </a:r>
            <a:r>
              <a:rPr lang="cs-CZ" sz="3200" b="1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materiálem</a:t>
            </a:r>
            <a:r>
              <a:rPr lang="cs-CZ" sz="3200" b="1" dirty="0" smtClean="0">
                <a:solidFill>
                  <a:schemeClr val="bg1"/>
                </a:solidFill>
              </a:rPr>
              <a:t/>
            </a:r>
            <a:br>
              <a:rPr lang="cs-CZ" sz="3200" b="1" dirty="0" smtClean="0">
                <a:solidFill>
                  <a:schemeClr val="bg1"/>
                </a:solidFill>
              </a:rPr>
            </a:br>
            <a:r>
              <a:rPr lang="cs-CZ" sz="3200" b="1" dirty="0" smtClean="0">
                <a:solidFill>
                  <a:schemeClr val="bg1"/>
                </a:solidFill>
              </a:rPr>
              <a:t>      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8992" y="1840992"/>
            <a:ext cx="10566908" cy="3838591"/>
          </a:xfrm>
        </p:spPr>
        <p:txBody>
          <a:bodyPr>
            <a:normAutofit lnSpcReduction="10000"/>
          </a:bodyPr>
          <a:lstStyle/>
          <a:p>
            <a:r>
              <a:rPr lang="cs-CZ" b="1" i="1" dirty="0" smtClean="0">
                <a:solidFill>
                  <a:schemeClr val="bg1"/>
                </a:solidFill>
              </a:rPr>
              <a:t>Děti se na </a:t>
            </a:r>
            <a:r>
              <a:rPr lang="cs-CZ" b="1" i="1" dirty="0">
                <a:solidFill>
                  <a:schemeClr val="bg1"/>
                </a:solidFill>
              </a:rPr>
              <a:t>jednotlivých snímcích </a:t>
            </a:r>
            <a:r>
              <a:rPr lang="cs-CZ" b="1" i="1" dirty="0" smtClean="0">
                <a:solidFill>
                  <a:schemeClr val="bg1"/>
                </a:solidFill>
              </a:rPr>
              <a:t>seznamují s piktogramy, které mohou denně vídat ve svém okolí, upevňují si jejich význam, učí se, jak jim rozumět, správně je „číst“.</a:t>
            </a:r>
          </a:p>
          <a:p>
            <a:r>
              <a:rPr lang="cs-CZ" b="1" i="1" dirty="0" smtClean="0">
                <a:solidFill>
                  <a:schemeClr val="bg1"/>
                </a:solidFill>
              </a:rPr>
              <a:t>Na snímku č. 2 pracují děti s piktogramy vyskytujícími se běžně na veřejnosti</a:t>
            </a:r>
          </a:p>
          <a:p>
            <a:r>
              <a:rPr lang="cs-CZ" b="1" i="1" dirty="0" smtClean="0">
                <a:solidFill>
                  <a:schemeClr val="bg1"/>
                </a:solidFill>
              </a:rPr>
              <a:t>Na snímcích 3, 4, 5 procvičují zrakové vnímání – hledají stejné obrázky a kreslí stejné znaky. Kontrola – po kliknutí se spustí animace.</a:t>
            </a:r>
          </a:p>
          <a:p>
            <a:r>
              <a:rPr lang="cs-CZ" b="1" i="1" dirty="0" smtClean="0">
                <a:solidFill>
                  <a:schemeClr val="bg1"/>
                </a:solidFill>
              </a:rPr>
              <a:t>Na snímku č. 6 poznávají prostory MŠ, na č. 7 popisují pomocí sloves činnosti                      během dne</a:t>
            </a:r>
          </a:p>
          <a:p>
            <a:r>
              <a:rPr lang="cs-CZ" b="1" i="1" dirty="0" smtClean="0">
                <a:solidFill>
                  <a:schemeClr val="bg1"/>
                </a:solidFill>
              </a:rPr>
              <a:t>Na </a:t>
            </a:r>
            <a:r>
              <a:rPr lang="cs-CZ" b="1" i="1" smtClean="0">
                <a:solidFill>
                  <a:schemeClr val="bg1"/>
                </a:solidFill>
              </a:rPr>
              <a:t>č. 8 </a:t>
            </a:r>
            <a:r>
              <a:rPr lang="cs-CZ" b="1" i="1" dirty="0" smtClean="0">
                <a:solidFill>
                  <a:schemeClr val="bg1"/>
                </a:solidFill>
              </a:rPr>
              <a:t>- kliknutím na obrázek dětí se otevře odkaz na písničku</a:t>
            </a:r>
          </a:p>
          <a:p>
            <a:pPr marL="0" indent="0">
              <a:buNone/>
            </a:pPr>
            <a:r>
              <a:rPr lang="cs-CZ" b="1" i="1" dirty="0" smtClean="0">
                <a:solidFill>
                  <a:schemeClr val="bg1"/>
                </a:solidFill>
              </a:rPr>
              <a:t>      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37248" y="6314941"/>
            <a:ext cx="754380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415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7547" y="546397"/>
            <a:ext cx="8534400" cy="1507067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materiály</a:t>
            </a:r>
            <a:r>
              <a:rPr lang="cs-CZ" b="1" dirty="0">
                <a:solidFill>
                  <a:schemeClr val="bg1"/>
                </a:solidFill>
              </a:rPr>
              <a:t/>
            </a:r>
            <a:br>
              <a:rPr lang="cs-CZ" b="1" dirty="0">
                <a:solidFill>
                  <a:schemeClr val="bg1"/>
                </a:solidFill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5792" y="1905000"/>
            <a:ext cx="9668256" cy="271576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Dotyková obrazovka, počítač s připojením k internetu</a:t>
            </a:r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>
                <a:solidFill>
                  <a:schemeClr val="bg1"/>
                </a:solidFill>
              </a:rPr>
              <a:t>Didaktický kufřík - KUMUČ 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37248" y="6314941"/>
            <a:ext cx="754380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087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778239" y="6321287"/>
            <a:ext cx="7543800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2159000" y="1041400"/>
            <a:ext cx="7937500" cy="4143664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  <a:solidFill>
              <a:srgbClr val="FF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  <a:solidFill>
              <a:srgbClr val="FF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  <a:solidFill>
              <a:srgbClr val="FF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  <a:solidFill>
              <a:srgbClr val="FF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  <a:solidFill>
              <a:srgbClr val="FF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  <a:solidFill>
              <a:srgbClr val="FF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>
                  <a:solidFill>
                    <a:srgbClr val="FF0000"/>
                  </a:solidFill>
                </a:rPr>
                <a:t>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1808136" y="198800"/>
            <a:ext cx="75139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92D050"/>
                </a:solidFill>
              </a:rPr>
              <a:t>       Cíle polytechnické výchovy                                                                       </a:t>
            </a:r>
            <a:endParaRPr lang="cs-CZ" sz="3600" b="1" dirty="0">
              <a:solidFill>
                <a:srgbClr val="92D050"/>
              </a:solidFill>
            </a:endParaRPr>
          </a:p>
          <a:p>
            <a:r>
              <a:rPr lang="cs-CZ" sz="2800" b="1" dirty="0" smtClean="0">
                <a:solidFill>
                  <a:srgbClr val="92D050"/>
                </a:solidFill>
              </a:rPr>
              <a:t>                  </a:t>
            </a:r>
            <a:endParaRPr lang="cs-CZ" sz="28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26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Řez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Řez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Řez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293</Words>
  <Application>Microsoft Office PowerPoint</Application>
  <PresentationFormat>Širokoúhlá obrazovka</PresentationFormat>
  <Paragraphs>48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22" baseType="lpstr">
      <vt:lpstr>Batang</vt:lpstr>
      <vt:lpstr>Aharoni</vt:lpstr>
      <vt:lpstr>Algerian</vt:lpstr>
      <vt:lpstr>Arial</vt:lpstr>
      <vt:lpstr>Britannic Bold</vt:lpstr>
      <vt:lpstr>Century Gothic</vt:lpstr>
      <vt:lpstr>Georgia</vt:lpstr>
      <vt:lpstr>Wingdings 3</vt:lpstr>
      <vt:lpstr>Řez</vt:lpstr>
      <vt:lpstr>Piktogramy</vt:lpstr>
      <vt:lpstr>            Cesta do školky Znáš tyto piktogramy?  Dokážeš je ,,číst“?</vt:lpstr>
      <vt:lpstr>                                Piktogramy ve třídě Děti se chystají uklízet hračky - každou do správného boxu. Zkusíš to také? Nakresli stejný tvar pod obrázek!</vt:lpstr>
      <vt:lpstr>Uklízíme hračky podle piktogramů </vt:lpstr>
      <vt:lpstr>Prezentace aplikace PowerPoint</vt:lpstr>
      <vt:lpstr>                       Orientace v prostorách MŠ třída, toaleta, umývárna, jídelna, zahrada, kuchyně, lehárna, šatna – ukaž správný piktogram</vt:lpstr>
      <vt:lpstr>                Činnosti během dne       říkej, co dělají děti během dne v MŠ (slovesa) </vt:lpstr>
      <vt:lpstr>Kluci a holky z naší školky, určitě znáte semafor pro dopravní prostředky i pro chodce. Společně si o něm zazpíváme a ještě si zacvičíme s barevnými kroužky.  </vt:lpstr>
      <vt:lpstr>     Použité ZDROJE</vt:lpstr>
      <vt:lpstr>Prvky polytechnické výchovy</vt:lpstr>
      <vt:lpstr> Práce s interaktivním výukovým materiálem       </vt:lpstr>
      <vt:lpstr>materiály 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2015-05-17T14:29:41Z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