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7" r:id="rId4"/>
    <p:sldId id="282" r:id="rId5"/>
    <p:sldId id="284" r:id="rId6"/>
    <p:sldId id="285" r:id="rId7"/>
    <p:sldId id="286" r:id="rId8"/>
    <p:sldId id="275" r:id="rId9"/>
    <p:sldId id="276" r:id="rId10"/>
    <p:sldId id="277" r:id="rId11"/>
    <p:sldId id="278" r:id="rId12"/>
    <p:sldId id="279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6">
    <p:pos x="7680" y="-46"/>
    <p:text/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=""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">
    <p:pos x="7680" y="-46"/>
    <p:text/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4">
    <p:pos x="7680" y="-46"/>
    <p:text/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5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17.5.2015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17.5.2015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Relationship Id="rId9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Relationship Id="rId9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Relationship Id="rId9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Relationship Id="rId9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Relationship Id="rId9" Type="http://schemas.openxmlformats.org/officeDocument/2006/relationships/comments" Target="../comments/commen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Kolik svíček na dort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>
                        <a14:backgroundMark x1="53620" y1="24107" x2="53620" y2="24107"/>
                        <a14:backgroundMark x1="59955" y1="34525" x2="59955" y2="34525"/>
                        <a14:backgroundMark x1="60995" y1="45730" x2="60995" y2="45730"/>
                        <a14:backgroundMark x1="60995" y1="45730" x2="60995" y2="457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259" t="13551" r="39870" b="9279"/>
          <a:stretch/>
        </p:blipFill>
        <p:spPr>
          <a:xfrm rot="5400000">
            <a:off x="5684922" y="2862293"/>
            <a:ext cx="3376244" cy="488087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3345121" y="2930776"/>
            <a:ext cx="1856936" cy="75965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-152565" y="898152"/>
            <a:ext cx="1730326" cy="609271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1162577" y="2912015"/>
            <a:ext cx="1856936" cy="759656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468594" y="2912015"/>
            <a:ext cx="1856936" cy="759656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-302138" y="2876846"/>
            <a:ext cx="1856936" cy="759656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2585464" y="2930776"/>
            <a:ext cx="1856936" cy="759656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1874579" y="2912015"/>
            <a:ext cx="1856936" cy="759656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520151" y="996129"/>
            <a:ext cx="1730326" cy="60927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1225881" y="996129"/>
            <a:ext cx="1730326" cy="609271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1937884" y="996129"/>
            <a:ext cx="1730326" cy="609271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2650155" y="996130"/>
            <a:ext cx="1730326" cy="609271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3467043" y="996130"/>
            <a:ext cx="1730326" cy="609271"/>
          </a:xfrm>
          <a:prstGeom prst="rect">
            <a:avLst/>
          </a:prstGeom>
        </p:spPr>
      </p:pic>
      <p:sp>
        <p:nvSpPr>
          <p:cNvPr id="17" name="Srdce 16"/>
          <p:cNvSpPr/>
          <p:nvPr/>
        </p:nvSpPr>
        <p:spPr>
          <a:xfrm>
            <a:off x="10153142" y="3409077"/>
            <a:ext cx="1364566" cy="1181687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schemeClr val="tx1"/>
                </a:solidFill>
              </a:rPr>
              <a:t>6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376" t="27500" r="36750" b="47293"/>
          <a:stretch/>
        </p:blipFill>
        <p:spPr>
          <a:xfrm>
            <a:off x="9062290" y="121917"/>
            <a:ext cx="3129710" cy="313475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5498090" y="3620092"/>
            <a:ext cx="1856936" cy="759656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8012246" y="3994433"/>
            <a:ext cx="1856936" cy="759656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6781227" y="4487197"/>
            <a:ext cx="1856936" cy="759656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5498090" y="4487197"/>
            <a:ext cx="1856936" cy="759656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6444576" y="3234779"/>
            <a:ext cx="1856936" cy="759656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7252590" y="3282468"/>
            <a:ext cx="1856936" cy="75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2196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1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>
                        <a14:backgroundMark x1="53620" y1="24107" x2="53620" y2="24107"/>
                        <a14:backgroundMark x1="59955" y1="34525" x2="59955" y2="34525"/>
                        <a14:backgroundMark x1="60995" y1="45730" x2="60995" y2="45730"/>
                        <a14:backgroundMark x1="60995" y1="45730" x2="60995" y2="457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259" t="13551" r="39870" b="9279"/>
          <a:stretch/>
        </p:blipFill>
        <p:spPr>
          <a:xfrm rot="5400000">
            <a:off x="5684922" y="2862293"/>
            <a:ext cx="3376244" cy="488087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3345121" y="2930776"/>
            <a:ext cx="1856936" cy="75965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-152565" y="898152"/>
            <a:ext cx="1730326" cy="609271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1162577" y="2912015"/>
            <a:ext cx="1856936" cy="759656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468594" y="2912015"/>
            <a:ext cx="1856936" cy="759656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-302138" y="2876846"/>
            <a:ext cx="1856936" cy="759656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2585464" y="2930776"/>
            <a:ext cx="1856936" cy="759656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1874579" y="2912015"/>
            <a:ext cx="1856936" cy="759656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520151" y="996129"/>
            <a:ext cx="1730326" cy="60927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1225881" y="996129"/>
            <a:ext cx="1730326" cy="609271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1937884" y="996129"/>
            <a:ext cx="1730326" cy="609271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2650155" y="996130"/>
            <a:ext cx="1730326" cy="609271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3467043" y="996130"/>
            <a:ext cx="1730326" cy="609271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794" t="37129" r="41898" b="35179"/>
          <a:stretch/>
        </p:blipFill>
        <p:spPr>
          <a:xfrm>
            <a:off x="9603066" y="25338"/>
            <a:ext cx="2464718" cy="320320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8" name="Srdce 37"/>
          <p:cNvSpPr/>
          <p:nvPr/>
        </p:nvSpPr>
        <p:spPr>
          <a:xfrm>
            <a:off x="10153142" y="3409077"/>
            <a:ext cx="1364566" cy="1181687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4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39" name="Obrázek 3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5561395" y="3484269"/>
            <a:ext cx="1730326" cy="609271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7132157" y="3695284"/>
            <a:ext cx="1730326" cy="609271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5866031" y="4349432"/>
            <a:ext cx="1730326" cy="609271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6848459" y="4560446"/>
            <a:ext cx="1730326" cy="60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4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5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0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1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2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3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8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9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4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0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1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>
                        <a14:backgroundMark x1="53620" y1="24107" x2="53620" y2="24107"/>
                        <a14:backgroundMark x1="59955" y1="34525" x2="59955" y2="34525"/>
                        <a14:backgroundMark x1="60995" y1="45730" x2="60995" y2="45730"/>
                        <a14:backgroundMark x1="60995" y1="45730" x2="60995" y2="457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259" t="13551" r="39870" b="9279"/>
          <a:stretch/>
        </p:blipFill>
        <p:spPr>
          <a:xfrm rot="5400000">
            <a:off x="5684922" y="2862293"/>
            <a:ext cx="3376244" cy="488087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3345121" y="2930776"/>
            <a:ext cx="1856936" cy="75965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-152565" y="898152"/>
            <a:ext cx="1730326" cy="609271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1162577" y="2912015"/>
            <a:ext cx="1856936" cy="759656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468594" y="2912015"/>
            <a:ext cx="1856936" cy="759656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-302138" y="2876846"/>
            <a:ext cx="1856936" cy="759656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2585464" y="2930776"/>
            <a:ext cx="1856936" cy="759656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1874579" y="2912015"/>
            <a:ext cx="1856936" cy="759656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520151" y="996129"/>
            <a:ext cx="1730326" cy="60927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1225881" y="996129"/>
            <a:ext cx="1730326" cy="609271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1937884" y="996129"/>
            <a:ext cx="1730326" cy="609271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2650155" y="996130"/>
            <a:ext cx="1730326" cy="609271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3467043" y="996130"/>
            <a:ext cx="1730326" cy="609271"/>
          </a:xfrm>
          <a:prstGeom prst="rect">
            <a:avLst/>
          </a:prstGeom>
        </p:spPr>
      </p:pic>
      <p:sp>
        <p:nvSpPr>
          <p:cNvPr id="17" name="Srdce 16"/>
          <p:cNvSpPr/>
          <p:nvPr/>
        </p:nvSpPr>
        <p:spPr>
          <a:xfrm>
            <a:off x="10153142" y="3594298"/>
            <a:ext cx="1364566" cy="1181687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166" t="27500" r="36035" b="41675"/>
          <a:stretch/>
        </p:blipFill>
        <p:spPr>
          <a:xfrm>
            <a:off x="8990296" y="-20734"/>
            <a:ext cx="3201704" cy="331257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7682000" y="3805313"/>
            <a:ext cx="1856936" cy="759656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6914414" y="4396157"/>
            <a:ext cx="1856936" cy="75965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5877918" y="4414306"/>
            <a:ext cx="1856936" cy="759656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5498090" y="3805313"/>
            <a:ext cx="1856936" cy="759656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6679887" y="3214470"/>
            <a:ext cx="1856936" cy="75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6636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8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9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4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5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0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1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2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3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8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9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>
                        <a14:backgroundMark x1="53620" y1="24107" x2="53620" y2="24107"/>
                        <a14:backgroundMark x1="59955" y1="34525" x2="59955" y2="34525"/>
                        <a14:backgroundMark x1="60995" y1="45730" x2="60995" y2="45730"/>
                        <a14:backgroundMark x1="60995" y1="45730" x2="60995" y2="457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259" t="13551" r="39870" b="9279"/>
          <a:stretch/>
        </p:blipFill>
        <p:spPr>
          <a:xfrm rot="5400000">
            <a:off x="5684922" y="2862293"/>
            <a:ext cx="3376244" cy="488087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3345121" y="2930776"/>
            <a:ext cx="1856936" cy="75965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-152565" y="898152"/>
            <a:ext cx="1730326" cy="609271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1162577" y="2912015"/>
            <a:ext cx="1856936" cy="759656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468594" y="2912015"/>
            <a:ext cx="1856936" cy="759656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-302138" y="2876846"/>
            <a:ext cx="1856936" cy="759656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2585464" y="2930776"/>
            <a:ext cx="1856936" cy="759656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1874579" y="2912015"/>
            <a:ext cx="1856936" cy="759656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520151" y="996129"/>
            <a:ext cx="1730326" cy="60927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1225881" y="996129"/>
            <a:ext cx="1730326" cy="609271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1937884" y="996129"/>
            <a:ext cx="1730326" cy="609271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2650155" y="996130"/>
            <a:ext cx="1730326" cy="609271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3467043" y="996130"/>
            <a:ext cx="1730326" cy="609271"/>
          </a:xfrm>
          <a:prstGeom prst="rect">
            <a:avLst/>
          </a:prstGeom>
        </p:spPr>
      </p:pic>
      <p:sp>
        <p:nvSpPr>
          <p:cNvPr id="17" name="Srdce 16"/>
          <p:cNvSpPr/>
          <p:nvPr/>
        </p:nvSpPr>
        <p:spPr>
          <a:xfrm>
            <a:off x="10153142" y="3409077"/>
            <a:ext cx="1364566" cy="1181687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schemeClr val="tx1"/>
                </a:solidFill>
              </a:rPr>
              <a:t>6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416" t="26667" r="38542" b="47293"/>
          <a:stretch/>
        </p:blipFill>
        <p:spPr>
          <a:xfrm>
            <a:off x="9478851" y="6157"/>
            <a:ext cx="2673087" cy="325433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5410199" y="4286128"/>
            <a:ext cx="1730326" cy="60927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6442360" y="4725060"/>
            <a:ext cx="1730326" cy="609271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5866030" y="3309971"/>
            <a:ext cx="1730326" cy="60927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7051631" y="3420965"/>
            <a:ext cx="1730326" cy="60927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8011058" y="3695285"/>
            <a:ext cx="1730326" cy="609271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7410556" y="4560448"/>
            <a:ext cx="1730326" cy="60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6636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1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>
                        <a14:backgroundMark x1="53620" y1="24107" x2="53620" y2="24107"/>
                        <a14:backgroundMark x1="59955" y1="34525" x2="59955" y2="34525"/>
                        <a14:backgroundMark x1="60995" y1="45730" x2="60995" y2="45730"/>
                        <a14:backgroundMark x1="60995" y1="45730" x2="60995" y2="457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259" t="13551" r="39870" b="9279"/>
          <a:stretch/>
        </p:blipFill>
        <p:spPr>
          <a:xfrm rot="5400000">
            <a:off x="5684922" y="2862293"/>
            <a:ext cx="3376244" cy="488087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3345121" y="2930776"/>
            <a:ext cx="1856936" cy="75965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-152565" y="898152"/>
            <a:ext cx="1730326" cy="609271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1162577" y="2912015"/>
            <a:ext cx="1856936" cy="759656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468594" y="2912015"/>
            <a:ext cx="1856936" cy="759656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-302138" y="2876846"/>
            <a:ext cx="1856936" cy="759656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2585464" y="2930776"/>
            <a:ext cx="1856936" cy="759656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backgroundMark x1="68416" y1="34706" x2="68416" y2="34706"/>
                        <a14:backgroundMark x1="71493" y1="75712" x2="71493" y2="75712"/>
                        <a14:backgroundMark x1="46960" y1="49797" x2="87538" y2="50610"/>
                        <a14:backgroundMark x1="53191" y1="77439" x2="87082" y2="697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77" t="44654" r="23665" b="18179"/>
          <a:stretch/>
        </p:blipFill>
        <p:spPr>
          <a:xfrm rot="5400000">
            <a:off x="1874579" y="2912015"/>
            <a:ext cx="1856936" cy="759656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520151" y="996129"/>
            <a:ext cx="1730326" cy="609271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1225881" y="996129"/>
            <a:ext cx="1730326" cy="609271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1937884" y="996129"/>
            <a:ext cx="1730326" cy="609271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2650155" y="996130"/>
            <a:ext cx="1730326" cy="609271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3467043" y="996130"/>
            <a:ext cx="1730326" cy="609271"/>
          </a:xfrm>
          <a:prstGeom prst="rect">
            <a:avLst/>
          </a:prstGeom>
        </p:spPr>
      </p:pic>
      <p:sp>
        <p:nvSpPr>
          <p:cNvPr id="17" name="Srdce 16"/>
          <p:cNvSpPr/>
          <p:nvPr/>
        </p:nvSpPr>
        <p:spPr>
          <a:xfrm>
            <a:off x="10153142" y="3409077"/>
            <a:ext cx="1364566" cy="1181687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5804426" y="3773155"/>
            <a:ext cx="1730326" cy="60927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6477142" y="3871132"/>
            <a:ext cx="1730326" cy="60927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backgroundMark x1="33982" y1="28649" x2="33982" y2="28649"/>
                        <a14:backgroundMark x1="49819" y1="30769" x2="49819" y2="30769"/>
                        <a14:backgroundMark x1="44534" y1="40108" x2="91093" y2="38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3" t="35504" r="7289" b="24728"/>
          <a:stretch/>
        </p:blipFill>
        <p:spPr>
          <a:xfrm rot="5400000">
            <a:off x="7182872" y="3871132"/>
            <a:ext cx="1730326" cy="60927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277" t="41389" r="36034" b="11944"/>
          <a:stretch/>
        </p:blipFill>
        <p:spPr>
          <a:xfrm>
            <a:off x="9751563" y="-4093"/>
            <a:ext cx="2440437" cy="32004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746636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3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Vlastní zdroje a foto dětí se souhlasem zákonného zástupce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smtClean="0"/>
              <a:t>Kamarád, kamarád to je ten kdo mě má rád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Popis</a:t>
            </a:r>
          </a:p>
          <a:p>
            <a:r>
              <a:rPr lang="cs-CZ" dirty="0" smtClean="0"/>
              <a:t>Děti přiřazují správný počet svíček na narozeninový dort</a:t>
            </a:r>
            <a:endParaRPr lang="cs-CZ" dirty="0"/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Rozvoj </a:t>
            </a:r>
            <a:r>
              <a:rPr lang="cs-CZ" dirty="0" err="1" smtClean="0"/>
              <a:t>předmatematických</a:t>
            </a:r>
            <a:r>
              <a:rPr lang="cs-CZ" dirty="0" smtClean="0"/>
              <a:t> dovedností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Přiřazovat svíčky na dort, rozlišit barvou </a:t>
            </a:r>
            <a:r>
              <a:rPr lang="cs-CZ" dirty="0" smtClean="0"/>
              <a:t>CH - </a:t>
            </a:r>
            <a:r>
              <a:rPr lang="cs-CZ" dirty="0" smtClean="0"/>
              <a:t>D. kliknutím zprava do leva přidej svíčky. Číslo. které bliká v </a:t>
            </a:r>
            <a:r>
              <a:rPr lang="cs-CZ" dirty="0" smtClean="0"/>
              <a:t>srdíčku, </a:t>
            </a:r>
            <a:r>
              <a:rPr lang="cs-CZ" dirty="0" smtClean="0"/>
              <a:t>odpovídá  počtu roků oslavence.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lvl="0" indent="0">
              <a:buNone/>
            </a:pPr>
            <a:r>
              <a:rPr lang="cs-CZ" dirty="0"/>
              <a:t> </a:t>
            </a:r>
            <a:r>
              <a:rPr lang="cs-CZ" dirty="0" smtClean="0"/>
              <a:t>Z KUMUČE využíváme magnetickou tabulku, </a:t>
            </a:r>
            <a:r>
              <a:rPr lang="cs-CZ" dirty="0" smtClean="0"/>
              <a:t>fixy a </a:t>
            </a:r>
            <a:r>
              <a:rPr lang="cs-CZ" dirty="0" smtClean="0"/>
              <a:t>magnetky.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Oblast: Dítě a jeho svět – Adaptabilita ke změnám</a:t>
            </a:r>
          </a:p>
          <a:p>
            <a:r>
              <a:rPr lang="cs-CZ" dirty="0" smtClean="0"/>
              <a:t>Blok: Kamarád,  </a:t>
            </a:r>
            <a:r>
              <a:rPr lang="cs-CZ" dirty="0" err="1" smtClean="0"/>
              <a:t>kamarád</a:t>
            </a:r>
            <a:r>
              <a:rPr lang="cs-CZ" dirty="0" smtClean="0"/>
              <a:t>, </a:t>
            </a:r>
            <a:r>
              <a:rPr lang="cs-CZ" dirty="0" smtClean="0"/>
              <a:t>to je </a:t>
            </a:r>
            <a:r>
              <a:rPr lang="cs-CZ" dirty="0" smtClean="0"/>
              <a:t>ten, </a:t>
            </a:r>
            <a:r>
              <a:rPr lang="cs-CZ" dirty="0" smtClean="0"/>
              <a:t>kdo mě má rád – naše třída</a:t>
            </a:r>
          </a:p>
          <a:p>
            <a:r>
              <a:rPr lang="cs-CZ" dirty="0" smtClean="0"/>
              <a:t>Výstup: Ctít oslavy svých kamarádů. </a:t>
            </a:r>
          </a:p>
          <a:p>
            <a:r>
              <a:rPr lang="cs-CZ" dirty="0"/>
              <a:t> </a:t>
            </a:r>
            <a:r>
              <a:rPr lang="cs-CZ" dirty="0" smtClean="0"/>
              <a:t>             </a:t>
            </a:r>
            <a:r>
              <a:rPr lang="cs-CZ" dirty="0" err="1" smtClean="0"/>
              <a:t>Předmatematické</a:t>
            </a:r>
            <a:r>
              <a:rPr lang="cs-CZ" dirty="0" smtClean="0"/>
              <a:t> znalosti 1 – 6</a:t>
            </a:r>
          </a:p>
          <a:p>
            <a:r>
              <a:rPr lang="cs-CZ" dirty="0" smtClean="0"/>
              <a:t>              Orientace v prostoru, přiřazování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282</Words>
  <Application>Microsoft Office PowerPoint</Application>
  <PresentationFormat>Vlastní</PresentationFormat>
  <Paragraphs>55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Kolik svíček na dort</vt:lpstr>
      <vt:lpstr>Snímek 2</vt:lpstr>
      <vt:lpstr>Snímek 3</vt:lpstr>
      <vt:lpstr>Snímek 4</vt:lpstr>
      <vt:lpstr>Snímek 5</vt:lpstr>
      <vt:lpstr>Snímek 6</vt:lpstr>
      <vt:lpstr>Použité odkazy</vt:lpstr>
      <vt:lpstr>Metodický pokyn Integrovaný blok:  Kamarád, kamarád to je ten kdo mě má rád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2015-05-17T19:48:43Z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