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3"/>
  </p:notesMasterIdLst>
  <p:handoutMasterIdLst>
    <p:handoutMasterId r:id="rId14"/>
  </p:handoutMasterIdLst>
  <p:sldIdLst>
    <p:sldId id="272" r:id="rId3"/>
    <p:sldId id="282" r:id="rId4"/>
    <p:sldId id="283" r:id="rId5"/>
    <p:sldId id="284" r:id="rId6"/>
    <p:sldId id="276" r:id="rId7"/>
    <p:sldId id="277" r:id="rId8"/>
    <p:sldId id="278" r:id="rId9"/>
    <p:sldId id="279" r:id="rId10"/>
    <p:sldId id="280" r:id="rId11"/>
    <p:sldId id="28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F"/>
    <a:srgbClr val="FEF8E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>
        <p:scale>
          <a:sx n="70" d="100"/>
          <a:sy n="70" d="100"/>
        </p:scale>
        <p:origin x="-726" y="-78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="" xmlns:p15="http://schemas.microsoft.com/office/powerpoint/2012/main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="" xmlns:p15="http://schemas.microsoft.com/office/powerpoint/2012/main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17.5.2015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17.5.2015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microsoft.com/office/2007/relationships/hdphoto" Target="../media/hdphoto5.wdp"/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12" Type="http://schemas.openxmlformats.org/officeDocument/2006/relationships/image" Target="../media/image10.png"/><Relationship Id="rId2" Type="http://schemas.openxmlformats.org/officeDocument/2006/relationships/image" Target="../media/image4.png"/><Relationship Id="rId16" Type="http://schemas.openxmlformats.org/officeDocument/2006/relationships/comments" Target="../comments/comment1.xml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6.png"/><Relationship Id="rId15" Type="http://schemas.microsoft.com/office/2007/relationships/hdphoto" Target="../media/hdphoto6.wdp"/><Relationship Id="rId10" Type="http://schemas.openxmlformats.org/officeDocument/2006/relationships/image" Target="../media/image9.png"/><Relationship Id="rId4" Type="http://schemas.openxmlformats.org/officeDocument/2006/relationships/image" Target="../media/image5.png"/><Relationship Id="rId9" Type="http://schemas.openxmlformats.org/officeDocument/2006/relationships/image" Target="../media/image8.png"/><Relationship Id="rId1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comments" Target="../comments/comment2.xml"/><Relationship Id="rId3" Type="http://schemas.microsoft.com/office/2007/relationships/hdphoto" Target="../media/hdphoto7.wdp"/><Relationship Id="rId7" Type="http://schemas.microsoft.com/office/2007/relationships/hdphoto" Target="../media/hdphoto8.wdp"/><Relationship Id="rId12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11" Type="http://schemas.openxmlformats.org/officeDocument/2006/relationships/image" Target="../media/image15.jpeg"/><Relationship Id="rId5" Type="http://schemas.microsoft.com/office/2007/relationships/hdphoto" Target="../media/hdphoto1.wdp"/><Relationship Id="rId10" Type="http://schemas.openxmlformats.org/officeDocument/2006/relationships/image" Target="../media/image14.png"/><Relationship Id="rId4" Type="http://schemas.openxmlformats.org/officeDocument/2006/relationships/image" Target="../media/image4.png"/><Relationship Id="rId9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0" i="0" dirty="0" smtClean="0">
                <a:solidFill>
                  <a:srgbClr val="624D38">
                    <a:lumMod val="75000"/>
                  </a:srgbClr>
                </a:solidFill>
                <a:latin typeface="Century Gothic"/>
                <a:ea typeface="+mj-ea"/>
                <a:cs typeface="+mj-cs"/>
              </a:rPr>
              <a:t>Co nepatří do dárku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0" i="0" baseline="0" dirty="0" smtClean="0"/>
              <a:t>Vnímání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381764" y="5188538"/>
            <a:ext cx="5220551" cy="1235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9355350" y="67785"/>
            <a:ext cx="2836650" cy="1310254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830" b="89936" l="9983" r="899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04142" y="972891"/>
            <a:ext cx="4327734" cy="393528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558" t="24340" r="26534" b="34714"/>
          <a:stretch/>
        </p:blipFill>
        <p:spPr>
          <a:xfrm rot="5400000">
            <a:off x="10037748" y="1936547"/>
            <a:ext cx="2137531" cy="142399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39903" b="80292" l="28131" r="522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115" t="34854" r="44719" b="14660"/>
          <a:stretch/>
        </p:blipFill>
        <p:spPr>
          <a:xfrm>
            <a:off x="8476057" y="129207"/>
            <a:ext cx="1506070" cy="188259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26469" b="79225" l="14480" r="65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243" t="27953" r="33713" b="20741"/>
          <a:stretch/>
        </p:blipFill>
        <p:spPr>
          <a:xfrm rot="5400000">
            <a:off x="9095056" y="4710081"/>
            <a:ext cx="1974308" cy="145372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819" t="12122" r="40115" b="8376"/>
          <a:stretch/>
        </p:blipFill>
        <p:spPr>
          <a:xfrm rot="3841897">
            <a:off x="828874" y="1314941"/>
            <a:ext cx="1118559" cy="200878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10000" b="90000" l="10000" r="90000">
                        <a14:foregroundMark x1="29227" y1="43939" x2="29227" y2="43939"/>
                        <a14:foregroundMark x1="25591" y1="57636" x2="31364" y2="42061"/>
                        <a14:foregroundMark x1="21227" y1="58000" x2="21227" y2="58000"/>
                        <a14:foregroundMark x1="23318" y1="50545" x2="22227" y2="53152"/>
                        <a14:foregroundMark x1="27136" y1="78303" x2="27136" y2="78303"/>
                        <a14:foregroundMark x1="32636" y1="73636" x2="28273" y2="79273"/>
                        <a14:foregroundMark x1="53318" y1="72303" x2="53318" y2="72303"/>
                        <a14:foregroundMark x1="50636" y1="77212" x2="50636" y2="77212"/>
                        <a14:foregroundMark x1="62636" y1="76424" x2="62636" y2="76424"/>
                        <a14:foregroundMark x1="48136" y1="27030" x2="66591" y2="26121"/>
                        <a14:backgroundMark x1="36864" y1="76606" x2="45318" y2="77576"/>
                        <a14:backgroundMark x1="58000" y1="77394" x2="58000" y2="77394"/>
                        <a14:backgroundMark x1="58409" y1="77758" x2="58409" y2="77758"/>
                        <a14:backgroundMark x1="60091" y1="80909" x2="68136" y2="837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249" t="20658" r="22300" b="13052"/>
          <a:stretch/>
        </p:blipFill>
        <p:spPr>
          <a:xfrm>
            <a:off x="1097495" y="4096807"/>
            <a:ext cx="1907751" cy="1622738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28271" b="71325" l="29679" r="72865">
                        <a14:foregroundMark x1="33616" y1="69144" x2="58995" y2="67609"/>
                        <a14:foregroundMark x1="33616" y1="69144" x2="32465" y2="32310"/>
                        <a14:foregroundMark x1="33434" y1="31583" x2="48819" y2="31583"/>
                        <a14:foregroundMark x1="50515" y1="48304" x2="50515" y2="48304"/>
                        <a14:foregroundMark x1="35857" y1="34572" x2="49788" y2="443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357" t="24795" r="23944" b="23374"/>
          <a:stretch/>
        </p:blipFill>
        <p:spPr>
          <a:xfrm rot="5400000">
            <a:off x="2484714" y="42019"/>
            <a:ext cx="2170601" cy="1768955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backgroundRemoval t="26242" b="66667" l="23182" r="72591">
                        <a14:foregroundMark x1="67545" y1="37576" x2="66409" y2="27212"/>
                        <a14:foregroundMark x1="53455" y1="31576" x2="66136" y2="28909"/>
                        <a14:foregroundMark x1="33455" y1="40000" x2="29682" y2="51091"/>
                        <a14:foregroundMark x1="30955" y1="42242" x2="27273" y2="51636"/>
                        <a14:foregroundMark x1="27273" y1="43030" x2="25591" y2="51455"/>
                        <a14:foregroundMark x1="28409" y1="52424" x2="29818" y2="591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052" t="22160" r="25822" b="28263"/>
          <a:stretch/>
        </p:blipFill>
        <p:spPr>
          <a:xfrm>
            <a:off x="4657396" y="4672567"/>
            <a:ext cx="2408350" cy="1751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6 L 0.24518 0.3233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53" y="16157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4.07407E-6 L -0.28737 -0.3344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75" y="-16736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22222E-6 L 0.05208 -0.3333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4" y="-16667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0.3668 -0.2400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333" y="-12014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381764" y="5188538"/>
            <a:ext cx="5220551" cy="123555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9355350" y="67785"/>
            <a:ext cx="2836650" cy="1310254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6864" b="93916" l="28172" r="76834">
                        <a14:foregroundMark x1="62049" y1="23401" x2="62515" y2="13729"/>
                        <a14:foregroundMark x1="63213" y1="12793" x2="63213" y2="12793"/>
                        <a14:foregroundMark x1="61350" y1="10452" x2="61350" y2="10452"/>
                        <a14:foregroundMark x1="72177" y1="36037" x2="72177" y2="36037"/>
                        <a14:foregroundMark x1="70780" y1="32137" x2="70780" y2="32137"/>
                        <a14:foregroundMark x1="46915" y1="78939" x2="47730" y2="73635"/>
                        <a14:foregroundMark x1="36088" y1="50546" x2="36088" y2="50546"/>
                        <a14:foregroundMark x1="36554" y1="46178" x2="36554" y2="46178"/>
                        <a14:backgroundMark x1="62049" y1="77067" x2="71129" y2="65991"/>
                        <a14:backgroundMark x1="61350" y1="33073" x2="65308" y2="254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220" t="7163" r="24169" b="6060"/>
          <a:stretch/>
        </p:blipFill>
        <p:spPr>
          <a:xfrm rot="5400000">
            <a:off x="2251977" y="-44337"/>
            <a:ext cx="1470259" cy="1960346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830" b="89936" l="9983" r="899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50092" y="1243396"/>
            <a:ext cx="4145011" cy="376913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6541" b="87099" l="32217" r="59548">
                        <a14:foregroundMark x1="33982" y1="29376" x2="34751" y2="25984"/>
                        <a14:foregroundMark x1="33801" y1="21260" x2="36923" y2="11569"/>
                        <a14:foregroundMark x1="38100" y1="10236" x2="49457" y2="65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8889" t="6561" r="37000" b="3937"/>
          <a:stretch/>
        </p:blipFill>
        <p:spPr>
          <a:xfrm rot="5221302">
            <a:off x="4496015" y="4464440"/>
            <a:ext cx="1685332" cy="330286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26469" b="79225" l="14480" r="65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243" t="27953" r="33713" b="20741"/>
          <a:stretch/>
        </p:blipFill>
        <p:spPr>
          <a:xfrm rot="5400000">
            <a:off x="9095056" y="4710081"/>
            <a:ext cx="1974308" cy="145372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742" t="18014" r="35606" b="5200"/>
          <a:stretch/>
        </p:blipFill>
        <p:spPr>
          <a:xfrm rot="7363496">
            <a:off x="266419" y="2933458"/>
            <a:ext cx="2111189" cy="297852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630" t="6693" r="47275" b="16408"/>
          <a:stretch/>
        </p:blipFill>
        <p:spPr>
          <a:xfrm rot="5243756">
            <a:off x="9848926" y="1629670"/>
            <a:ext cx="1237129" cy="2723029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819" t="12122" r="40115" b="8376"/>
          <a:stretch/>
        </p:blipFill>
        <p:spPr>
          <a:xfrm rot="3841897">
            <a:off x="9066517" y="-276038"/>
            <a:ext cx="1118559" cy="2008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8155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2.59259E-6 L 0.27214 0.351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07" y="17546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1.11111E-6 L -0.34908 0.0474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61" y="2361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2.59259E-6 L 0.40417 -0.1692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08" y="-8472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4.07407E-6 L -0.31992 -0.3370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03" y="-16852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513115" y="1915885"/>
            <a:ext cx="1643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Vlastní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47294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rozlišují vhodné a nevhodné  dárky pro své kamarády.</a:t>
            </a:r>
          </a:p>
          <a:p>
            <a:r>
              <a:rPr lang="cs-CZ" b="1" dirty="0"/>
              <a:t>Očekávání a </a:t>
            </a:r>
            <a:r>
              <a:rPr lang="cs-CZ" b="1" dirty="0" smtClean="0"/>
              <a:t>cíle</a:t>
            </a:r>
          </a:p>
          <a:p>
            <a:pPr marL="45720" indent="0">
              <a:buNone/>
            </a:pPr>
            <a:r>
              <a:rPr lang="cs-CZ" dirty="0" smtClean="0"/>
              <a:t>Vytvářet pozitivní vztah k učení a rozpoznat odlišnosti předmětů.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Na dvou snímcích se dětem ukáží obrázky dárků, děti </a:t>
            </a:r>
            <a:r>
              <a:rPr lang="cs-CZ" dirty="0" smtClean="0"/>
              <a:t>vybírají, </a:t>
            </a:r>
            <a:r>
              <a:rPr lang="cs-CZ" dirty="0" smtClean="0"/>
              <a:t>co zabalí do dárku a vyřazují nevhodné dárky. Animační efekty nám vytváří zpětnou vazbu.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 smtClean="0"/>
              <a:t>Děti mají </a:t>
            </a:r>
            <a:r>
              <a:rPr lang="cs-CZ" dirty="0" err="1" smtClean="0"/>
              <a:t>zalaminované</a:t>
            </a:r>
            <a:r>
              <a:rPr lang="cs-CZ" dirty="0" smtClean="0"/>
              <a:t> kartičky a vybírají konkrétní dárek kamarádovi</a:t>
            </a:r>
          </a:p>
          <a:p>
            <a:pPr marL="4572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Oblast</a:t>
            </a:r>
            <a:r>
              <a:rPr lang="cs-CZ" dirty="0" smtClean="0"/>
              <a:t>: Dítě a jeho psychika – vnímání</a:t>
            </a:r>
          </a:p>
          <a:p>
            <a:r>
              <a:rPr lang="cs-CZ" dirty="0" smtClean="0"/>
              <a:t>Integrovaný blok: Bílý vánoční čas</a:t>
            </a:r>
          </a:p>
          <a:p>
            <a:r>
              <a:rPr lang="cs-CZ" dirty="0" smtClean="0"/>
              <a:t>Výstup: Zacházení s digitální technikou.</a:t>
            </a:r>
          </a:p>
          <a:p>
            <a:r>
              <a:rPr lang="cs-CZ" dirty="0"/>
              <a:t> </a:t>
            </a:r>
            <a:r>
              <a:rPr lang="cs-CZ" dirty="0" smtClean="0"/>
              <a:t>             Dodržovat společně dohodnutá pravidla.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10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271</Words>
  <Application>Microsoft Office PowerPoint</Application>
  <PresentationFormat>Vlastní</PresentationFormat>
  <Paragraphs>51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Sheer Green 16x9</vt:lpstr>
      <vt:lpstr>Co nepatří do dárku</vt:lpstr>
      <vt:lpstr>Snímek 2</vt:lpstr>
      <vt:lpstr>Snímek 3</vt:lpstr>
      <vt:lpstr>Použité zdroje:</vt:lpstr>
      <vt:lpstr>Metodický pokyn Integrovaný blok: 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2015-05-17T19:50:55Z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