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88" r:id="rId4"/>
    <p:sldId id="289" r:id="rId5"/>
    <p:sldId id="283" r:id="rId6"/>
    <p:sldId id="261" r:id="rId7"/>
    <p:sldId id="262" r:id="rId8"/>
    <p:sldId id="271" r:id="rId9"/>
    <p:sldId id="263" r:id="rId10"/>
    <p:sldId id="256" r:id="rId11"/>
    <p:sldId id="257" r:id="rId12"/>
    <p:sldId id="258" r:id="rId13"/>
    <p:sldId id="259" r:id="rId14"/>
    <p:sldId id="264" r:id="rId15"/>
    <p:sldId id="260" r:id="rId16"/>
    <p:sldId id="265" r:id="rId17"/>
    <p:sldId id="268" r:id="rId18"/>
    <p:sldId id="269" r:id="rId19"/>
    <p:sldId id="270" r:id="rId20"/>
    <p:sldId id="272" r:id="rId21"/>
    <p:sldId id="273" r:id="rId22"/>
    <p:sldId id="275" r:id="rId23"/>
    <p:sldId id="274" r:id="rId24"/>
    <p:sldId id="276" r:id="rId25"/>
    <p:sldId id="277" r:id="rId26"/>
    <p:sldId id="278" r:id="rId27"/>
    <p:sldId id="279" r:id="rId28"/>
    <p:sldId id="281" r:id="rId29"/>
    <p:sldId id="280" r:id="rId30"/>
    <p:sldId id="282" r:id="rId31"/>
    <p:sldId id="266" r:id="rId32"/>
    <p:sldId id="284" r:id="rId33"/>
    <p:sldId id="285" r:id="rId34"/>
    <p:sldId id="286" r:id="rId35"/>
    <p:sldId id="287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366" autoAdjust="0"/>
    <p:restoredTop sz="94660"/>
  </p:normalViewPr>
  <p:slideViewPr>
    <p:cSldViewPr>
      <p:cViewPr varScale="1">
        <p:scale>
          <a:sx n="92" d="100"/>
          <a:sy n="92" d="100"/>
        </p:scale>
        <p:origin x="-12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013061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641689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863953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13782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964886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409205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768391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683468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29452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754168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75300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233649"/>
      </p:ext>
    </p:extLst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6237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564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964243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470684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800382"/>
      </p:ext>
    </p:extLst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683236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29964"/>
      </p:ext>
    </p:extLst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698594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352062"/>
      </p:ext>
    </p:extLst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76824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2CEBD-D5E1-46EC-8167-A16ADA4589B4}" type="datetimeFigureOut">
              <a:rPr lang="cs-CZ" smtClean="0"/>
              <a:pPr/>
              <a:t>3.4.2015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2DD23-9CE5-49DA-8E87-1C7DA37A58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401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55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ustav_chocolate.jpg" TargetMode="External"/><Relationship Id="rId13" Type="http://schemas.openxmlformats.org/officeDocument/2006/relationships/hyperlink" Target="http://commons.wikimedia.org/wiki/File:Jamnik_Dchshund_puppies.JPG" TargetMode="External"/><Relationship Id="rId3" Type="http://schemas.openxmlformats.org/officeDocument/2006/relationships/hyperlink" Target="http://commons.wikimedia.org/wiki/File:Texas_longhorn_cattle_bull_grazing.jpg" TargetMode="External"/><Relationship Id="rId7" Type="http://schemas.openxmlformats.org/officeDocument/2006/relationships/hyperlink" Target="http://commons.wikimedia.org/wiki/File:Water_buffalo_bathing.jpg" TargetMode="External"/><Relationship Id="rId12" Type="http://schemas.openxmlformats.org/officeDocument/2006/relationships/hyperlink" Target="http://commons.wikimedia.org/wiki/File:Vattenapport_jaktlabrador.jpg" TargetMode="External"/><Relationship Id="rId2" Type="http://schemas.openxmlformats.org/officeDocument/2006/relationships/hyperlink" Target="http://commons.wikimedia.org/wiki/File:Adult_sharpe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orocco_Africa_Flickr_Rosino_December_2005_84037245.jpg" TargetMode="External"/><Relationship Id="rId11" Type="http://schemas.openxmlformats.org/officeDocument/2006/relationships/hyperlink" Target="http://commons.wikimedia.org/wiki/File:Skull_of_a_dog.png" TargetMode="External"/><Relationship Id="rId5" Type="http://schemas.openxmlformats.org/officeDocument/2006/relationships/hyperlink" Target="http://commons.wikimedia.org/wiki/File:Equus_asinus.jpg?uselang=cs" TargetMode="External"/><Relationship Id="rId10" Type="http://schemas.openxmlformats.org/officeDocument/2006/relationships/hyperlink" Target="http://commons.wikimedia.org/wiki/File:.HuntHillBoerboelsGunston1.jpeg" TargetMode="External"/><Relationship Id="rId4" Type="http://schemas.openxmlformats.org/officeDocument/2006/relationships/hyperlink" Target="http://commons.wikimedia.org/wiki/File:Capra,_Crete_1.jpg" TargetMode="External"/><Relationship Id="rId9" Type="http://schemas.openxmlformats.org/officeDocument/2006/relationships/hyperlink" Target="http://commons.wikimedia.org/wiki/File:Yani3.jpg" TargetMode="External"/><Relationship Id="rId14" Type="http://schemas.openxmlformats.org/officeDocument/2006/relationships/hyperlink" Target="http://commons.wikimedia.org/wiki/File:Capra_aegagrus_hircus_qtl2.jpg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101028_Wollschwein-Eber_Alphons_002.jpg" TargetMode="External"/><Relationship Id="rId13" Type="http://schemas.openxmlformats.org/officeDocument/2006/relationships/hyperlink" Target="http://commons.wikimedia.org/wiki/File:Sau_mit_ihren_Ferkeln.jpg" TargetMode="External"/><Relationship Id="rId3" Type="http://schemas.openxmlformats.org/officeDocument/2006/relationships/hyperlink" Target="http://commons.wikimedia.org/wiki/File:Walliser_Schwarzhalsziege_0511071.jpg" TargetMode="External"/><Relationship Id="rId7" Type="http://schemas.openxmlformats.org/officeDocument/2006/relationships/hyperlink" Target="http://commons.wikimedia.org/wiki/File:Icelandic-Sheep-20030608.JPG" TargetMode="External"/><Relationship Id="rId12" Type="http://schemas.openxmlformats.org/officeDocument/2006/relationships/hyperlink" Target="http://commons.wikimedia.org/wiki/File:Essex_boar.jpg" TargetMode="External"/><Relationship Id="rId2" Type="http://schemas.openxmlformats.org/officeDocument/2006/relationships/hyperlink" Target="http://commons.wikimedia.org/wiki/File:Capra_aegagrus_hircus_qtl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%D5%88%D5%B9%D5%AD%D5%A1%D6%80.jpg" TargetMode="External"/><Relationship Id="rId11" Type="http://schemas.openxmlformats.org/officeDocument/2006/relationships/hyperlink" Target="http://commons.wikimedia.org/wiki/File:PigCochon_allaitant.jpg" TargetMode="External"/><Relationship Id="rId5" Type="http://schemas.openxmlformats.org/officeDocument/2006/relationships/hyperlink" Target="http://commons.wikimedia.org/wiki/File:Waldschafe_retouched.jpg" TargetMode="External"/><Relationship Id="rId10" Type="http://schemas.openxmlformats.org/officeDocument/2006/relationships/hyperlink" Target="http://commons.wikimedia.org/wiki/File:Pig_of_Corsica_001.jpg" TargetMode="External"/><Relationship Id="rId4" Type="http://schemas.openxmlformats.org/officeDocument/2006/relationships/hyperlink" Target="http://commons.wikimedia.org/wiki/File:Kri-kri_1.jpg" TargetMode="External"/><Relationship Id="rId9" Type="http://schemas.openxmlformats.org/officeDocument/2006/relationships/hyperlink" Target="http://commons.wikimedia.org/wiki/File:Linder%C3%B6dsgris.jpg" TargetMode="External"/><Relationship Id="rId14" Type="http://schemas.openxmlformats.org/officeDocument/2006/relationships/hyperlink" Target="http://commons.wikimedia.org/wiki/File:Angus_cattle_24.jpg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Una_Gata.JPG" TargetMode="External"/><Relationship Id="rId13" Type="http://schemas.openxmlformats.org/officeDocument/2006/relationships/hyperlink" Target="http://commons.wikimedia.org/wiki/File:Innocence_(3426318415).jpg" TargetMode="External"/><Relationship Id="rId3" Type="http://schemas.openxmlformats.org/officeDocument/2006/relationships/hyperlink" Target="http://commons.wikimedia.org/wiki/File:Warwerort_charolais.jpg?uselang=cs" TargetMode="External"/><Relationship Id="rId7" Type="http://schemas.openxmlformats.org/officeDocument/2006/relationships/hyperlink" Target="http://commons.wikimedia.org/wiki/File:Orange-white_kitten.jpg" TargetMode="External"/><Relationship Id="rId12" Type="http://schemas.openxmlformats.org/officeDocument/2006/relationships/hyperlink" Target="http://commons.wikimedia.org/wiki/File:Osiol001xx.jpg" TargetMode="External"/><Relationship Id="rId2" Type="http://schemas.openxmlformats.org/officeDocument/2006/relationships/hyperlink" Target="http://commons.wikimedia.org/wiki/File:Belted_galloway_bei_neukoog_nordstrand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at_in_Kautokeino.jpg" TargetMode="External"/><Relationship Id="rId11" Type="http://schemas.openxmlformats.org/officeDocument/2006/relationships/hyperlink" Target="http://commons.wikimedia.org/wiki/File:Schema_griffe_retractile.jpg" TargetMode="External"/><Relationship Id="rId5" Type="http://schemas.openxmlformats.org/officeDocument/2006/relationships/hyperlink" Target="http://commons.wikimedia.org/wiki/File:Flikr_-_alpha_the_cat_(by).jpg" TargetMode="External"/><Relationship Id="rId15" Type="http://schemas.openxmlformats.org/officeDocument/2006/relationships/hyperlink" Target="http://commons.wikimedia.org/wiki/File:Asianwaterbuffalo.jpg" TargetMode="External"/><Relationship Id="rId10" Type="http://schemas.openxmlformats.org/officeDocument/2006/relationships/hyperlink" Target="http://commons.wikimedia.org/wiki/File:Detalhe_boca_Fred.jpg" TargetMode="External"/><Relationship Id="rId4" Type="http://schemas.openxmlformats.org/officeDocument/2006/relationships/hyperlink" Target="http://commons.wikimedia.org/wiki/File:Neukirch_rindviehmutter_und_kalb.jpg?uselang=cs" TargetMode="External"/><Relationship Id="rId9" Type="http://schemas.openxmlformats.org/officeDocument/2006/relationships/hyperlink" Target="http://commons.wikimedia.org/wiki/File:Coco_cat.JPG" TargetMode="External"/><Relationship Id="rId14" Type="http://schemas.openxmlformats.org/officeDocument/2006/relationships/hyperlink" Target="http://commons.wikimedia.org/wiki/File:Equus_asinus1.JPG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Connemara_pony2.jpg" TargetMode="External"/><Relationship Id="rId3" Type="http://schemas.openxmlformats.org/officeDocument/2006/relationships/hyperlink" Target="http://commons.wikimedia.org/wiki/File:Camels_caravan1.JPG" TargetMode="External"/><Relationship Id="rId7" Type="http://schemas.openxmlformats.org/officeDocument/2006/relationships/hyperlink" Target="http://commons.wikimedia.org/wiki/File:Wild_Horses_of_the_Outer_Banks.jpg" TargetMode="External"/><Relationship Id="rId2" Type="http://schemas.openxmlformats.org/officeDocument/2006/relationships/hyperlink" Target="http://commons.wikimedia.org/wiki/File:BUFFALO15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Equus_przewalskii_Parc_du_Thot_01_2006-07-18.jpg" TargetMode="External"/><Relationship Id="rId5" Type="http://schemas.openxmlformats.org/officeDocument/2006/relationships/hyperlink" Target="http://commons.wikimedia.org/wiki/File:Roan.jpg" TargetMode="External"/><Relationship Id="rId10" Type="http://schemas.openxmlformats.org/officeDocument/2006/relationships/hyperlink" Target="http://commons.wikimedia.org/wiki/File:Chester_zoo_guanacos.jpg" TargetMode="External"/><Relationship Id="rId4" Type="http://schemas.openxmlformats.org/officeDocument/2006/relationships/hyperlink" Target="http://commons.wikimedia.org/wiki/File:Dromadaire4478.jpg" TargetMode="External"/><Relationship Id="rId9" Type="http://schemas.openxmlformats.org/officeDocument/2006/relationships/hyperlink" Target="http://commons.wikimedia.org/wiki/File:20070819_Dierenpark_Emmen_(2).JPG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055392"/>
              </p:ext>
            </p:extLst>
          </p:nvPr>
        </p:nvGraphicFramePr>
        <p:xfrm>
          <a:off x="1717049" y="1632333"/>
          <a:ext cx="5710612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Alena Himlová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VY_32_INOVACE_201_Savci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Září 2011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42" name="Obrázek 1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805" y="180975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6063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758073"/>
              </p:ext>
            </p:extLst>
          </p:nvPr>
        </p:nvGraphicFramePr>
        <p:xfrm>
          <a:off x="1647825" y="2043113"/>
          <a:ext cx="5849620" cy="3584575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Domestikace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ochočování savců člověkem.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poznatky o domestikaci savců </a:t>
                      </a: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– historie,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význam.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7825" y="2043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56" y="623888"/>
            <a:ext cx="5864671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647825" y="3919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295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2101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Přírodopis 8. třída</a:t>
            </a:r>
            <a:br>
              <a:rPr lang="cs-CZ" b="1" dirty="0" smtClean="0">
                <a:latin typeface="+mn-lt"/>
              </a:rPr>
            </a:br>
            <a:r>
              <a:rPr lang="cs-CZ" b="1" dirty="0" smtClean="0">
                <a:latin typeface="+mn-lt"/>
              </a:rPr>
              <a:t>ZOOLOGIE 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b="1" dirty="0" smtClean="0"/>
              <a:t>Domestikace</a:t>
            </a:r>
          </a:p>
          <a:p>
            <a:pPr marL="0" indent="0" algn="ctr">
              <a:buNone/>
            </a:pPr>
            <a:endParaRPr lang="cs-CZ" sz="6000" b="1" dirty="0" smtClean="0"/>
          </a:p>
          <a:p>
            <a:pPr marL="0" indent="0" algn="ctr">
              <a:buNone/>
            </a:pPr>
            <a:endParaRPr lang="cs-CZ" sz="6000" b="1" dirty="0"/>
          </a:p>
          <a:p>
            <a:pPr marL="0" indent="0" algn="ctr">
              <a:buNone/>
            </a:pPr>
            <a:endParaRPr lang="cs-CZ" sz="1400" b="1" dirty="0" smtClean="0"/>
          </a:p>
          <a:p>
            <a:pPr marL="0" indent="0" algn="ctr">
              <a:buNone/>
            </a:pPr>
            <a:endParaRPr lang="cs-CZ" sz="1400" b="1" dirty="0"/>
          </a:p>
          <a:p>
            <a:pPr marL="0" indent="0" algn="ctr">
              <a:buNone/>
            </a:pPr>
            <a:r>
              <a:rPr lang="cs-CZ" sz="2200" b="1" dirty="0" smtClean="0"/>
              <a:t>Základní škola a Mateřská škola Sepekov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1379354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Domestikace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543956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záměrný dlouhodobý systematický chov zvířat člověkem za</a:t>
            </a:r>
          </a:p>
          <a:p>
            <a:pPr>
              <a:buNone/>
            </a:pPr>
            <a:r>
              <a:rPr lang="cs-CZ" sz="2400" b="1" dirty="0" smtClean="0"/>
              <a:t>určitým cílem (maso, kůže, tažná síla)</a:t>
            </a:r>
          </a:p>
          <a:p>
            <a:pPr>
              <a:buNone/>
            </a:pPr>
            <a:r>
              <a:rPr lang="cs-CZ" sz="2400" b="1" dirty="0" smtClean="0"/>
              <a:t>- během mnoha </a:t>
            </a:r>
            <a:r>
              <a:rPr lang="cs-CZ" sz="2400" b="1" dirty="0"/>
              <a:t>generací </a:t>
            </a:r>
            <a:r>
              <a:rPr lang="cs-CZ" sz="2400" b="1" dirty="0" smtClean="0"/>
              <a:t>vznik forem</a:t>
            </a:r>
            <a:r>
              <a:rPr lang="cs-CZ" sz="2400" b="1" dirty="0"/>
              <a:t>, které se v přírodě 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nevyskytují</a:t>
            </a:r>
          </a:p>
          <a:p>
            <a:pPr>
              <a:buNone/>
            </a:pPr>
            <a:r>
              <a:rPr lang="cs-CZ" sz="2400" b="1" dirty="0" smtClean="0"/>
              <a:t>- mikroevoluce v umělých, člověkem kontrolovaných podmínkách</a:t>
            </a:r>
          </a:p>
          <a:p>
            <a:pPr>
              <a:buNone/>
            </a:pPr>
            <a:r>
              <a:rPr lang="cs-CZ" sz="2400" b="1" dirty="0" smtClean="0"/>
              <a:t>- absence </a:t>
            </a:r>
            <a:r>
              <a:rPr lang="cs-CZ" sz="2400" b="1" dirty="0"/>
              <a:t>předků klíčových druhů domácích zvířat (např. tura a 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koně </a:t>
            </a:r>
            <a:r>
              <a:rPr lang="cs-CZ" sz="2400" b="1" dirty="0"/>
              <a:t>v Americe) znamenala významný handicap pro rozvoj 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příslušné civilizace 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00563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0563"/>
            <a:ext cx="3233936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6405511"/>
            <a:ext cx="7482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				                  Obrázek č. 2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Domestikace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71504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b="1" dirty="0" smtClean="0"/>
              <a:t>- v podstatě velkorysý genetický experiment</a:t>
            </a:r>
          </a:p>
          <a:p>
            <a:pPr>
              <a:buNone/>
            </a:pPr>
            <a:r>
              <a:rPr lang="cs-CZ" sz="2400" b="1" dirty="0" smtClean="0"/>
              <a:t>- kritériem </a:t>
            </a:r>
            <a:r>
              <a:rPr lang="cs-CZ" sz="2400" b="1" dirty="0"/>
              <a:t>pro označení </a:t>
            </a:r>
            <a:r>
              <a:rPr lang="cs-CZ" sz="2400" b="1" dirty="0" smtClean="0"/>
              <a:t>druhu </a:t>
            </a:r>
            <a:r>
              <a:rPr lang="cs-CZ" sz="2400" b="1" dirty="0"/>
              <a:t>za domestikované zvíře </a:t>
            </a:r>
            <a:r>
              <a:rPr lang="cs-CZ" sz="2400" b="1" dirty="0" smtClean="0"/>
              <a:t>je: </a:t>
            </a:r>
          </a:p>
          <a:p>
            <a:pPr>
              <a:buNone/>
            </a:pPr>
            <a:r>
              <a:rPr lang="cs-CZ" sz="2400" b="1" dirty="0" smtClean="0"/>
              <a:t>		- geneticky </a:t>
            </a:r>
            <a:r>
              <a:rPr lang="cs-CZ" sz="2400" b="1" dirty="0"/>
              <a:t>fixovaná krotkost (ochočenost) 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		- kontrola reprodukce člověkem (šlechtitelská práce) </a:t>
            </a:r>
          </a:p>
          <a:p>
            <a:pPr>
              <a:buNone/>
            </a:pPr>
            <a:r>
              <a:rPr lang="cs-CZ" sz="2400" b="1" dirty="0" smtClean="0"/>
              <a:t>- počátky </a:t>
            </a:r>
            <a:r>
              <a:rPr lang="cs-CZ" sz="2400" b="1" dirty="0"/>
              <a:t>domestikace </a:t>
            </a:r>
            <a:r>
              <a:rPr lang="cs-CZ" sz="2400" b="1" dirty="0" smtClean="0"/>
              <a:t>řady savců - v době </a:t>
            </a:r>
            <a:r>
              <a:rPr lang="cs-CZ" sz="2400" b="1" dirty="0"/>
              <a:t>11-4 </a:t>
            </a:r>
            <a:r>
              <a:rPr lang="cs-CZ" sz="2400" b="1" dirty="0" smtClean="0"/>
              <a:t>tis</a:t>
            </a:r>
            <a:r>
              <a:rPr lang="cs-CZ" sz="2400" b="1" dirty="0"/>
              <a:t>. let př. n. l</a:t>
            </a:r>
            <a:r>
              <a:rPr lang="cs-CZ" sz="2400" b="1" dirty="0" smtClean="0"/>
              <a:t>. </a:t>
            </a:r>
          </a:p>
          <a:p>
            <a:pPr>
              <a:buNone/>
            </a:pPr>
            <a:r>
              <a:rPr lang="cs-CZ" sz="2400" b="1" dirty="0" smtClean="0"/>
              <a:t>(</a:t>
            </a:r>
            <a:r>
              <a:rPr lang="cs-CZ" sz="2400" b="1" dirty="0" smtClean="0">
                <a:solidFill>
                  <a:srgbClr val="002060"/>
                </a:solidFill>
              </a:rPr>
              <a:t>údaje se občas liší o tisíce let</a:t>
            </a:r>
            <a:r>
              <a:rPr lang="cs-CZ" sz="2400" b="1" dirty="0" smtClean="0"/>
              <a:t>)</a:t>
            </a:r>
            <a:endParaRPr lang="cs-CZ" sz="2400" b="1" dirty="0"/>
          </a:p>
          <a:p>
            <a:pPr>
              <a:buNone/>
            </a:pPr>
            <a:r>
              <a:rPr lang="cs-CZ" sz="2400" b="1" dirty="0" smtClean="0"/>
              <a:t>- savci pravděpodobně </a:t>
            </a:r>
            <a:r>
              <a:rPr lang="cs-CZ" sz="2400" b="1" dirty="0"/>
              <a:t>domestikováni v pořadí pes, koza a ovce, 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prase</a:t>
            </a:r>
            <a:r>
              <a:rPr lang="cs-CZ" sz="2400" b="1" dirty="0"/>
              <a:t>, tur, kočka, osel, kůň</a:t>
            </a:r>
            <a:endParaRPr lang="cs-CZ" sz="2400" b="1" dirty="0" smtClean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- neukončený proces</a:t>
            </a:r>
            <a:r>
              <a:rPr lang="cs-CZ" sz="2400" b="1" dirty="0"/>
              <a:t>, který pokračuje dodnes (např. </a:t>
            </a:r>
            <a:r>
              <a:rPr lang="cs-CZ" sz="2400" b="1" dirty="0" smtClean="0"/>
              <a:t>u </a:t>
            </a:r>
            <a:r>
              <a:rPr lang="cs-CZ" sz="2400" b="1" dirty="0"/>
              <a:t>koček</a:t>
            </a:r>
            <a:r>
              <a:rPr lang="cs-CZ" sz="2400" b="1" dirty="0" smtClean="0"/>
              <a:t>) 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33274"/>
            <a:ext cx="3500507" cy="2126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608" y="4033274"/>
            <a:ext cx="2674760" cy="2126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5949280"/>
            <a:ext cx="6696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3				             Obrázek č. 4</a:t>
            </a:r>
            <a:endParaRPr lang="cs-CZ" sz="12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84742"/>
              </p:ext>
            </p:extLst>
          </p:nvPr>
        </p:nvGraphicFramePr>
        <p:xfrm>
          <a:off x="395536" y="620688"/>
          <a:ext cx="8286808" cy="542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8980"/>
                <a:gridCol w="2635559"/>
                <a:gridCol w="2762269"/>
              </a:tblGrid>
              <a:tr h="701006">
                <a:tc>
                  <a:txBody>
                    <a:bodyPr/>
                    <a:lstStyle/>
                    <a:p>
                      <a:pPr algn="ctr"/>
                      <a:endParaRPr lang="cs-CZ" sz="2000" b="1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Druh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              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         </a:t>
                      </a:r>
                      <a:endParaRPr lang="cs-CZ" sz="2000" b="1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Období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                  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Centrum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domestikace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Pes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15</a:t>
                      </a:r>
                      <a:r>
                        <a:rPr lang="cs-CZ" sz="2000" b="1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solidFill>
                            <a:srgbClr val="000000"/>
                          </a:solidFill>
                          <a:latin typeface="+mn-lt"/>
                        </a:rPr>
                        <a:t>východní Asie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Ovce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9 000 - 11 000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jihozápadní Asie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Koza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9 000 - 11 000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 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Írán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Prase </a:t>
                      </a: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domácí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9 000 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Blízký východ, Čína</a:t>
                      </a:r>
                    </a:p>
                  </a:txBody>
                  <a:tcPr marL="38100" marR="38100" marT="38100" marB="38100" anchor="ctr"/>
                </a:tc>
              </a:tr>
              <a:tr h="701006">
                <a:tc>
                  <a:txBody>
                    <a:bodyPr/>
                    <a:lstStyle/>
                    <a:p>
                      <a:r>
                        <a:rPr lang="pt-BR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Tur </a:t>
                      </a:r>
                      <a:r>
                        <a:rPr lang="pt-BR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domácí</a:t>
                      </a:r>
                      <a:endParaRPr lang="pt-BR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8 000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nl-NL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Indie, Střední východ, Subsaharská část Afriky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Kočka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7 500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Blízký východ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pt-BR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Osel </a:t>
                      </a:r>
                      <a:r>
                        <a:rPr lang="pt-BR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domácí</a:t>
                      </a:r>
                      <a:endParaRPr lang="pt-BR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5 000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Egypt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Buvol </a:t>
                      </a: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domácí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4 000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Indie, Čína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i="0" dirty="0">
                          <a:solidFill>
                            <a:srgbClr val="000000"/>
                          </a:solidFill>
                          <a:latin typeface="+mn-lt"/>
                        </a:rPr>
                        <a:t>Velbloud </a:t>
                      </a:r>
                      <a:r>
                        <a:rPr lang="cs-CZ" sz="2000" b="1" i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jednohrbý</a:t>
                      </a:r>
                      <a:endParaRPr lang="cs-CZ" sz="2000" b="1" i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4 000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Arábie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Kůň </a:t>
                      </a: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domácí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4.000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Střední Asie</a:t>
                      </a:r>
                    </a:p>
                  </a:txBody>
                  <a:tcPr marL="38100" marR="38100" marT="38100" marB="38100" anchor="ctr"/>
                </a:tc>
              </a:tr>
              <a:tr h="402728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Lama </a:t>
                      </a:r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krotká</a:t>
                      </a:r>
                      <a:endParaRPr lang="cs-CZ" sz="2000" b="1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3.500 </a:t>
                      </a: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př.n.l.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+mn-lt"/>
                        </a:rPr>
                        <a:t>Peru</a:t>
                      </a:r>
                    </a:p>
                  </a:txBody>
                  <a:tcPr marL="38100" marR="38100" marT="38100" marB="38100" anchor="ctr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Domestikační centra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000108"/>
            <a:ext cx="8429684" cy="58578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předpokladem </a:t>
            </a:r>
            <a:r>
              <a:rPr lang="cs-CZ" sz="2400" b="1" dirty="0"/>
              <a:t>zdomácnění zvířat v dané oblasti byl </a:t>
            </a:r>
            <a:r>
              <a:rPr lang="cs-CZ" sz="2400" b="1" dirty="0" smtClean="0"/>
              <a:t>stupeň </a:t>
            </a:r>
          </a:p>
          <a:p>
            <a:pPr>
              <a:buNone/>
            </a:pPr>
            <a:r>
              <a:rPr lang="cs-CZ" sz="2400" b="1" dirty="0" smtClean="0"/>
              <a:t>kulturní </a:t>
            </a:r>
            <a:r>
              <a:rPr lang="cs-CZ" sz="2400" b="1" dirty="0"/>
              <a:t>vyspělosti lidí a výskyt vhodného divokého </a:t>
            </a:r>
            <a:r>
              <a:rPr lang="cs-CZ" sz="2400" b="1" dirty="0" smtClean="0"/>
              <a:t>předka </a:t>
            </a:r>
          </a:p>
          <a:p>
            <a:pPr>
              <a:buNone/>
            </a:pPr>
            <a:r>
              <a:rPr lang="cs-CZ" sz="2400" b="1" dirty="0" smtClean="0"/>
              <a:t>- nejvíce domácích zvířat má původ v Asii</a:t>
            </a:r>
          </a:p>
          <a:p>
            <a:pPr>
              <a:buNone/>
            </a:pPr>
            <a:r>
              <a:rPr lang="cs-CZ" sz="2400" b="1" dirty="0" smtClean="0"/>
              <a:t>- v Austrálii nezdomácnělo žádné (lidé zde žijí přes 50 tis. let)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Domestikační centra</a:t>
            </a:r>
          </a:p>
          <a:p>
            <a:pPr>
              <a:buNone/>
            </a:pPr>
            <a:r>
              <a:rPr lang="cs-CZ" sz="2400" b="1" dirty="0" smtClean="0"/>
              <a:t>- oblast </a:t>
            </a:r>
            <a:r>
              <a:rPr lang="cs-CZ" sz="2400" b="1" dirty="0"/>
              <a:t>tzv. úrodného půlměsíce </a:t>
            </a:r>
            <a:r>
              <a:rPr lang="cs-CZ" sz="2400" b="1" dirty="0" smtClean="0"/>
              <a:t>(Izrael, Libanon, Sýrie, </a:t>
            </a:r>
          </a:p>
          <a:p>
            <a:pPr>
              <a:buNone/>
            </a:pPr>
            <a:r>
              <a:rPr lang="cs-CZ" sz="2400" b="1" dirty="0" smtClean="0"/>
              <a:t>jihovýchodní Turecko, Irák </a:t>
            </a:r>
            <a:r>
              <a:rPr lang="cs-CZ" sz="2400" b="1" dirty="0"/>
              <a:t>a </a:t>
            </a:r>
            <a:r>
              <a:rPr lang="cs-CZ" sz="2400" b="1" dirty="0" smtClean="0"/>
              <a:t>Írán)</a:t>
            </a:r>
          </a:p>
          <a:p>
            <a:pPr>
              <a:buNone/>
            </a:pPr>
            <a:r>
              <a:rPr lang="cs-CZ" sz="2400" b="1" dirty="0" smtClean="0"/>
              <a:t>		- zdomácněny </a:t>
            </a:r>
            <a:r>
              <a:rPr lang="cs-CZ" sz="2400" b="1" dirty="0"/>
              <a:t>4 </a:t>
            </a:r>
            <a:r>
              <a:rPr lang="cs-CZ" sz="2400" b="1" dirty="0" smtClean="0"/>
              <a:t>druhy </a:t>
            </a:r>
            <a:r>
              <a:rPr lang="cs-CZ" sz="2400" b="1" dirty="0"/>
              <a:t>savců: ovce, </a:t>
            </a:r>
            <a:r>
              <a:rPr lang="cs-CZ" sz="2400" b="1" dirty="0" smtClean="0"/>
              <a:t>koza</a:t>
            </a:r>
            <a:r>
              <a:rPr lang="cs-CZ" sz="2400" b="1" dirty="0"/>
              <a:t>, </a:t>
            </a:r>
            <a:r>
              <a:rPr lang="cs-CZ" sz="2400" b="1" dirty="0" smtClean="0"/>
              <a:t>tur, prase</a:t>
            </a:r>
          </a:p>
          <a:p>
            <a:pPr>
              <a:buNone/>
            </a:pPr>
            <a:r>
              <a:rPr lang="cs-CZ" sz="2400" b="1" dirty="0" smtClean="0"/>
              <a:t>- Čína </a:t>
            </a:r>
            <a:r>
              <a:rPr lang="cs-CZ" sz="2400" b="1" dirty="0"/>
              <a:t>a v povodí Indu (dnešní </a:t>
            </a:r>
            <a:r>
              <a:rPr lang="cs-CZ" sz="2400" b="1" dirty="0" smtClean="0"/>
              <a:t>Pákistán)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65379"/>
            <a:ext cx="3528392" cy="2173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4725144"/>
            <a:ext cx="1764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5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725470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Změny způsobené adaptací na zajetí a domestikaci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sz="2400" b="1" dirty="0" smtClean="0"/>
              <a:t>- zmenšení </a:t>
            </a:r>
            <a:r>
              <a:rPr lang="cs-CZ" sz="2400" b="1" dirty="0"/>
              <a:t>tělesných </a:t>
            </a:r>
            <a:r>
              <a:rPr lang="cs-CZ" sz="2400" b="1" dirty="0" smtClean="0"/>
              <a:t>rozměrů</a:t>
            </a:r>
          </a:p>
          <a:p>
            <a:pPr lvl="0">
              <a:buNone/>
            </a:pPr>
            <a:r>
              <a:rPr lang="cs-CZ" sz="2400" b="1" dirty="0" smtClean="0"/>
              <a:t>- různá </a:t>
            </a:r>
            <a:r>
              <a:rPr lang="cs-CZ" sz="2400" b="1" dirty="0"/>
              <a:t>velikost </a:t>
            </a:r>
            <a:r>
              <a:rPr lang="cs-CZ" sz="2400" b="1" dirty="0" smtClean="0"/>
              <a:t>(trpasličí </a:t>
            </a:r>
            <a:r>
              <a:rPr lang="cs-CZ" sz="2400" b="1" dirty="0"/>
              <a:t>nebo gigantické formy</a:t>
            </a:r>
            <a:r>
              <a:rPr lang="cs-CZ" sz="2400" b="1" dirty="0" smtClean="0"/>
              <a:t>)</a:t>
            </a:r>
            <a:endParaRPr lang="cs-CZ" sz="2400" b="1" dirty="0"/>
          </a:p>
          <a:p>
            <a:pPr lvl="0">
              <a:buNone/>
            </a:pPr>
            <a:r>
              <a:rPr lang="cs-CZ" sz="2400" b="1" dirty="0" smtClean="0"/>
              <a:t>- snížení </a:t>
            </a:r>
            <a:r>
              <a:rPr lang="cs-CZ" sz="2400" b="1" dirty="0"/>
              <a:t>funkce smyslových </a:t>
            </a:r>
            <a:r>
              <a:rPr lang="cs-CZ" sz="2400" b="1" dirty="0" smtClean="0"/>
              <a:t>orgánů</a:t>
            </a:r>
          </a:p>
          <a:p>
            <a:pPr lvl="0">
              <a:buNone/>
            </a:pPr>
            <a:r>
              <a:rPr lang="cs-CZ" sz="2400" b="1" dirty="0" smtClean="0"/>
              <a:t>- větší </a:t>
            </a:r>
            <a:r>
              <a:rPr lang="cs-CZ" sz="2400" b="1" dirty="0"/>
              <a:t>rozmnožovací </a:t>
            </a:r>
            <a:r>
              <a:rPr lang="cs-CZ" sz="2400" b="1" dirty="0" smtClean="0"/>
              <a:t>schopnost</a:t>
            </a:r>
            <a:endParaRPr lang="cs-CZ" sz="2400" b="1" dirty="0"/>
          </a:p>
          <a:p>
            <a:pPr lvl="0">
              <a:buNone/>
            </a:pPr>
            <a:r>
              <a:rPr lang="cs-CZ" sz="2400" b="1" dirty="0" smtClean="0"/>
              <a:t>- </a:t>
            </a:r>
            <a:r>
              <a:rPr lang="cs-CZ" sz="2400" b="1" dirty="0"/>
              <a:t>urychluje se pohlavní dospívání</a:t>
            </a:r>
          </a:p>
          <a:p>
            <a:pPr lvl="0">
              <a:buNone/>
            </a:pPr>
            <a:r>
              <a:rPr lang="cs-CZ" sz="2400" b="1" dirty="0" smtClean="0"/>
              <a:t>- ztráta plachosti</a:t>
            </a:r>
          </a:p>
          <a:p>
            <a:pPr lvl="0">
              <a:buNone/>
            </a:pPr>
            <a:r>
              <a:rPr lang="cs-CZ" sz="2400" b="1" dirty="0" smtClean="0"/>
              <a:t>- vymizení </a:t>
            </a:r>
            <a:r>
              <a:rPr lang="cs-CZ" sz="2400" b="1" dirty="0"/>
              <a:t>řady </a:t>
            </a:r>
            <a:r>
              <a:rPr lang="cs-CZ" sz="2400" b="1" dirty="0" smtClean="0"/>
              <a:t>instinktů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49079"/>
            <a:ext cx="3456384" cy="249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21" y="2226662"/>
            <a:ext cx="3096903" cy="441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6423656"/>
            <a:ext cx="7848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prstClr val="white"/>
                </a:solidFill>
              </a:rPr>
              <a:t>Obrázek č. 6                       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7   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Pes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- období 10 000 - 8 000 let př. n. l. (někdy až 15 000) </a:t>
            </a:r>
          </a:p>
          <a:p>
            <a:pPr>
              <a:buNone/>
            </a:pPr>
            <a:r>
              <a:rPr lang="cs-CZ" sz="2400" b="1" dirty="0" smtClean="0"/>
              <a:t>- první domestikovaný savec</a:t>
            </a:r>
          </a:p>
          <a:p>
            <a:pPr>
              <a:buNone/>
            </a:pPr>
            <a:r>
              <a:rPr lang="cs-CZ" sz="2400" b="1" dirty="0" smtClean="0"/>
              <a:t>- jediný možný předek prokazatelně vlk (</a:t>
            </a:r>
            <a:r>
              <a:rPr lang="cs-CZ" sz="2400" b="1" i="1" dirty="0" err="1" smtClean="0"/>
              <a:t>Canis</a:t>
            </a:r>
            <a:r>
              <a:rPr lang="cs-CZ" sz="2400" b="1" i="1" dirty="0" smtClean="0"/>
              <a:t> lupus</a:t>
            </a:r>
            <a:r>
              <a:rPr lang="cs-CZ" sz="2400" b="1" dirty="0" smtClean="0"/>
              <a:t>)</a:t>
            </a:r>
          </a:p>
          <a:p>
            <a:pPr>
              <a:buNone/>
            </a:pPr>
            <a:r>
              <a:rPr lang="cs-CZ" sz="2400" b="1" dirty="0" smtClean="0"/>
              <a:t>- domestikace mnoha forem vlka v psa začala v Evropě</a:t>
            </a:r>
          </a:p>
          <a:p>
            <a:pPr>
              <a:buNone/>
            </a:pPr>
            <a:r>
              <a:rPr lang="cs-CZ" sz="2400" b="1" dirty="0" smtClean="0"/>
              <a:t>- sbližování člověka a vlka odchováváním vlčích mláďat v zajetí </a:t>
            </a:r>
          </a:p>
          <a:p>
            <a:pPr>
              <a:buNone/>
            </a:pPr>
            <a:r>
              <a:rPr lang="cs-CZ" sz="2400" b="1" dirty="0" smtClean="0"/>
              <a:t>- otupování plachosti takto vychovaných zvířat </a:t>
            </a:r>
          </a:p>
          <a:p>
            <a:pPr>
              <a:buNone/>
            </a:pP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  </a:t>
            </a:r>
            <a:endParaRPr lang="cs-CZ" sz="24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61134"/>
            <a:ext cx="3573074" cy="293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61134"/>
            <a:ext cx="3731947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6381328"/>
            <a:ext cx="7908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8          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9 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Pes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71546"/>
            <a:ext cx="8543956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tvarová </a:t>
            </a:r>
            <a:r>
              <a:rPr lang="cs-CZ" sz="2400" b="1" dirty="0" smtClean="0"/>
              <a:t>diferenciace vlků již v mezolitu (střední doba </a:t>
            </a:r>
            <a:r>
              <a:rPr lang="cs-CZ" sz="2400" b="1" dirty="0" smtClean="0"/>
              <a:t>kamenná</a:t>
            </a:r>
          </a:p>
          <a:p>
            <a:pPr>
              <a:buNone/>
            </a:pPr>
            <a:r>
              <a:rPr lang="cs-CZ" sz="2400" b="1" dirty="0" smtClean="0"/>
              <a:t>  = prvopočátek </a:t>
            </a:r>
            <a:r>
              <a:rPr lang="cs-CZ" sz="2400" b="1" dirty="0" smtClean="0"/>
              <a:t>rasového rozlišování psa </a:t>
            </a:r>
            <a:r>
              <a:rPr lang="cs-CZ" sz="2400" b="1" dirty="0" smtClean="0"/>
              <a:t>domácího)</a:t>
            </a: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- náhodně nalezené formy vyhynulých tvarů psa domácího </a:t>
            </a:r>
          </a:p>
          <a:p>
            <a:pPr>
              <a:buNone/>
            </a:pPr>
            <a:r>
              <a:rPr lang="cs-CZ" sz="2400" b="1" dirty="0" smtClean="0"/>
              <a:t>nesprávně považovány za východiska vzniku nových ras</a:t>
            </a:r>
          </a:p>
          <a:p>
            <a:pPr>
              <a:buNone/>
            </a:pPr>
            <a:r>
              <a:rPr lang="cs-CZ" sz="2400" b="1" dirty="0" smtClean="0"/>
              <a:t>- nesporně domestikovaný a prošlechtěný potomek vlka - typ </a:t>
            </a:r>
          </a:p>
          <a:p>
            <a:pPr>
              <a:buNone/>
            </a:pPr>
            <a:r>
              <a:rPr lang="cs-CZ" sz="2400" b="1" dirty="0" smtClean="0"/>
              <a:t>psa v době bronzové (pes bronzový) 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- znaky domestikace psa (rozdíly od vlka) - zkrácená obličejová </a:t>
            </a:r>
          </a:p>
          <a:p>
            <a:pPr>
              <a:buNone/>
            </a:pPr>
            <a:r>
              <a:rPr lang="cs-CZ" sz="2400" b="1" dirty="0" smtClean="0"/>
              <a:t>část lebky s vpadlým profilem 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2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2542659" cy="15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89040"/>
            <a:ext cx="2407822" cy="1589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89039"/>
            <a:ext cx="2280008" cy="1589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66865" y="5157192"/>
            <a:ext cx="70573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     Obrázek </a:t>
            </a:r>
            <a:r>
              <a:rPr lang="cs-CZ" sz="1200" b="1" dirty="0"/>
              <a:t>č. </a:t>
            </a:r>
            <a:r>
              <a:rPr lang="cs-CZ" sz="1200" b="1" dirty="0" smtClean="0"/>
              <a:t> 10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11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12</a:t>
            </a:r>
            <a:r>
              <a:rPr lang="cs-CZ" sz="1200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Koza domácí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890663"/>
            <a:ext cx="8715436" cy="564360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600" b="1" dirty="0" smtClean="0"/>
              <a:t>- asi  11 000 - 9 000 let př. n. l.   </a:t>
            </a:r>
          </a:p>
          <a:p>
            <a:pPr>
              <a:buNone/>
            </a:pPr>
            <a:r>
              <a:rPr lang="cs-CZ" sz="2600" b="1" dirty="0" smtClean="0"/>
              <a:t>- potomek kozy bezoárové (Egejské ostrovy, Malá Asie, Sýrie a </a:t>
            </a:r>
          </a:p>
          <a:p>
            <a:pPr>
              <a:buNone/>
            </a:pPr>
            <a:r>
              <a:rPr lang="cs-CZ" sz="2600" b="1" dirty="0" smtClean="0"/>
              <a:t>Palestina, Zakavkazí, Írán)</a:t>
            </a:r>
          </a:p>
          <a:p>
            <a:pPr>
              <a:buNone/>
            </a:pPr>
            <a:r>
              <a:rPr lang="cs-CZ" sz="2600" b="1" dirty="0" smtClean="0"/>
              <a:t>- pro  všestrannou užitkovost se postupně </a:t>
            </a:r>
            <a:r>
              <a:rPr lang="cs-CZ" sz="2600" b="1" dirty="0" smtClean="0"/>
              <a:t>rozšířily </a:t>
            </a:r>
            <a:r>
              <a:rPr lang="cs-CZ" sz="2600" b="1" dirty="0" smtClean="0"/>
              <a:t>po celém světě</a:t>
            </a:r>
          </a:p>
          <a:p>
            <a:pPr>
              <a:buNone/>
            </a:pPr>
            <a:r>
              <a:rPr lang="cs-CZ" sz="2600" b="1" dirty="0" smtClean="0"/>
              <a:t>- původní formy šavlovitý tvar rohů (zvláště u samic slabé a krátké)   </a:t>
            </a:r>
          </a:p>
          <a:p>
            <a:pPr>
              <a:buNone/>
            </a:pPr>
            <a:r>
              <a:rPr lang="cs-CZ" sz="2600" b="1" dirty="0" smtClean="0"/>
              <a:t>- od 4. a 3. tisíciletí př. n. l. formy se stočenými rohy směrem od </a:t>
            </a:r>
          </a:p>
          <a:p>
            <a:pPr>
              <a:buNone/>
            </a:pPr>
            <a:r>
              <a:rPr lang="cs-CZ" sz="2600" b="1" dirty="0" smtClean="0"/>
              <a:t>hlavy ven (pravý doprava, levý doleva)</a:t>
            </a:r>
          </a:p>
          <a:p>
            <a:pPr>
              <a:buNone/>
            </a:pPr>
            <a:r>
              <a:rPr lang="cs-CZ" sz="2600" b="1" dirty="0" smtClean="0"/>
              <a:t>- tendence - zkracování a zeslabování rohů, až vznik bezrohých koz  </a:t>
            </a:r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09120"/>
            <a:ext cx="2952328" cy="202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4509120"/>
            <a:ext cx="2736683" cy="202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6305529"/>
            <a:ext cx="5544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13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14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Koza domácí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71546"/>
            <a:ext cx="8543956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podle nálezů v Egyptě a v Babylónii zjištěno, že kozy chovány:</a:t>
            </a:r>
          </a:p>
          <a:p>
            <a:pPr>
              <a:buNone/>
            </a:pPr>
            <a:r>
              <a:rPr lang="cs-CZ" sz="2400" b="1" dirty="0" smtClean="0"/>
              <a:t>		- pro srst (údajně získávána škubáním, nikoliv stříháním)</a:t>
            </a:r>
          </a:p>
          <a:p>
            <a:pPr>
              <a:buNone/>
            </a:pPr>
            <a:r>
              <a:rPr lang="cs-CZ" sz="2400" b="1" dirty="0" smtClean="0"/>
              <a:t>		- pro kůži (výroba nádob).</a:t>
            </a:r>
          </a:p>
          <a:p>
            <a:pPr>
              <a:buNone/>
            </a:pPr>
            <a:r>
              <a:rPr lang="cs-CZ" sz="2400" b="1" dirty="0" smtClean="0"/>
              <a:t>		- pro mléko</a:t>
            </a:r>
          </a:p>
          <a:p>
            <a:pPr>
              <a:buNone/>
            </a:pPr>
            <a:r>
              <a:rPr lang="cs-CZ" sz="2400" b="1" dirty="0" smtClean="0"/>
              <a:t>- nejznámější chovy - staré Řecko, ostrovy v Egejském moři (název </a:t>
            </a:r>
          </a:p>
          <a:p>
            <a:pPr>
              <a:buNone/>
            </a:pPr>
            <a:r>
              <a:rPr lang="cs-CZ" sz="2400" b="1" dirty="0" smtClean="0"/>
              <a:t>moře odvozen od slova "</a:t>
            </a:r>
            <a:r>
              <a:rPr lang="cs-CZ" sz="2400" b="1" dirty="0" err="1" smtClean="0"/>
              <a:t>aix</a:t>
            </a:r>
            <a:r>
              <a:rPr lang="cs-CZ" sz="2400" b="1" dirty="0" smtClean="0"/>
              <a:t>" = koza) </a:t>
            </a:r>
          </a:p>
          <a:p>
            <a:pPr>
              <a:buNone/>
            </a:pPr>
            <a:r>
              <a:rPr lang="cs-CZ" sz="2400" b="1" dirty="0" smtClean="0"/>
              <a:t>- pro odolnost vůči vlhku a </a:t>
            </a:r>
            <a:r>
              <a:rPr lang="cs-CZ" sz="2400" b="1" dirty="0" smtClean="0"/>
              <a:t>horku a </a:t>
            </a:r>
            <a:r>
              <a:rPr lang="cs-CZ" sz="2400" b="1" dirty="0" smtClean="0"/>
              <a:t>pro schopnost přizpůsobení se </a:t>
            </a:r>
          </a:p>
          <a:p>
            <a:pPr>
              <a:buNone/>
            </a:pPr>
            <a:r>
              <a:rPr lang="cs-CZ" sz="2400" b="1" dirty="0" smtClean="0"/>
              <a:t>pastvě i v listnatém pralese chov rozšířen i v tropické Africe </a:t>
            </a:r>
            <a:br>
              <a:rPr lang="cs-CZ" sz="2400" b="1" dirty="0" smtClean="0"/>
            </a:br>
            <a:endParaRPr lang="cs-CZ" sz="24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53136"/>
            <a:ext cx="296826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664867"/>
            <a:ext cx="291814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6376768"/>
            <a:ext cx="68785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 15 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16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Ovce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928670"/>
            <a:ext cx="850112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asi  11 000 - 9 000 let př. n. l.  (v mladší době kamenné)</a:t>
            </a:r>
          </a:p>
          <a:p>
            <a:pPr>
              <a:buNone/>
            </a:pPr>
            <a:r>
              <a:rPr lang="cs-CZ" sz="2400" b="1" dirty="0" smtClean="0"/>
              <a:t>- Jericho (7 000 let př. n. l.), Sibiř (konec 3. tis. př. n. l.), Čína (od </a:t>
            </a:r>
          </a:p>
          <a:p>
            <a:pPr>
              <a:buNone/>
            </a:pPr>
            <a:r>
              <a:rPr lang="cs-CZ" sz="2400" b="1" dirty="0" smtClean="0"/>
              <a:t>počátku 2. tis. př. n. l.) </a:t>
            </a:r>
          </a:p>
          <a:p>
            <a:pPr>
              <a:buNone/>
            </a:pPr>
            <a:r>
              <a:rPr lang="cs-CZ" sz="2400" b="1" dirty="0" smtClean="0"/>
              <a:t>- na území českých zemí nejstarší nálezy z období doby měděné </a:t>
            </a:r>
          </a:p>
          <a:p>
            <a:pPr>
              <a:buNone/>
            </a:pPr>
            <a:r>
              <a:rPr lang="cs-CZ" sz="2400" b="1" dirty="0" smtClean="0"/>
              <a:t>(</a:t>
            </a:r>
            <a:r>
              <a:rPr lang="cs-CZ" sz="2400" b="1" dirty="0" err="1" smtClean="0"/>
              <a:t>eneolitu</a:t>
            </a:r>
            <a:r>
              <a:rPr lang="cs-CZ" sz="2400" b="1" dirty="0" smtClean="0"/>
              <a:t> – přechod mezi dobou kamennou a bronzovou)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- chov nejdříve pro maso, kožichy a přikrývky, později vlnu a  </a:t>
            </a:r>
          </a:p>
          <a:p>
            <a:pPr>
              <a:buNone/>
            </a:pPr>
            <a:r>
              <a:rPr lang="cs-CZ" sz="2400" b="1" dirty="0" smtClean="0"/>
              <a:t>mléko (k výrobě sýrů)</a:t>
            </a:r>
          </a:p>
          <a:p>
            <a:pPr>
              <a:buNone/>
            </a:pPr>
            <a:r>
              <a:rPr lang="cs-CZ" sz="2400" b="1" dirty="0" smtClean="0"/>
              <a:t>- užívány ke hnojení polí (tzv. košárování – chov na vymezeném </a:t>
            </a:r>
          </a:p>
          <a:p>
            <a:pPr>
              <a:buNone/>
            </a:pPr>
            <a:r>
              <a:rPr lang="cs-CZ" sz="2400" b="1" dirty="0" smtClean="0"/>
              <a:t>území)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9"/>
            <a:ext cx="2088232" cy="170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40968"/>
            <a:ext cx="2273829" cy="170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40969"/>
            <a:ext cx="2448272" cy="170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4606092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17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18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19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Prase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071546"/>
            <a:ext cx="8643998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zdomácnění </a:t>
            </a:r>
            <a:r>
              <a:rPr lang="cs-CZ" sz="2400" b="1" dirty="0" smtClean="0">
                <a:solidFill>
                  <a:srgbClr val="002060"/>
                </a:solidFill>
              </a:rPr>
              <a:t>nejprve v Asii </a:t>
            </a:r>
            <a:r>
              <a:rPr lang="cs-CZ" sz="2400" b="1" dirty="0" smtClean="0"/>
              <a:t>(9 000 let př. n. l.</a:t>
            </a:r>
          </a:p>
          <a:p>
            <a:pPr>
              <a:buNone/>
            </a:pPr>
            <a:r>
              <a:rPr lang="cs-CZ" sz="2400" b="1" dirty="0" smtClean="0"/>
              <a:t>- Číňané již ve 4. tisíciletí př. n. l. chovali potomky prasete divokého</a:t>
            </a:r>
          </a:p>
          <a:p>
            <a:pPr>
              <a:buNone/>
            </a:pPr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002060"/>
                </a:solidFill>
              </a:rPr>
              <a:t>2. centrum </a:t>
            </a:r>
            <a:r>
              <a:rPr lang="cs-CZ" sz="2400" b="1" dirty="0" smtClean="0"/>
              <a:t>domestikace okolí Baltského moře</a:t>
            </a:r>
          </a:p>
          <a:p>
            <a:pPr>
              <a:buNone/>
            </a:pPr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002060"/>
                </a:solidFill>
              </a:rPr>
              <a:t>3. centrum </a:t>
            </a:r>
            <a:r>
              <a:rPr lang="cs-CZ" sz="2400" b="1" dirty="0" smtClean="0"/>
              <a:t>jižní Evropa (popř. Malá Asie) - kosterní nálezy v </a:t>
            </a:r>
          </a:p>
          <a:p>
            <a:pPr>
              <a:buNone/>
            </a:pPr>
            <a:r>
              <a:rPr lang="cs-CZ" sz="2400" b="1" dirty="0" smtClean="0"/>
              <a:t>kolových stavbách (v rašeliništích Bodamského jezera) </a:t>
            </a:r>
          </a:p>
          <a:p>
            <a:pPr>
              <a:buNone/>
            </a:pPr>
            <a:r>
              <a:rPr lang="cs-CZ" sz="2400" b="1" dirty="0" smtClean="0"/>
              <a:t>- chováno v Egyptě za vlády prvních faraónů</a:t>
            </a:r>
          </a:p>
          <a:p>
            <a:pPr>
              <a:buNone/>
            </a:pPr>
            <a:r>
              <a:rPr lang="cs-CZ" sz="2400" b="1" dirty="0" smtClean="0"/>
              <a:t>- chováno Asyřany, Babyloňany (</a:t>
            </a:r>
            <a:r>
              <a:rPr lang="cs-CZ" sz="2400" b="1" dirty="0" err="1" smtClean="0"/>
              <a:t>Chammurapiho</a:t>
            </a:r>
            <a:r>
              <a:rPr lang="cs-CZ" sz="2400" b="1" dirty="0" smtClean="0"/>
              <a:t> zákoník) </a:t>
            </a:r>
          </a:p>
          <a:p>
            <a:pPr>
              <a:buNone/>
            </a:pPr>
            <a:r>
              <a:rPr lang="cs-CZ" sz="2400" b="1" dirty="0" smtClean="0"/>
              <a:t>- doklady o chovu prasat starými Řeky a Římany </a:t>
            </a:r>
            <a:br>
              <a:rPr lang="cs-CZ" sz="2400" b="1" dirty="0" smtClean="0"/>
            </a:br>
            <a:r>
              <a:rPr lang="cs-CZ" sz="2400" b="1" dirty="0" smtClean="0"/>
              <a:t>   </a:t>
            </a:r>
          </a:p>
          <a:p>
            <a:pPr>
              <a:buFontTx/>
              <a:buChar char="-"/>
            </a:pPr>
            <a:endParaRPr lang="cs-CZ" sz="24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81127"/>
            <a:ext cx="303367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088626" cy="20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6377572"/>
            <a:ext cx="74091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20                                                                                                   </a:t>
            </a:r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21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Prase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71546"/>
            <a:ext cx="8715436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u nás chovy do poloviny 19. stol. extenzívní (pastva v listnatých </a:t>
            </a:r>
          </a:p>
          <a:p>
            <a:pPr>
              <a:buNone/>
            </a:pPr>
            <a:r>
              <a:rPr lang="cs-CZ" sz="2400" b="1" dirty="0" smtClean="0"/>
              <a:t>lesích, na úhorech)</a:t>
            </a:r>
          </a:p>
          <a:p>
            <a:pPr>
              <a:buNone/>
            </a:pPr>
            <a:r>
              <a:rPr lang="cs-CZ" sz="2400" b="1" dirty="0" smtClean="0"/>
              <a:t>- z důvodu škod v lese volná pastva od 15. století vrchností </a:t>
            </a:r>
          </a:p>
          <a:p>
            <a:pPr>
              <a:buNone/>
            </a:pPr>
            <a:r>
              <a:rPr lang="cs-CZ" sz="2400" b="1" dirty="0" smtClean="0"/>
              <a:t>omezována </a:t>
            </a:r>
          </a:p>
          <a:p>
            <a:pPr>
              <a:buNone/>
            </a:pPr>
            <a:r>
              <a:rPr lang="cs-CZ" sz="2400" b="1" dirty="0" smtClean="0"/>
              <a:t>- od 18. století chovy spíše ve chlévech</a:t>
            </a:r>
          </a:p>
          <a:p>
            <a:pPr>
              <a:buNone/>
            </a:pPr>
            <a:r>
              <a:rPr lang="cs-CZ" sz="2400" b="1" dirty="0" smtClean="0"/>
              <a:t>- chlévy malé, tmavé, nevětrané, často se nekydal hnůj – prase žilo </a:t>
            </a:r>
          </a:p>
          <a:p>
            <a:pPr>
              <a:buNone/>
            </a:pPr>
            <a:r>
              <a:rPr lang="cs-CZ" sz="2400" b="1" dirty="0" smtClean="0"/>
              <a:t>ve vlastním hnoji (= předsudky o prasečí špinavosti)</a:t>
            </a:r>
          </a:p>
          <a:p>
            <a:pPr>
              <a:buNone/>
            </a:pP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38374"/>
            <a:ext cx="3742149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32" y="4238374"/>
            <a:ext cx="316835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6383708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</a:t>
            </a:r>
            <a:r>
              <a:rPr lang="cs-CZ" sz="1200" b="1" dirty="0" smtClean="0"/>
              <a:t>.</a:t>
            </a:r>
            <a:r>
              <a:rPr lang="cs-CZ" sz="1200" b="1" dirty="0"/>
              <a:t> </a:t>
            </a:r>
            <a:r>
              <a:rPr lang="cs-CZ" sz="1200" b="1" dirty="0" smtClean="0"/>
              <a:t>22                                                                                                 Obrázek </a:t>
            </a:r>
            <a:r>
              <a:rPr lang="cs-CZ" sz="1200" b="1" dirty="0"/>
              <a:t>č</a:t>
            </a:r>
            <a:r>
              <a:rPr lang="cs-CZ" sz="1200" b="1" dirty="0" smtClean="0"/>
              <a:t>. 23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Prase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928670"/>
            <a:ext cx="8715436" cy="58579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 smtClean="0"/>
              <a:t>- chov pro maso, sádlo, kůži (krupon), štětiny </a:t>
            </a:r>
          </a:p>
          <a:p>
            <a:pPr>
              <a:buNone/>
            </a:pPr>
            <a:r>
              <a:rPr lang="cs-CZ" sz="2400" b="1" dirty="0" smtClean="0"/>
              <a:t>- ve Francii hledání lanýžů, v bývalé Jugoslávii k hledání min</a:t>
            </a:r>
          </a:p>
          <a:p>
            <a:pPr>
              <a:buNone/>
            </a:pPr>
            <a:r>
              <a:rPr lang="cs-CZ" sz="2400" b="1" dirty="0" smtClean="0"/>
              <a:t>- pro podobnost orgánů s lidskými jedním z nejpoužívanějších </a:t>
            </a:r>
          </a:p>
          <a:p>
            <a:pPr>
              <a:buNone/>
            </a:pPr>
            <a:r>
              <a:rPr lang="cs-CZ" sz="2400" b="1" dirty="0" smtClean="0"/>
              <a:t>laboratorních zvířat</a:t>
            </a:r>
          </a:p>
          <a:p>
            <a:pPr>
              <a:buNone/>
            </a:pPr>
            <a:r>
              <a:rPr lang="cs-CZ" sz="2400" b="1" dirty="0" smtClean="0"/>
              <a:t> - zakrslá plemena - domácí mazlíčci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r>
              <a:rPr lang="cs-CZ" sz="2400" b="1" dirty="0" smtClean="0"/>
              <a:t>Muslimové a Židé mají konzumaci vepřového masa zakázanou </a:t>
            </a:r>
          </a:p>
          <a:p>
            <a:pPr>
              <a:buNone/>
            </a:pPr>
            <a:r>
              <a:rPr lang="cs-CZ" sz="2400" b="1" dirty="0" smtClean="0"/>
              <a:t>náboženskými předpisy („nečisté zvíře“). </a:t>
            </a:r>
          </a:p>
          <a:p>
            <a:pPr>
              <a:buNone/>
            </a:pPr>
            <a:r>
              <a:rPr lang="cs-CZ" sz="2400" b="1" dirty="0" smtClean="0"/>
              <a:t>Zákaz může mít racionální základ – ochrana před parazitickým </a:t>
            </a:r>
          </a:p>
          <a:p>
            <a:pPr>
              <a:buNone/>
            </a:pPr>
            <a:r>
              <a:rPr lang="cs-CZ" sz="2400" b="1" dirty="0" smtClean="0"/>
              <a:t>svalovcem. </a:t>
            </a: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24944"/>
            <a:ext cx="2880320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24944"/>
            <a:ext cx="3349208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4869160"/>
            <a:ext cx="7165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24                                                                                     </a:t>
            </a:r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25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Tur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928670"/>
            <a:ext cx="8501122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k zdomácnění došlo  8 000 let př. n. l.</a:t>
            </a:r>
          </a:p>
          <a:p>
            <a:pPr>
              <a:buNone/>
            </a:pPr>
            <a:r>
              <a:rPr lang="cs-CZ" sz="2400" b="1" dirty="0" smtClean="0"/>
              <a:t>- domestikovaná forma jediného druhu - tura divokého </a:t>
            </a:r>
          </a:p>
          <a:p>
            <a:pPr>
              <a:buNone/>
            </a:pPr>
            <a:r>
              <a:rPr lang="cs-CZ" sz="2400" b="1" dirty="0" smtClean="0"/>
              <a:t>- pratuři žili v Evropě, severní Africe a v Přední Asii</a:t>
            </a:r>
          </a:p>
          <a:p>
            <a:pPr>
              <a:buNone/>
            </a:pPr>
            <a:r>
              <a:rPr lang="cs-CZ" sz="2400" b="1" dirty="0" smtClean="0"/>
              <a:t>- samci pratura v kohoutku až 175 cm, mohutně vyvinuté rohy</a:t>
            </a:r>
          </a:p>
          <a:p>
            <a:pPr>
              <a:buNone/>
            </a:pPr>
            <a:r>
              <a:rPr lang="cs-CZ" sz="2400" b="1" dirty="0" smtClean="0"/>
              <a:t>- rozrůznění tělesných tvarů a rohů - mladší čtvrtohory </a:t>
            </a:r>
          </a:p>
          <a:p>
            <a:pPr>
              <a:buNone/>
            </a:pPr>
            <a:r>
              <a:rPr lang="cs-CZ" sz="2400" b="1" dirty="0" smtClean="0"/>
              <a:t>- poslední jedinec uhynul v Polsku v 17. stol.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90796"/>
            <a:ext cx="3957064" cy="2640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90796"/>
            <a:ext cx="4164413" cy="2640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6079567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26				                 Obrázek </a:t>
            </a:r>
            <a:r>
              <a:rPr lang="cs-CZ" sz="1200" b="1" dirty="0">
                <a:solidFill>
                  <a:prstClr val="white"/>
                </a:solidFill>
              </a:rPr>
              <a:t>č. </a:t>
            </a:r>
            <a:r>
              <a:rPr lang="cs-CZ" sz="1200" b="1" dirty="0" smtClean="0">
                <a:solidFill>
                  <a:prstClr val="white"/>
                </a:solidFill>
              </a:rPr>
              <a:t>27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Tur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928670"/>
            <a:ext cx="8643998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samice - </a:t>
            </a:r>
            <a:r>
              <a:rPr lang="cs-CZ" sz="2400" b="1" dirty="0" smtClean="0">
                <a:solidFill>
                  <a:srgbClr val="C00000"/>
                </a:solidFill>
              </a:rPr>
              <a:t>kráva</a:t>
            </a:r>
            <a:r>
              <a:rPr lang="cs-CZ" sz="2400" b="1" dirty="0" smtClean="0"/>
              <a:t>, samec - </a:t>
            </a:r>
            <a:r>
              <a:rPr lang="cs-CZ" sz="2400" b="1" dirty="0" smtClean="0">
                <a:solidFill>
                  <a:srgbClr val="C00000"/>
                </a:solidFill>
              </a:rPr>
              <a:t>býk</a:t>
            </a:r>
            <a:r>
              <a:rPr lang="cs-CZ" sz="2400" b="1" dirty="0" smtClean="0"/>
              <a:t>, mládě - </a:t>
            </a:r>
            <a:r>
              <a:rPr lang="cs-CZ" sz="2400" b="1" dirty="0" smtClean="0">
                <a:solidFill>
                  <a:srgbClr val="C00000"/>
                </a:solidFill>
              </a:rPr>
              <a:t>tele</a:t>
            </a:r>
          </a:p>
          <a:p>
            <a:pPr>
              <a:buNone/>
            </a:pPr>
            <a:r>
              <a:rPr lang="cs-CZ" sz="2400" b="1" dirty="0" smtClean="0"/>
              <a:t>- vykastrovaný býk – </a:t>
            </a:r>
            <a:r>
              <a:rPr lang="cs-CZ" sz="2400" b="1" dirty="0" smtClean="0">
                <a:solidFill>
                  <a:srgbClr val="C00000"/>
                </a:solidFill>
              </a:rPr>
              <a:t>vůl</a:t>
            </a:r>
            <a:r>
              <a:rPr lang="cs-CZ" sz="2400" b="1" dirty="0" smtClean="0"/>
              <a:t> (méně agresivní, snáze ovladatelný)</a:t>
            </a:r>
          </a:p>
          <a:p>
            <a:pPr>
              <a:buNone/>
            </a:pPr>
            <a:r>
              <a:rPr lang="cs-CZ" sz="2400" b="1" dirty="0" smtClean="0"/>
              <a:t>- kráva, která nerodila – </a:t>
            </a:r>
            <a:r>
              <a:rPr lang="cs-CZ" sz="2400" b="1" dirty="0" smtClean="0">
                <a:solidFill>
                  <a:srgbClr val="C00000"/>
                </a:solidFill>
              </a:rPr>
              <a:t>jalovice</a:t>
            </a:r>
          </a:p>
          <a:p>
            <a:pPr>
              <a:buNone/>
            </a:pPr>
            <a:r>
              <a:rPr lang="cs-CZ" sz="2400" b="1" dirty="0" smtClean="0"/>
              <a:t>- v dějinách býci posvátná zvířata (</a:t>
            </a:r>
            <a:r>
              <a:rPr lang="cs-CZ" sz="2400" b="1" dirty="0" err="1" smtClean="0"/>
              <a:t>Apis</a:t>
            </a:r>
            <a:r>
              <a:rPr lang="cs-CZ" sz="2400" b="1" dirty="0" smtClean="0"/>
              <a:t> – Egypt)</a:t>
            </a:r>
          </a:p>
          <a:p>
            <a:pPr lvl="0">
              <a:buNone/>
            </a:pPr>
            <a:r>
              <a:rPr lang="cs-CZ" sz="2400" b="1" dirty="0" smtClean="0"/>
              <a:t>- cca 450 plemen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 lvl="0">
              <a:buNone/>
            </a:pPr>
            <a:r>
              <a:rPr lang="cs-CZ" sz="2400" b="1" dirty="0" smtClean="0"/>
              <a:t>- užitek - mléko, maso (hovězí, telecí), kůže (hovězina, teletina), </a:t>
            </a:r>
          </a:p>
          <a:p>
            <a:pPr lvl="0">
              <a:buNone/>
            </a:pPr>
            <a:r>
              <a:rPr lang="cs-CZ" sz="2400" b="1" dirty="0" smtClean="0"/>
              <a:t>rohy a paznehty (rohovina), trus (hnojivo,topivo),  kosti</a:t>
            </a:r>
          </a:p>
          <a:p>
            <a:pPr>
              <a:buNone/>
            </a:pPr>
            <a:endParaRPr lang="cs-CZ" sz="24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98904"/>
            <a:ext cx="3384376" cy="2538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208" y="3174298"/>
            <a:ext cx="3521526" cy="256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5517232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28				     Obrázek </a:t>
            </a:r>
            <a:r>
              <a:rPr lang="cs-CZ" sz="1200" b="1" dirty="0">
                <a:solidFill>
                  <a:prstClr val="white"/>
                </a:solidFill>
              </a:rPr>
              <a:t>č. </a:t>
            </a:r>
            <a:r>
              <a:rPr lang="cs-CZ" sz="1200" b="1" dirty="0" smtClean="0">
                <a:solidFill>
                  <a:prstClr val="white"/>
                </a:solidFill>
              </a:rPr>
              <a:t>29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Kočka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předkem kočka plavá (snad i kočka divoká a asijská kočka stepní)</a:t>
            </a:r>
          </a:p>
          <a:p>
            <a:pPr>
              <a:buNone/>
            </a:pPr>
            <a:r>
              <a:rPr lang="cs-CZ" sz="2400" b="1" dirty="0" smtClean="0"/>
              <a:t>- do blízkosti lidí před 10 – 12 tisíci lety (</a:t>
            </a:r>
            <a:r>
              <a:rPr lang="cs-CZ" sz="2400" b="1" dirty="0" smtClean="0"/>
              <a:t>vznik </a:t>
            </a:r>
            <a:r>
              <a:rPr lang="cs-CZ" sz="2400" b="1" dirty="0" smtClean="0"/>
              <a:t>trvalých lidských sídel)</a:t>
            </a:r>
          </a:p>
          <a:p>
            <a:pPr>
              <a:buNone/>
            </a:pPr>
            <a:r>
              <a:rPr lang="cs-CZ" sz="2400" b="1" dirty="0" smtClean="0"/>
              <a:t>- domestikována  7 500 let př. n. l. (doklady  Turecko, Kypr)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- kolem roku 3000 př. n. l. významnou součástí života v Egyptě: </a:t>
            </a:r>
          </a:p>
          <a:p>
            <a:pPr>
              <a:buNone/>
            </a:pPr>
            <a:r>
              <a:rPr lang="cs-CZ" sz="2400" b="1" dirty="0" smtClean="0"/>
              <a:t>	- obrazy koček na stěnách hrobek, sošky koček a jejich mumie </a:t>
            </a:r>
          </a:p>
          <a:p>
            <a:pPr>
              <a:buNone/>
            </a:pPr>
            <a:r>
              <a:rPr lang="cs-CZ" sz="2400" b="1" dirty="0" smtClean="0"/>
              <a:t>	- zabití kočky se trestalo smrtí </a:t>
            </a:r>
          </a:p>
          <a:p>
            <a:pPr>
              <a:buNone/>
            </a:pPr>
            <a:r>
              <a:rPr lang="cs-CZ" sz="2400" b="1" dirty="0" smtClean="0"/>
              <a:t>	- bohyně </a:t>
            </a:r>
            <a:r>
              <a:rPr lang="cs-CZ" sz="2400" b="1" dirty="0" err="1" smtClean="0"/>
              <a:t>Bastet</a:t>
            </a:r>
            <a:r>
              <a:rPr lang="cs-CZ" sz="2400" b="1" dirty="0" smtClean="0"/>
              <a:t> (kočka se lví hlavou , žena s kočičí hlavou)</a:t>
            </a:r>
          </a:p>
          <a:p>
            <a:pPr>
              <a:buNone/>
            </a:pP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3360373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2"/>
            <a:ext cx="3360373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4581128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 30				           Obrázek </a:t>
            </a:r>
            <a:r>
              <a:rPr lang="cs-CZ" sz="1200" b="1" dirty="0">
                <a:solidFill>
                  <a:prstClr val="white"/>
                </a:solidFill>
              </a:rPr>
              <a:t>č.</a:t>
            </a:r>
            <a:r>
              <a:rPr lang="cs-CZ" sz="1200" b="1" dirty="0" smtClean="0">
                <a:solidFill>
                  <a:prstClr val="white"/>
                </a:solidFill>
              </a:rPr>
              <a:t> 31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Kočka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900115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- </a:t>
            </a:r>
            <a:r>
              <a:rPr lang="cs-CZ" sz="2400" b="1" dirty="0" smtClean="0"/>
              <a:t>od 13. století se pohled na kočku radikálně mění (inkvizice)</a:t>
            </a:r>
          </a:p>
          <a:p>
            <a:pPr>
              <a:buNone/>
            </a:pPr>
            <a:r>
              <a:rPr lang="cs-CZ" sz="2400" b="1" dirty="0" smtClean="0"/>
              <a:t>- pružné pohyby, individualita a nezávislost podezřelé</a:t>
            </a:r>
          </a:p>
          <a:p>
            <a:pPr>
              <a:buNone/>
            </a:pPr>
            <a:r>
              <a:rPr lang="cs-CZ" sz="2400" b="1" dirty="0" smtClean="0"/>
              <a:t>- prohlášena za posedlou zlými duchy , za spojence čarodějnic a ďábla</a:t>
            </a:r>
          </a:p>
          <a:p>
            <a:pPr>
              <a:buNone/>
            </a:pPr>
            <a:r>
              <a:rPr lang="cs-CZ" sz="2400" b="1" dirty="0" smtClean="0"/>
              <a:t>- upalovány spolu s čarodějnicemi</a:t>
            </a:r>
          </a:p>
          <a:p>
            <a:pPr>
              <a:buNone/>
            </a:pPr>
            <a:r>
              <a:rPr lang="cs-CZ" sz="2400" b="1" dirty="0" smtClean="0"/>
              <a:t>- černá kočka symbol ďábla </a:t>
            </a:r>
          </a:p>
          <a:p>
            <a:pPr>
              <a:buNone/>
            </a:pPr>
            <a:r>
              <a:rPr lang="cs-CZ" sz="2400" b="1" dirty="0" smtClean="0"/>
              <a:t>- vrchol pronásledování  v 16. - 17. stol.  (věšeny, přibíjeny na vrata </a:t>
            </a:r>
          </a:p>
          <a:p>
            <a:pPr>
              <a:buNone/>
            </a:pPr>
            <a:r>
              <a:rPr lang="cs-CZ" sz="2400" b="1" dirty="0" smtClean="0"/>
              <a:t>nebo upalovány v koších)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077072"/>
            <a:ext cx="3384376" cy="2538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77072"/>
            <a:ext cx="4512500" cy="2538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3" y="6381328"/>
            <a:ext cx="70567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32			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č.</a:t>
            </a:r>
            <a:r>
              <a:rPr lang="cs-CZ" sz="1200" b="1" dirty="0" smtClean="0">
                <a:solidFill>
                  <a:prstClr val="white"/>
                </a:solidFill>
              </a:rPr>
              <a:t> 33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Kočka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00084"/>
            <a:ext cx="900115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ostré drápy a zuby </a:t>
            </a:r>
          </a:p>
          <a:p>
            <a:pPr>
              <a:buNone/>
            </a:pPr>
            <a:r>
              <a:rPr lang="cs-CZ" sz="2400" b="1" dirty="0" smtClean="0"/>
              <a:t>- vynikající zrak, sluch a čich</a:t>
            </a:r>
          </a:p>
          <a:p>
            <a:pPr>
              <a:buNone/>
            </a:pPr>
            <a:r>
              <a:rPr lang="cs-CZ" sz="2400" b="1" dirty="0" smtClean="0"/>
              <a:t>- zatažitelné drápy</a:t>
            </a:r>
          </a:p>
          <a:p>
            <a:pPr>
              <a:buNone/>
            </a:pPr>
            <a:r>
              <a:rPr lang="cs-CZ" sz="2400" b="1" dirty="0" smtClean="0"/>
              <a:t>- na tlapkách receptory vnímající vibrace (předvídání  zemětřesení)</a:t>
            </a:r>
          </a:p>
          <a:p>
            <a:pPr>
              <a:buNone/>
            </a:pPr>
            <a:r>
              <a:rPr lang="cs-CZ" sz="2400" b="1" dirty="0" smtClean="0"/>
              <a:t>- schopnost chůze po horkých  plochách (bolest až při 50 stupních C)</a:t>
            </a:r>
          </a:p>
          <a:p>
            <a:pPr>
              <a:buNone/>
            </a:pPr>
            <a:r>
              <a:rPr lang="cs-CZ" sz="2400" b="1" dirty="0" smtClean="0"/>
              <a:t>- význam - lovec hlodavců v okolí skladišť obilí a potravin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2513856" cy="1885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336" y="3718547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18547"/>
            <a:ext cx="2460836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198884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34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00336" y="6346067"/>
            <a:ext cx="59919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35					Obrázek </a:t>
            </a:r>
            <a:r>
              <a:rPr lang="cs-CZ" sz="1200" b="1" dirty="0">
                <a:solidFill>
                  <a:prstClr val="white"/>
                </a:solidFill>
              </a:rPr>
              <a:t>č.</a:t>
            </a:r>
            <a:r>
              <a:rPr lang="cs-CZ" sz="1200" b="1" dirty="0" smtClean="0">
                <a:solidFill>
                  <a:prstClr val="white"/>
                </a:solidFill>
              </a:rPr>
              <a:t> 36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Osel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00084"/>
            <a:ext cx="900115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domestikován z osla afrického (</a:t>
            </a:r>
            <a:r>
              <a:rPr lang="cs-CZ" sz="2400" b="1" dirty="0" smtClean="0">
                <a:solidFill>
                  <a:srgbClr val="000000"/>
                </a:solidFill>
              </a:rPr>
              <a:t>5 000 př.n.l.)</a:t>
            </a:r>
          </a:p>
          <a:p>
            <a:pPr>
              <a:buNone/>
            </a:pPr>
            <a:r>
              <a:rPr lang="cs-CZ" sz="2400" b="1" dirty="0" smtClean="0"/>
              <a:t>- společně s koněm jediný domestikovaný lichokopytník</a:t>
            </a:r>
          </a:p>
          <a:p>
            <a:pPr>
              <a:buNone/>
            </a:pPr>
            <a:r>
              <a:rPr lang="cs-CZ" sz="2400" b="1" dirty="0" smtClean="0"/>
              <a:t>- používán k nošení břemen, unese až 300 kg</a:t>
            </a:r>
          </a:p>
          <a:p>
            <a:pPr>
              <a:buNone/>
            </a:pPr>
            <a:r>
              <a:rPr lang="cs-CZ" sz="2400" b="1" dirty="0" smtClean="0"/>
              <a:t>- méně často používán k tahu</a:t>
            </a:r>
          </a:p>
          <a:p>
            <a:pPr>
              <a:buNone/>
            </a:pPr>
            <a:r>
              <a:rPr lang="cs-CZ" sz="2400" b="1" dirty="0" smtClean="0"/>
              <a:t>- chován pro mléko, maso a kůži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56992"/>
            <a:ext cx="432048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95736" y="6381328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37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Osel domácí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00084"/>
            <a:ext cx="900115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Kleopatra  se v oslím mléku koupala (hladká pleť)</a:t>
            </a:r>
          </a:p>
          <a:p>
            <a:pPr>
              <a:buNone/>
            </a:pPr>
            <a:r>
              <a:rPr lang="cs-CZ" sz="2400" b="1" dirty="0" smtClean="0"/>
              <a:t>- z kůže se v minulosti vyráběl pergamen</a:t>
            </a:r>
          </a:p>
          <a:p>
            <a:pPr>
              <a:buNone/>
            </a:pPr>
            <a:r>
              <a:rPr lang="cs-CZ" sz="2400" b="1" dirty="0" smtClean="0"/>
              <a:t>- mezidruhoví kříženci s koněm (zebrou)</a:t>
            </a:r>
          </a:p>
          <a:p>
            <a:pPr>
              <a:buNone/>
            </a:pPr>
            <a:r>
              <a:rPr lang="cs-CZ" sz="2400" b="1" dirty="0" smtClean="0"/>
              <a:t>- dobře vidí ve tmě, pase se s oblibou i v noci</a:t>
            </a:r>
          </a:p>
          <a:p>
            <a:pPr>
              <a:buNone/>
            </a:pPr>
            <a:endParaRPr lang="cs-CZ" sz="24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4512741" cy="360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2996952"/>
            <a:ext cx="2704040" cy="360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381328"/>
            <a:ext cx="7344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</a:t>
            </a:r>
            <a:r>
              <a:rPr lang="cs-CZ" sz="1200" b="1" dirty="0" smtClean="0"/>
              <a:t>.</a:t>
            </a:r>
            <a:r>
              <a:rPr lang="cs-CZ" sz="1200" b="1" dirty="0"/>
              <a:t> </a:t>
            </a:r>
            <a:r>
              <a:rPr lang="cs-CZ" sz="1200" b="1" dirty="0" smtClean="0"/>
              <a:t>38					              Obrázek </a:t>
            </a:r>
            <a:r>
              <a:rPr lang="cs-CZ" sz="1200" b="1" dirty="0"/>
              <a:t>č.</a:t>
            </a:r>
            <a:r>
              <a:rPr lang="cs-CZ" sz="1200" b="1" dirty="0" smtClean="0"/>
              <a:t> 39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Buvol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000084"/>
            <a:ext cx="835824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domestikován  asi 4000 let př.n.l. v oblasti Přední Indie</a:t>
            </a:r>
          </a:p>
          <a:p>
            <a:pPr>
              <a:buNone/>
            </a:pPr>
            <a:r>
              <a:rPr lang="cs-CZ" sz="2400" b="1" dirty="0" smtClean="0"/>
              <a:t>- předek - tur s názvem </a:t>
            </a:r>
            <a:r>
              <a:rPr lang="cs-CZ" sz="2400" b="1" dirty="0" err="1" smtClean="0"/>
              <a:t>arni</a:t>
            </a:r>
            <a:r>
              <a:rPr lang="cs-CZ" sz="2400" b="1" dirty="0" smtClean="0"/>
              <a:t> </a:t>
            </a:r>
            <a:r>
              <a:rPr lang="cs-CZ" sz="2400" b="1" i="1" dirty="0" smtClean="0"/>
              <a:t>(</a:t>
            </a:r>
            <a:r>
              <a:rPr lang="cs-CZ" sz="2400" b="1" dirty="0" smtClean="0"/>
              <a:t>dnes  Sundy, Přední a Zadní Indie)</a:t>
            </a:r>
          </a:p>
          <a:p>
            <a:pPr>
              <a:buNone/>
            </a:pPr>
            <a:r>
              <a:rPr lang="cs-CZ" sz="2400" b="1" dirty="0" smtClean="0"/>
              <a:t>- daří  se mu v bažinatých oblastech a na březích řek</a:t>
            </a:r>
          </a:p>
          <a:p>
            <a:pPr>
              <a:buNone/>
            </a:pPr>
            <a:r>
              <a:rPr lang="cs-CZ" sz="2400" b="1" dirty="0" smtClean="0"/>
              <a:t>- potrava - různé bahenní a vodní rostliny (i ostřice, rákos, sítiny)</a:t>
            </a:r>
          </a:p>
          <a:p>
            <a:pPr>
              <a:buNone/>
            </a:pPr>
            <a:r>
              <a:rPr lang="cs-CZ" sz="2400" b="1" dirty="0" smtClean="0"/>
              <a:t>- užíván k tahu, jízdě,  orbě (na rýžovištích), k pohánění vodních </a:t>
            </a:r>
          </a:p>
          <a:p>
            <a:pPr>
              <a:buNone/>
            </a:pPr>
            <a:r>
              <a:rPr lang="cs-CZ" sz="2400" b="1" dirty="0" smtClean="0"/>
              <a:t>kol a žentourů při mletí obilí</a:t>
            </a:r>
          </a:p>
          <a:p>
            <a:pPr>
              <a:buNone/>
            </a:pPr>
            <a:r>
              <a:rPr lang="cs-CZ" sz="2400" b="1" dirty="0" smtClean="0"/>
              <a:t>- výborně plave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20900"/>
            <a:ext cx="4458072" cy="2970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31658"/>
            <a:ext cx="3312368" cy="245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381328"/>
            <a:ext cx="6984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r>
              <a:rPr lang="cs-CZ" sz="1200" b="1" dirty="0">
                <a:solidFill>
                  <a:prstClr val="white"/>
                </a:solidFill>
              </a:rPr>
              <a:t> </a:t>
            </a:r>
            <a:r>
              <a:rPr lang="cs-CZ" sz="1200" b="1" dirty="0" smtClean="0">
                <a:solidFill>
                  <a:prstClr val="white"/>
                </a:solidFill>
              </a:rPr>
              <a:t>40				           </a:t>
            </a:r>
            <a:r>
              <a:rPr lang="cs-CZ" sz="1200" b="1" dirty="0" smtClean="0"/>
              <a:t>Obrázek </a:t>
            </a:r>
            <a:r>
              <a:rPr lang="cs-CZ" sz="1200" b="1" dirty="0"/>
              <a:t>č.</a:t>
            </a:r>
            <a:r>
              <a:rPr lang="cs-CZ" sz="1200" b="1" dirty="0" smtClean="0"/>
              <a:t> 41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Velbloud jednohrbý </a:t>
            </a:r>
            <a:r>
              <a:rPr lang="cs-CZ" sz="3200" b="1" dirty="0" smtClean="0"/>
              <a:t>(dromedár)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000084"/>
            <a:ext cx="8358246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domestikován  asi 4000 let př.n.l. v severní Africe a Arábii</a:t>
            </a:r>
          </a:p>
          <a:p>
            <a:pPr>
              <a:buNone/>
            </a:pPr>
            <a:r>
              <a:rPr lang="cs-CZ" sz="2400" b="1" dirty="0" smtClean="0"/>
              <a:t>- v přírodě vyhuben </a:t>
            </a:r>
          </a:p>
          <a:p>
            <a:pPr>
              <a:buNone/>
            </a:pPr>
            <a:r>
              <a:rPr lang="cs-CZ" sz="2400" b="1" dirty="0" smtClean="0"/>
              <a:t>- přenášení těžkých nákladů, dopravní prostředek</a:t>
            </a:r>
          </a:p>
          <a:p>
            <a:pPr>
              <a:buNone/>
            </a:pPr>
            <a:r>
              <a:rPr lang="cs-CZ" sz="2400" b="1" dirty="0" smtClean="0"/>
              <a:t>- dobře snáší  horko, vydrží dlouho bez vody</a:t>
            </a:r>
          </a:p>
          <a:p>
            <a:pPr>
              <a:buNone/>
            </a:pPr>
            <a:r>
              <a:rPr lang="cs-CZ" sz="2400" b="1" dirty="0" smtClean="0"/>
              <a:t>- vystačí i s velmi nekvalitní rostlinnou potravou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18" y="3284984"/>
            <a:ext cx="378351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8024" y="3284985"/>
            <a:ext cx="3984049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3418" y="6309320"/>
            <a:ext cx="69428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42				                       </a:t>
            </a: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43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Kůň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00084"/>
            <a:ext cx="8715404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domestikován  asi 4000 let př.n.l. </a:t>
            </a:r>
          </a:p>
          <a:p>
            <a:pPr>
              <a:buNone/>
            </a:pPr>
            <a:r>
              <a:rPr lang="cs-CZ" sz="2400" b="1" dirty="0" smtClean="0"/>
              <a:t>- nejstarším střediskem domestikace byla střední Asie (kůň </a:t>
            </a:r>
          </a:p>
          <a:p>
            <a:pPr>
              <a:buNone/>
            </a:pPr>
            <a:r>
              <a:rPr lang="cs-CZ" sz="2400" b="1" dirty="0" smtClean="0"/>
              <a:t>Převalského - nejstarší divoká forma skupiny)  </a:t>
            </a:r>
          </a:p>
          <a:p>
            <a:pPr>
              <a:buNone/>
            </a:pPr>
            <a:r>
              <a:rPr lang="cs-CZ" sz="2400" b="1" dirty="0" smtClean="0"/>
              <a:t>- předkem tzv. východních (orientálních včetně evropských) tarpan </a:t>
            </a:r>
          </a:p>
          <a:p>
            <a:pPr>
              <a:buNone/>
            </a:pPr>
            <a:r>
              <a:rPr lang="cs-CZ" sz="2400" b="1" dirty="0" smtClean="0"/>
              <a:t>- třetí skupina původ v pleistocénním koni západním (Keltové)</a:t>
            </a:r>
          </a:p>
          <a:p>
            <a:pPr>
              <a:buNone/>
            </a:pPr>
            <a:endParaRPr lang="cs-CZ" sz="24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434" y="3429000"/>
            <a:ext cx="4300501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403244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6221086"/>
            <a:ext cx="66247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č. </a:t>
            </a:r>
            <a:r>
              <a:rPr lang="cs-CZ" sz="1200" b="1" dirty="0" smtClean="0"/>
              <a:t>44				                     Obrázek </a:t>
            </a:r>
            <a:r>
              <a:rPr lang="cs-CZ" sz="1200" b="1" dirty="0"/>
              <a:t>č. </a:t>
            </a:r>
            <a:r>
              <a:rPr lang="cs-CZ" sz="1200" b="1" dirty="0" smtClean="0"/>
              <a:t>45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Kůň domácí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00084"/>
            <a:ext cx="8501122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- </a:t>
            </a:r>
            <a:r>
              <a:rPr lang="cs-CZ" sz="2400" b="1" dirty="0" smtClean="0"/>
              <a:t>přežijí venku (bez ustájení) i zimní sněhové bouře</a:t>
            </a:r>
          </a:p>
          <a:p>
            <a:pPr>
              <a:buNone/>
            </a:pPr>
            <a:r>
              <a:rPr lang="cs-CZ" sz="2400" b="1" dirty="0" smtClean="0"/>
              <a:t>- uplatnění v lovectví, válečnictví, dálkové i místní dopravě </a:t>
            </a:r>
          </a:p>
          <a:p>
            <a:pPr>
              <a:buNone/>
            </a:pPr>
            <a:r>
              <a:rPr lang="cs-CZ" sz="2400" b="1" dirty="0" smtClean="0"/>
              <a:t>- dnes užíváni pro sportovní účely, v zemědělství a lesnictví </a:t>
            </a:r>
          </a:p>
          <a:p>
            <a:pPr>
              <a:buNone/>
            </a:pPr>
            <a:r>
              <a:rPr lang="cs-CZ" sz="2400" b="1" dirty="0" smtClean="0"/>
              <a:t>- více než 4 000 různých plemen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584" y="3284984"/>
            <a:ext cx="374441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3"/>
            <a:ext cx="3437346" cy="266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5717049"/>
            <a:ext cx="7272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46				            Obrázek </a:t>
            </a:r>
            <a:r>
              <a:rPr lang="cs-CZ" sz="1200" b="1" dirty="0">
                <a:solidFill>
                  <a:prstClr val="white"/>
                </a:solidFill>
              </a:rPr>
              <a:t>č. </a:t>
            </a:r>
            <a:r>
              <a:rPr lang="cs-CZ" sz="1200" b="1" dirty="0" smtClean="0">
                <a:solidFill>
                  <a:prstClr val="white"/>
                </a:solidFill>
              </a:rPr>
              <a:t>47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2060"/>
                </a:solidFill>
              </a:rPr>
              <a:t>Lama krotká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00084"/>
            <a:ext cx="8501122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- domestikovaná forma lamy </a:t>
            </a:r>
            <a:r>
              <a:rPr lang="cs-CZ" sz="2400" b="1" dirty="0" err="1" smtClean="0"/>
              <a:t>guanako</a:t>
            </a:r>
            <a:r>
              <a:rPr lang="cs-CZ" sz="2400" b="1" dirty="0" smtClean="0"/>
              <a:t>,</a:t>
            </a:r>
          </a:p>
          <a:p>
            <a:pPr>
              <a:buNone/>
            </a:pPr>
            <a:r>
              <a:rPr lang="cs-CZ" sz="2400" b="1" dirty="0" smtClean="0"/>
              <a:t>- zdomácněna 3 500 př.n.l.   </a:t>
            </a:r>
          </a:p>
          <a:p>
            <a:pPr>
              <a:buNone/>
            </a:pPr>
            <a:r>
              <a:rPr lang="cs-CZ" sz="2400" b="1" dirty="0" smtClean="0"/>
              <a:t>- výskyt až do výšky 4 000 m </a:t>
            </a:r>
            <a:r>
              <a:rPr lang="cs-CZ" sz="2400" b="1" dirty="0" err="1" smtClean="0"/>
              <a:t>n.m</a:t>
            </a:r>
            <a:r>
              <a:rPr lang="cs-CZ" sz="2400" b="1" dirty="0" smtClean="0"/>
              <a:t>.</a:t>
            </a:r>
          </a:p>
          <a:p>
            <a:pPr>
              <a:buNone/>
            </a:pPr>
            <a:r>
              <a:rPr lang="cs-CZ" sz="2400" b="1" dirty="0" smtClean="0"/>
              <a:t>- samice chovány pro mléko, maso a kůži</a:t>
            </a:r>
          </a:p>
          <a:p>
            <a:pPr>
              <a:buNone/>
            </a:pPr>
            <a:r>
              <a:rPr lang="cs-CZ" sz="2400" b="1" dirty="0" smtClean="0"/>
              <a:t>- samci využíváni k nošení břemen, pro maso a kůži</a:t>
            </a:r>
          </a:p>
          <a:p>
            <a:pPr>
              <a:buNone/>
            </a:pPr>
            <a:r>
              <a:rPr lang="cs-CZ" sz="2400" b="1" dirty="0" smtClean="0"/>
              <a:t>- velmi ceněné kožešiny z mláďat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74441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3717032"/>
            <a:ext cx="3786232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6309320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48				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č. </a:t>
            </a:r>
            <a:r>
              <a:rPr lang="cs-CZ" sz="1200" b="1" dirty="0" smtClean="0">
                <a:solidFill>
                  <a:prstClr val="white"/>
                </a:solidFill>
              </a:rPr>
              <a:t>49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100" b="1" dirty="0"/>
          </a:p>
          <a:p>
            <a:pPr marL="0" indent="0">
              <a:buNone/>
            </a:pPr>
            <a:r>
              <a:rPr lang="cs-CZ" sz="1100" b="1" dirty="0" smtClean="0"/>
              <a:t>Obrázek č. 1, </a:t>
            </a:r>
            <a:r>
              <a:rPr lang="cs-CZ" sz="1100" b="1" dirty="0"/>
              <a:t>[cit. </a:t>
            </a:r>
            <a:r>
              <a:rPr lang="cs-CZ" sz="1100" b="1" dirty="0" smtClean="0"/>
              <a:t>2011-08-06], </a:t>
            </a:r>
            <a:r>
              <a:rPr lang="cs-CZ" sz="1100" b="1" dirty="0"/>
              <a:t>Licence </a:t>
            </a:r>
            <a:r>
              <a:rPr lang="cs-CZ" sz="1100" b="1" dirty="0" err="1" smtClean="0"/>
              <a:t>Creative</a:t>
            </a:r>
            <a:r>
              <a:rPr lang="cs-CZ" sz="1100" b="1" dirty="0" smtClean="0"/>
              <a:t> </a:t>
            </a:r>
            <a:r>
              <a:rPr lang="cs-CZ" sz="1100" b="1" dirty="0" err="1" smtClean="0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Yan</a:t>
            </a:r>
            <a:r>
              <a:rPr lang="cs-CZ" sz="1100" b="1" dirty="0"/>
              <a:t> Mis/&amp;Den Rakov, File:Adult </a:t>
            </a:r>
            <a:r>
              <a:rPr lang="cs-CZ" sz="1100" b="1" dirty="0" smtClean="0"/>
              <a:t>sharpei.jpg</a:t>
            </a:r>
          </a:p>
          <a:p>
            <a:pPr marL="0" indent="0">
              <a:buNone/>
            </a:pPr>
            <a:r>
              <a:rPr lang="cs-CZ" sz="1100" b="1" dirty="0">
                <a:hlinkClick r:id="rId2"/>
              </a:rPr>
              <a:t>http://</a:t>
            </a:r>
            <a:r>
              <a:rPr lang="cs-CZ" sz="1100" b="1" dirty="0" smtClean="0">
                <a:hlinkClick r:id="rId2"/>
              </a:rPr>
              <a:t>commons.wikimedia.org/wiki/File:Adult_sharpei.jpg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2, </a:t>
            </a:r>
            <a:r>
              <a:rPr lang="cs-CZ" sz="1100" b="1" dirty="0"/>
              <a:t>[cit. 2011-08-06], Licence </a:t>
            </a:r>
            <a:r>
              <a:rPr lang="cs-CZ" sz="1100" b="1" dirty="0" smtClean="0"/>
              <a:t>Public </a:t>
            </a:r>
            <a:r>
              <a:rPr lang="cs-CZ" sz="1100" b="1" dirty="0" err="1" smtClean="0"/>
              <a:t>domain</a:t>
            </a:r>
            <a:r>
              <a:rPr lang="cs-CZ" sz="1100" b="1" dirty="0" smtClean="0"/>
              <a:t>, </a:t>
            </a:r>
            <a:r>
              <a:rPr lang="cs-CZ" sz="1100" b="1" dirty="0" err="1" smtClean="0"/>
              <a:t>Hollingsworth</a:t>
            </a:r>
            <a:r>
              <a:rPr lang="cs-CZ" sz="1100" b="1" dirty="0" smtClean="0"/>
              <a:t> </a:t>
            </a:r>
            <a:r>
              <a:rPr lang="cs-CZ" sz="1100" b="1" dirty="0"/>
              <a:t>John and </a:t>
            </a:r>
            <a:r>
              <a:rPr lang="cs-CZ" sz="1100" b="1" dirty="0" smtClean="0"/>
              <a:t>Karen, </a:t>
            </a:r>
            <a:r>
              <a:rPr lang="en-US" sz="1100" b="1" dirty="0"/>
              <a:t>File:Texas longhorn cattle bull </a:t>
            </a:r>
            <a:r>
              <a:rPr lang="en-US" sz="1100" b="1" dirty="0" smtClean="0"/>
              <a:t>grazing.jpg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>
                <a:hlinkClick r:id="rId3"/>
              </a:rPr>
              <a:t>http://</a:t>
            </a:r>
            <a:r>
              <a:rPr lang="cs-CZ" sz="1100" b="1" dirty="0" smtClean="0">
                <a:hlinkClick r:id="rId3"/>
              </a:rPr>
              <a:t>commons.wikimedia.org/wiki/File:Texas_longhorn_cattle_bull_grazing.jpg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Wolfgang </a:t>
            </a:r>
            <a:r>
              <a:rPr lang="cs-CZ" sz="1100" b="1" dirty="0" err="1"/>
              <a:t>Staudt</a:t>
            </a:r>
            <a:r>
              <a:rPr lang="cs-CZ" sz="1100" b="1" dirty="0"/>
              <a:t> , File:Capra, </a:t>
            </a:r>
            <a:r>
              <a:rPr lang="cs-CZ" sz="1100" b="1" dirty="0" err="1"/>
              <a:t>Crete</a:t>
            </a:r>
            <a:r>
              <a:rPr lang="cs-CZ" sz="1100" b="1" dirty="0"/>
              <a:t> </a:t>
            </a:r>
            <a:r>
              <a:rPr lang="cs-CZ" sz="1100" b="1" dirty="0" smtClean="0"/>
              <a:t>1.jpg</a:t>
            </a:r>
          </a:p>
          <a:p>
            <a:pPr marL="0" indent="0">
              <a:buNone/>
            </a:pPr>
            <a:r>
              <a:rPr lang="cs-CZ" sz="1100" b="1" dirty="0">
                <a:hlinkClick r:id="rId4"/>
              </a:rPr>
              <a:t>http://commons.wikimedia.org/wiki/File:Capra,_</a:t>
            </a:r>
            <a:r>
              <a:rPr lang="cs-CZ" sz="1100" b="1" dirty="0" smtClean="0">
                <a:hlinkClick r:id="rId4"/>
              </a:rPr>
              <a:t>Crete_1.jpg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</a:t>
            </a:r>
            <a:r>
              <a:rPr lang="cs-CZ" sz="1100" b="1" dirty="0"/>
              <a:t>, [cit. 2011-08-06],  </a:t>
            </a:r>
            <a:r>
              <a:rPr lang="cs-CZ" sz="1100" b="1" dirty="0" smtClean="0"/>
              <a:t>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Autor Franz </a:t>
            </a:r>
            <a:r>
              <a:rPr lang="cs-CZ" sz="1100" b="1" dirty="0" smtClean="0"/>
              <a:t>Xaver</a:t>
            </a:r>
            <a:r>
              <a:rPr lang="cs-CZ" sz="1100" b="1" dirty="0"/>
              <a:t>, File:Equus </a:t>
            </a:r>
            <a:r>
              <a:rPr lang="cs-CZ" sz="1100" b="1" dirty="0" smtClean="0"/>
              <a:t>asinus.jpg</a:t>
            </a:r>
          </a:p>
          <a:p>
            <a:pPr marL="0" indent="0">
              <a:buNone/>
            </a:pPr>
            <a:r>
              <a:rPr lang="cs-CZ" sz="1100" b="1" dirty="0">
                <a:hlinkClick r:id="rId5"/>
              </a:rPr>
              <a:t>http://</a:t>
            </a:r>
            <a:r>
              <a:rPr lang="cs-CZ" sz="1100" b="1" dirty="0" smtClean="0">
                <a:hlinkClick r:id="rId5"/>
              </a:rPr>
              <a:t>commons.wikimedia.org/wiki/File:Equus_asinus.jpg?uselang=cs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5,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smtClean="0"/>
              <a:t>Rosino, </a:t>
            </a:r>
            <a:r>
              <a:rPr lang="it-IT" sz="1100" b="1" dirty="0"/>
              <a:t>File:Morocco Africa Flickr Rosino December 2005 </a:t>
            </a:r>
            <a:r>
              <a:rPr lang="it-IT" sz="1100" b="1" dirty="0" smtClean="0"/>
              <a:t>84037245.jpg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>
                <a:hlinkClick r:id="rId6"/>
              </a:rPr>
              <a:t>http://</a:t>
            </a:r>
            <a:r>
              <a:rPr lang="cs-CZ" sz="1100" b="1" dirty="0" smtClean="0">
                <a:hlinkClick r:id="rId6"/>
              </a:rPr>
              <a:t>commons.wikimedia.org/wiki/File:Morocco_Africa_Flickr_Rosino_December_2005_84037245.jpg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6,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</a:t>
            </a:r>
            <a:r>
              <a:rPr lang="cs-CZ" sz="1100" b="1" dirty="0" smtClean="0"/>
              <a:t>L</a:t>
            </a:r>
            <a:r>
              <a:rPr lang="cs-CZ" sz="1100" b="1" dirty="0"/>
              <a:t>. </a:t>
            </a:r>
            <a:r>
              <a:rPr lang="cs-CZ" sz="1100" b="1" dirty="0" err="1" smtClean="0"/>
              <a:t>Chang</a:t>
            </a:r>
            <a:r>
              <a:rPr lang="cs-CZ" sz="1100" b="1" dirty="0"/>
              <a:t>, File:Water </a:t>
            </a:r>
            <a:r>
              <a:rPr lang="cs-CZ" sz="1100" b="1" dirty="0" err="1"/>
              <a:t>buffalo</a:t>
            </a:r>
            <a:r>
              <a:rPr lang="cs-CZ" sz="1100" b="1" dirty="0"/>
              <a:t> </a:t>
            </a:r>
            <a:r>
              <a:rPr lang="cs-CZ" sz="1100" b="1" dirty="0" smtClean="0"/>
              <a:t>bathing.jpg</a:t>
            </a:r>
          </a:p>
          <a:p>
            <a:pPr marL="0" indent="0">
              <a:buNone/>
            </a:pPr>
            <a:r>
              <a:rPr lang="cs-CZ" sz="1100" b="1" dirty="0">
                <a:hlinkClick r:id="rId7"/>
              </a:rPr>
              <a:t>http://</a:t>
            </a:r>
            <a:r>
              <a:rPr lang="cs-CZ" sz="1100" b="1" dirty="0" smtClean="0">
                <a:hlinkClick r:id="rId7"/>
              </a:rPr>
              <a:t>commons.wikimedia.org/wiki/File:Water_buffalo_bathing.jpg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7,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Karin </a:t>
            </a:r>
            <a:r>
              <a:rPr lang="cs-CZ" sz="1100" b="1" dirty="0" err="1" smtClean="0"/>
              <a:t>Langner-Bahmann</a:t>
            </a:r>
            <a:r>
              <a:rPr lang="cs-CZ" sz="1100" b="1" dirty="0"/>
              <a:t>, File:Gustav </a:t>
            </a:r>
            <a:r>
              <a:rPr lang="cs-CZ" sz="1100" b="1" dirty="0" smtClean="0"/>
              <a:t>chocolate.jpg</a:t>
            </a:r>
          </a:p>
          <a:p>
            <a:pPr marL="0" indent="0">
              <a:buNone/>
            </a:pPr>
            <a:r>
              <a:rPr lang="cs-CZ" sz="1100" b="1" dirty="0">
                <a:hlinkClick r:id="rId8"/>
              </a:rPr>
              <a:t>http://</a:t>
            </a:r>
            <a:r>
              <a:rPr lang="cs-CZ" sz="1100" b="1" dirty="0" smtClean="0">
                <a:hlinkClick r:id="rId8"/>
              </a:rPr>
              <a:t>commons.wikimedia.org/wiki/File:Gustav_chocolate.jpg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8,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Public domain, Phil-the-man, File:Yani3.jpg</a:t>
            </a:r>
          </a:p>
          <a:p>
            <a:pPr marL="0" indent="0">
              <a:buNone/>
            </a:pPr>
            <a:r>
              <a:rPr lang="en-US" sz="1100" b="1" dirty="0">
                <a:hlinkClick r:id="rId9"/>
              </a:rPr>
              <a:t>http://</a:t>
            </a:r>
            <a:r>
              <a:rPr lang="en-US" sz="1100" b="1" dirty="0" smtClean="0">
                <a:hlinkClick r:id="rId9"/>
              </a:rPr>
              <a:t>commons.wikimedia.org/wiki/File:Yani3.jpg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9,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Glen </a:t>
            </a:r>
            <a:r>
              <a:rPr lang="cs-CZ" sz="1100" b="1" dirty="0" err="1" smtClean="0"/>
              <a:t>boerboels</a:t>
            </a:r>
            <a:r>
              <a:rPr lang="cs-CZ" sz="1100" b="1" dirty="0"/>
              <a:t>, File:.</a:t>
            </a:r>
            <a:r>
              <a:rPr lang="cs-CZ" sz="1100" b="1" dirty="0" smtClean="0"/>
              <a:t>HuntHillBoerboelsGunston1.jpeg</a:t>
            </a:r>
          </a:p>
          <a:p>
            <a:pPr marL="0" indent="0">
              <a:buNone/>
            </a:pPr>
            <a:r>
              <a:rPr lang="cs-CZ" sz="1100" b="1" dirty="0">
                <a:hlinkClick r:id="rId10"/>
              </a:rPr>
              <a:t>http://commons.wikimedia.org/wiki/File:.</a:t>
            </a:r>
            <a:r>
              <a:rPr lang="cs-CZ" sz="1100" b="1" dirty="0" smtClean="0">
                <a:hlinkClick r:id="rId10"/>
              </a:rPr>
              <a:t>HuntHillBoerboelsGunston1.jpeg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10,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Dr. Karl Rothe, Ferdinand Frank, Josef </a:t>
            </a:r>
            <a:r>
              <a:rPr lang="cs-CZ" sz="1100" b="1" dirty="0" err="1" smtClean="0"/>
              <a:t>Steigl</a:t>
            </a:r>
            <a:r>
              <a:rPr lang="cs-CZ" sz="1100" b="1" dirty="0"/>
              <a:t>, File:Skull </a:t>
            </a:r>
            <a:r>
              <a:rPr lang="cs-CZ" sz="1100" b="1" dirty="0" err="1"/>
              <a:t>of</a:t>
            </a:r>
            <a:r>
              <a:rPr lang="cs-CZ" sz="1100" b="1" dirty="0"/>
              <a:t> a </a:t>
            </a:r>
            <a:r>
              <a:rPr lang="cs-CZ" sz="1100" b="1" dirty="0" smtClean="0"/>
              <a:t>dog.png</a:t>
            </a:r>
          </a:p>
          <a:p>
            <a:pPr marL="0" indent="0">
              <a:buNone/>
            </a:pPr>
            <a:r>
              <a:rPr lang="cs-CZ" sz="1100" b="1" dirty="0">
                <a:hlinkClick r:id="rId11"/>
              </a:rPr>
              <a:t>http://</a:t>
            </a:r>
            <a:r>
              <a:rPr lang="cs-CZ" sz="1100" b="1" dirty="0" smtClean="0">
                <a:hlinkClick r:id="rId11"/>
              </a:rPr>
              <a:t>commons.wikimedia.org/wiki/File:Skull_of_a_dog.png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11</a:t>
            </a:r>
            <a:r>
              <a:rPr lang="cs-CZ" sz="1100" b="1" dirty="0"/>
              <a:t>, [cit. 2011-08-06],  </a:t>
            </a:r>
            <a:r>
              <a:rPr lang="cs-CZ" sz="1100" b="1" dirty="0" smtClean="0"/>
              <a:t>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Madeleine </a:t>
            </a:r>
            <a:r>
              <a:rPr lang="cs-CZ" sz="1100" b="1" dirty="0" err="1" smtClean="0"/>
              <a:t>Lewander</a:t>
            </a:r>
            <a:r>
              <a:rPr lang="cs-CZ" sz="1100" b="1" dirty="0"/>
              <a:t>, File:Vattenapport </a:t>
            </a:r>
            <a:r>
              <a:rPr lang="cs-CZ" sz="1100" b="1" dirty="0" smtClean="0"/>
              <a:t>jaktlabrador.jpg</a:t>
            </a:r>
          </a:p>
          <a:p>
            <a:pPr marL="0" indent="0">
              <a:buNone/>
            </a:pPr>
            <a:r>
              <a:rPr lang="cs-CZ" sz="1100" b="1" dirty="0">
                <a:hlinkClick r:id="rId12"/>
              </a:rPr>
              <a:t>http://</a:t>
            </a:r>
            <a:r>
              <a:rPr lang="cs-CZ" sz="1100" b="1" dirty="0" smtClean="0">
                <a:hlinkClick r:id="rId12"/>
              </a:rPr>
              <a:t>commons.wikimedia.org/wiki/File:Vattenapport_jaktlabrador.jpg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12,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Bartłomiej</a:t>
            </a:r>
            <a:r>
              <a:rPr lang="cs-CZ" sz="1100" b="1" dirty="0"/>
              <a:t> </a:t>
            </a:r>
            <a:r>
              <a:rPr lang="cs-CZ" sz="1100" b="1" dirty="0" err="1" smtClean="0"/>
              <a:t>Derski</a:t>
            </a:r>
            <a:r>
              <a:rPr lang="cs-CZ" sz="1100" b="1" dirty="0"/>
              <a:t>, File:Jamnik </a:t>
            </a:r>
            <a:r>
              <a:rPr lang="cs-CZ" sz="1100" b="1" dirty="0" err="1"/>
              <a:t>Dchshund</a:t>
            </a:r>
            <a:r>
              <a:rPr lang="cs-CZ" sz="1100" b="1" dirty="0"/>
              <a:t> puppies.JPG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>
                <a:hlinkClick r:id="rId13"/>
              </a:rPr>
              <a:t>http://</a:t>
            </a:r>
            <a:r>
              <a:rPr lang="cs-CZ" sz="1100" b="1" dirty="0" smtClean="0">
                <a:hlinkClick r:id="rId13"/>
              </a:rPr>
              <a:t>commons.wikimedia.org/wiki/File:Jamnik_Dchshund_puppies.JPG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13, 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Quartl</a:t>
            </a:r>
            <a:r>
              <a:rPr lang="cs-CZ" sz="1100" b="1" dirty="0"/>
              <a:t>, File:Capra </a:t>
            </a:r>
            <a:r>
              <a:rPr lang="cs-CZ" sz="1100" b="1" dirty="0" err="1"/>
              <a:t>aegagrus</a:t>
            </a:r>
            <a:r>
              <a:rPr lang="cs-CZ" sz="1100" b="1" dirty="0"/>
              <a:t> </a:t>
            </a:r>
            <a:r>
              <a:rPr lang="cs-CZ" sz="1100" b="1" dirty="0" err="1"/>
              <a:t>hircus</a:t>
            </a:r>
            <a:r>
              <a:rPr lang="cs-CZ" sz="1100" b="1" dirty="0"/>
              <a:t> qtl2.jpg</a:t>
            </a:r>
          </a:p>
          <a:p>
            <a:pPr marL="0" indent="0">
              <a:buNone/>
            </a:pPr>
            <a:r>
              <a:rPr lang="cs-CZ" sz="1100" b="1" dirty="0">
                <a:hlinkClick r:id="rId14"/>
              </a:rPr>
              <a:t>http://</a:t>
            </a:r>
            <a:r>
              <a:rPr lang="cs-CZ" sz="1100" b="1" dirty="0" smtClean="0">
                <a:hlinkClick r:id="rId14"/>
              </a:rPr>
              <a:t>commons.wikimedia.org/wiki/File:Capra_aegagrus_hircus_qtl2.jpg</a:t>
            </a:r>
            <a:endParaRPr lang="cs-CZ" sz="1100" b="1" dirty="0" smtClean="0"/>
          </a:p>
          <a:p>
            <a:pPr marL="0" indent="0">
              <a:buNone/>
            </a:pPr>
            <a:endParaRPr lang="cs-CZ" sz="1100" b="1" dirty="0"/>
          </a:p>
          <a:p>
            <a:pPr marL="0" indent="0">
              <a:buNone/>
            </a:pPr>
            <a:endParaRPr lang="cs-CZ" sz="11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 smtClean="0"/>
              <a:t>Obrázek </a:t>
            </a:r>
            <a:r>
              <a:rPr lang="cs-CZ" sz="1100" b="1" dirty="0"/>
              <a:t>č. </a:t>
            </a:r>
            <a:r>
              <a:rPr lang="cs-CZ" sz="1100" b="1" dirty="0" smtClean="0"/>
              <a:t>14,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Quartl</a:t>
            </a:r>
            <a:r>
              <a:rPr lang="cs-CZ" sz="1100" b="1" dirty="0"/>
              <a:t>, File:Capra </a:t>
            </a:r>
            <a:r>
              <a:rPr lang="cs-CZ" sz="1100" b="1" dirty="0" err="1"/>
              <a:t>aegagrus</a:t>
            </a:r>
            <a:r>
              <a:rPr lang="cs-CZ" sz="1100" b="1" dirty="0"/>
              <a:t> </a:t>
            </a:r>
            <a:r>
              <a:rPr lang="cs-CZ" sz="1100" b="1" dirty="0" err="1"/>
              <a:t>hircus</a:t>
            </a:r>
            <a:r>
              <a:rPr lang="cs-CZ" sz="1100" b="1" dirty="0"/>
              <a:t> </a:t>
            </a:r>
            <a:r>
              <a:rPr lang="cs-CZ" sz="1100" b="1" dirty="0" smtClean="0"/>
              <a:t>qtl3.jpg</a:t>
            </a:r>
          </a:p>
          <a:p>
            <a:pPr marL="0" indent="0">
              <a:buNone/>
            </a:pPr>
            <a:r>
              <a:rPr lang="cs-CZ" sz="1100" b="1" dirty="0">
                <a:hlinkClick r:id="rId2"/>
              </a:rPr>
              <a:t>http://</a:t>
            </a:r>
            <a:r>
              <a:rPr lang="cs-CZ" sz="1100" b="1" dirty="0" smtClean="0">
                <a:hlinkClick r:id="rId2"/>
              </a:rPr>
              <a:t>commons.wikimedia.org/wiki/File:Capra_aegagrus_hircus_qtl3.jpg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15</a:t>
            </a:r>
            <a:r>
              <a:rPr lang="cs-CZ" sz="1100" b="1" dirty="0"/>
              <a:t>, [cit. 2011-08-06],  </a:t>
            </a:r>
            <a:r>
              <a:rPr lang="cs-CZ" sz="1100" b="1" dirty="0" smtClean="0"/>
              <a:t>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BS </a:t>
            </a:r>
            <a:r>
              <a:rPr lang="cs-CZ" sz="1100" b="1" dirty="0" err="1"/>
              <a:t>Thurner</a:t>
            </a:r>
            <a:r>
              <a:rPr lang="cs-CZ" sz="1100" b="1" dirty="0"/>
              <a:t> </a:t>
            </a:r>
            <a:r>
              <a:rPr lang="cs-CZ" sz="1100" b="1" dirty="0" err="1" smtClean="0"/>
              <a:t>Hof</a:t>
            </a:r>
            <a:r>
              <a:rPr lang="cs-CZ" sz="1100" b="1" dirty="0"/>
              <a:t>, File:Walliser </a:t>
            </a:r>
            <a:r>
              <a:rPr lang="cs-CZ" sz="1100" b="1" dirty="0" err="1"/>
              <a:t>Schwarzhalsziege</a:t>
            </a:r>
            <a:r>
              <a:rPr lang="cs-CZ" sz="1100" b="1" dirty="0"/>
              <a:t> </a:t>
            </a:r>
            <a:r>
              <a:rPr lang="cs-CZ" sz="1100" b="1" dirty="0" smtClean="0"/>
              <a:t>0511071.jpg</a:t>
            </a:r>
          </a:p>
          <a:p>
            <a:pPr marL="0" indent="0">
              <a:buNone/>
            </a:pPr>
            <a:r>
              <a:rPr lang="cs-CZ" sz="1100" b="1" dirty="0">
                <a:hlinkClick r:id="rId3"/>
              </a:rPr>
              <a:t>http://</a:t>
            </a:r>
            <a:r>
              <a:rPr lang="cs-CZ" sz="1100" b="1" dirty="0" smtClean="0">
                <a:hlinkClick r:id="rId3"/>
              </a:rPr>
              <a:t>commons.wikimedia.org/wiki/File:Walliser_Schwarzhalsziege_0511071.jpg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16,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 smtClean="0"/>
              <a:t>Lapplaender</a:t>
            </a:r>
            <a:r>
              <a:rPr lang="cs-CZ" sz="1100" b="1" dirty="0"/>
              <a:t>, File:Kri-kri </a:t>
            </a:r>
            <a:r>
              <a:rPr lang="cs-CZ" sz="1100" b="1" dirty="0" smtClean="0"/>
              <a:t>1.jpg</a:t>
            </a:r>
          </a:p>
          <a:p>
            <a:pPr marL="0" indent="0">
              <a:buNone/>
            </a:pPr>
            <a:r>
              <a:rPr lang="cs-CZ" sz="1100" b="1" dirty="0">
                <a:hlinkClick r:id="rId4"/>
              </a:rPr>
              <a:t>http://</a:t>
            </a:r>
            <a:r>
              <a:rPr lang="cs-CZ" sz="1100" b="1" dirty="0" smtClean="0">
                <a:hlinkClick r:id="rId4"/>
              </a:rPr>
              <a:t>commons.wikimedia.org/wiki/File:Kri-kri_1.jpg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17,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3268zauber, File:Waldschafe retouched.jpg</a:t>
            </a:r>
          </a:p>
          <a:p>
            <a:pPr marL="0" indent="0">
              <a:buNone/>
            </a:pPr>
            <a:r>
              <a:rPr lang="en-US" sz="1100" b="1" dirty="0">
                <a:hlinkClick r:id="rId5"/>
              </a:rPr>
              <a:t>http://</a:t>
            </a:r>
            <a:r>
              <a:rPr lang="en-US" sz="1100" b="1" dirty="0" smtClean="0">
                <a:hlinkClick r:id="rId5"/>
              </a:rPr>
              <a:t>commons.wikimedia.org/wiki/File:Waldschafe_retouched.jpg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18</a:t>
            </a:r>
            <a:r>
              <a:rPr lang="cs-CZ" sz="1100" b="1" dirty="0"/>
              <a:t>, [cit. 2011-08-06], 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Creative Commons, </a:t>
            </a:r>
            <a:r>
              <a:rPr lang="en-US" sz="1100" b="1" dirty="0" err="1" smtClean="0"/>
              <a:t>Chaojoker</a:t>
            </a:r>
            <a:r>
              <a:rPr lang="cs-CZ" sz="1100" b="1" dirty="0"/>
              <a:t>, File:</a:t>
            </a:r>
            <a:r>
              <a:rPr lang="hy-AM" sz="1100" b="1" dirty="0"/>
              <a:t>Ոչխար.</a:t>
            </a:r>
            <a:r>
              <a:rPr lang="cs-CZ" sz="1100" b="1" dirty="0" err="1" smtClean="0"/>
              <a:t>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>
                <a:hlinkClick r:id="rId6"/>
              </a:rPr>
              <a:t>http://commons.wikimedia.org/wiki/File:%</a:t>
            </a:r>
            <a:r>
              <a:rPr lang="en-US" sz="1100" b="1" dirty="0" smtClean="0">
                <a:hlinkClick r:id="rId6"/>
              </a:rPr>
              <a:t>D5%88%D5%B9%D5%AD%D5%A1%D6%80.jpg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19,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Public domain, Jutta234</a:t>
            </a:r>
            <a:r>
              <a:rPr lang="cs-CZ" sz="1100" b="1" dirty="0"/>
              <a:t>, </a:t>
            </a:r>
            <a:r>
              <a:rPr lang="cs-CZ" sz="1100" b="1" dirty="0" smtClean="0"/>
              <a:t>File:Icelandic-Sheep-20030608.JPG</a:t>
            </a:r>
          </a:p>
          <a:p>
            <a:pPr marL="0" indent="0">
              <a:buNone/>
            </a:pPr>
            <a:r>
              <a:rPr lang="en-US" sz="1100" b="1" dirty="0">
                <a:hlinkClick r:id="rId7"/>
              </a:rPr>
              <a:t>http://</a:t>
            </a:r>
            <a:r>
              <a:rPr lang="en-US" sz="1100" b="1" dirty="0" smtClean="0">
                <a:hlinkClick r:id="rId7"/>
              </a:rPr>
              <a:t>commons.wikimedia.org/wiki/File:Icelandic-Sheep-20030608.JPG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20</a:t>
            </a:r>
            <a:r>
              <a:rPr lang="cs-CZ" sz="1100" b="1" dirty="0"/>
              <a:t>, [cit. 2011-08-06], 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</a:t>
            </a:r>
            <a:r>
              <a:rPr lang="en-US" sz="1100" b="1" dirty="0" err="1"/>
              <a:t>Nienetwiler</a:t>
            </a:r>
            <a:r>
              <a:rPr lang="cs-CZ" sz="1100" b="1" dirty="0"/>
              <a:t>, File:101028 </a:t>
            </a:r>
            <a:r>
              <a:rPr lang="cs-CZ" sz="1100" b="1" dirty="0" err="1"/>
              <a:t>Wollschwein</a:t>
            </a:r>
            <a:r>
              <a:rPr lang="cs-CZ" sz="1100" b="1" dirty="0"/>
              <a:t>-Eber </a:t>
            </a:r>
            <a:r>
              <a:rPr lang="cs-CZ" sz="1100" b="1" dirty="0" err="1"/>
              <a:t>Alphons</a:t>
            </a:r>
            <a:r>
              <a:rPr lang="cs-CZ" sz="1100" b="1" dirty="0"/>
              <a:t> </a:t>
            </a:r>
            <a:r>
              <a:rPr lang="cs-CZ" sz="1100" b="1" dirty="0" smtClean="0"/>
              <a:t>002.jpg</a:t>
            </a:r>
          </a:p>
          <a:p>
            <a:pPr marL="0" indent="0">
              <a:buNone/>
            </a:pPr>
            <a:r>
              <a:rPr lang="en-US" sz="1100" b="1" dirty="0">
                <a:hlinkClick r:id="rId8"/>
              </a:rPr>
              <a:t>http://</a:t>
            </a:r>
            <a:r>
              <a:rPr lang="en-US" sz="1100" b="1" dirty="0" smtClean="0">
                <a:hlinkClick r:id="rId8"/>
              </a:rPr>
              <a:t>commons.wikimedia.org/wiki/File:101028_Wollschwein-Eber_Alphons_002.jpg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21,</a:t>
            </a:r>
            <a:r>
              <a:rPr lang="en-US" sz="1100" b="1" dirty="0" smtClean="0"/>
              <a:t> </a:t>
            </a:r>
            <a:r>
              <a:rPr lang="en-US" sz="1100" b="1" dirty="0"/>
              <a:t>[cit. 2011-08-06], </a:t>
            </a:r>
            <a:r>
              <a:rPr lang="en-US" sz="1100" b="1" dirty="0" err="1"/>
              <a:t>Licence</a:t>
            </a:r>
            <a:r>
              <a:rPr lang="en-US" sz="1100" b="1" dirty="0"/>
              <a:t> Creative Commons, </a:t>
            </a:r>
            <a:r>
              <a:rPr lang="en-US" sz="1100" b="1" dirty="0" err="1"/>
              <a:t>Jorchr</a:t>
            </a:r>
            <a:r>
              <a:rPr lang="cs-CZ" sz="1100" b="1" dirty="0"/>
              <a:t>, </a:t>
            </a:r>
            <a:r>
              <a:rPr lang="cs-CZ" sz="1100" b="1" dirty="0" smtClean="0"/>
              <a:t>File:Linderödsgris.jpg</a:t>
            </a:r>
          </a:p>
          <a:p>
            <a:pPr marL="0" indent="0">
              <a:buNone/>
            </a:pPr>
            <a:r>
              <a:rPr lang="en-US" sz="1100" b="1" dirty="0">
                <a:hlinkClick r:id="rId9"/>
              </a:rPr>
              <a:t>http://</a:t>
            </a:r>
            <a:r>
              <a:rPr lang="en-US" sz="1100" b="1" dirty="0" smtClean="0">
                <a:hlinkClick r:id="rId9"/>
              </a:rPr>
              <a:t>commons.wikimedia.org/wiki/File:Linder%C3%B6dsgris.jpg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22</a:t>
            </a:r>
            <a:r>
              <a:rPr lang="cs-CZ" sz="1100" b="1" dirty="0"/>
              <a:t>, [cit. 2011-08-06], </a:t>
            </a:r>
            <a:r>
              <a:rPr lang="en-US" sz="1100" b="1" dirty="0" smtClean="0"/>
              <a:t> </a:t>
            </a:r>
            <a:r>
              <a:rPr lang="en-US" sz="1100" b="1" dirty="0" err="1"/>
              <a:t>Licence</a:t>
            </a:r>
            <a:r>
              <a:rPr lang="en-US" sz="1100" b="1" dirty="0"/>
              <a:t> Creative Commons, User:Amada44</a:t>
            </a:r>
            <a:r>
              <a:rPr lang="cs-CZ" sz="1100" b="1" dirty="0"/>
              <a:t>,  </a:t>
            </a:r>
            <a:r>
              <a:rPr lang="cs-CZ" sz="1100" b="1" dirty="0" smtClean="0"/>
              <a:t>File:Pig </a:t>
            </a:r>
            <a:r>
              <a:rPr lang="cs-CZ" sz="1100" b="1" dirty="0" err="1"/>
              <a:t>of</a:t>
            </a:r>
            <a:r>
              <a:rPr lang="cs-CZ" sz="1100" b="1" dirty="0"/>
              <a:t> </a:t>
            </a:r>
            <a:r>
              <a:rPr lang="cs-CZ" sz="1100" b="1" dirty="0" err="1"/>
              <a:t>Corsica</a:t>
            </a:r>
            <a:r>
              <a:rPr lang="cs-CZ" sz="1100" b="1" dirty="0"/>
              <a:t> </a:t>
            </a:r>
            <a:r>
              <a:rPr lang="cs-CZ" sz="1100" b="1" dirty="0" smtClean="0"/>
              <a:t>001.jpg</a:t>
            </a:r>
          </a:p>
          <a:p>
            <a:pPr marL="0" indent="0">
              <a:buNone/>
            </a:pPr>
            <a:r>
              <a:rPr lang="en-US" sz="1100" b="1" dirty="0">
                <a:hlinkClick r:id="rId10"/>
              </a:rPr>
              <a:t>http://</a:t>
            </a:r>
            <a:r>
              <a:rPr lang="en-US" sz="1100" b="1" dirty="0" smtClean="0">
                <a:hlinkClick r:id="rId10"/>
              </a:rPr>
              <a:t>commons.wikimedia.org/wiki/File:Pig_of_Corsica_001.jpg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23</a:t>
            </a:r>
            <a:r>
              <a:rPr lang="cs-CZ" sz="1100" b="1" dirty="0"/>
              <a:t>, [cit. 2011-08-06], 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</a:t>
            </a:r>
            <a:r>
              <a:rPr lang="en-US" sz="1100" b="1" dirty="0" err="1"/>
              <a:t>AlterVista</a:t>
            </a:r>
            <a:r>
              <a:rPr lang="cs-CZ" sz="1100" b="1" dirty="0"/>
              <a:t>, File:PigCochon </a:t>
            </a:r>
            <a:r>
              <a:rPr lang="cs-CZ" sz="1100" b="1" dirty="0" smtClean="0"/>
              <a:t>allaitant.jpg</a:t>
            </a:r>
          </a:p>
          <a:p>
            <a:pPr marL="0" indent="0">
              <a:buNone/>
            </a:pPr>
            <a:r>
              <a:rPr lang="en-US" sz="1100" b="1" dirty="0">
                <a:hlinkClick r:id="rId11"/>
              </a:rPr>
              <a:t>http://</a:t>
            </a:r>
            <a:r>
              <a:rPr lang="en-US" sz="1100" b="1" dirty="0" smtClean="0">
                <a:hlinkClick r:id="rId11"/>
              </a:rPr>
              <a:t>commons.wikimedia.org/wiki/File:PigCochon_allaitant.jpg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24,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Amanda </a:t>
            </a:r>
            <a:r>
              <a:rPr lang="en-US" sz="1100" b="1" dirty="0" smtClean="0"/>
              <a:t>Slater</a:t>
            </a:r>
            <a:r>
              <a:rPr lang="cs-CZ" sz="1100" b="1" dirty="0"/>
              <a:t>, File:Essex </a:t>
            </a:r>
            <a:r>
              <a:rPr lang="cs-CZ" sz="1100" b="1" dirty="0" smtClean="0"/>
              <a:t>boar.jpg</a:t>
            </a:r>
          </a:p>
          <a:p>
            <a:pPr marL="0" indent="0">
              <a:buNone/>
            </a:pPr>
            <a:r>
              <a:rPr lang="en-US" sz="1100" b="1" dirty="0">
                <a:hlinkClick r:id="rId12"/>
              </a:rPr>
              <a:t>http://</a:t>
            </a:r>
            <a:r>
              <a:rPr lang="en-US" sz="1100" b="1" dirty="0" smtClean="0">
                <a:hlinkClick r:id="rId12"/>
              </a:rPr>
              <a:t>commons.wikimedia.org/wiki/File:Essex_boar.jpg</a:t>
            </a:r>
            <a:endParaRPr lang="cs-CZ" sz="1100" b="1" dirty="0" smtClean="0"/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25, [cit. 2011-08-06], 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SPBer</a:t>
            </a:r>
            <a:r>
              <a:rPr lang="cs-CZ" sz="1100" b="1" dirty="0">
                <a:solidFill>
                  <a:prstClr val="black"/>
                </a:solidFill>
              </a:rPr>
              <a:t>, File:Sau </a:t>
            </a:r>
            <a:r>
              <a:rPr lang="cs-CZ" sz="1100" b="1" dirty="0" err="1">
                <a:solidFill>
                  <a:prstClr val="black"/>
                </a:solidFill>
              </a:rPr>
              <a:t>mit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ihren</a:t>
            </a:r>
            <a:r>
              <a:rPr lang="cs-CZ" sz="1100" b="1" dirty="0">
                <a:solidFill>
                  <a:prstClr val="black"/>
                </a:solidFill>
              </a:rPr>
              <a:t> Ferkeln.jpg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3"/>
              </a:rPr>
              <a:t>http://commons.wikimedia.org/wiki/File:Sau_mit_ihren_Ferkeln.jpg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26, [cit. 2011-08-06], Licence Public </a:t>
            </a:r>
            <a:r>
              <a:rPr lang="cs-CZ" sz="1100" b="1" dirty="0" err="1">
                <a:solidFill>
                  <a:prstClr val="black"/>
                </a:solidFill>
              </a:rPr>
              <a:t>domain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Ellmist</a:t>
            </a:r>
            <a:r>
              <a:rPr lang="cs-CZ" sz="1100" b="1" dirty="0">
                <a:solidFill>
                  <a:prstClr val="black"/>
                </a:solidFill>
              </a:rPr>
              <a:t>, File:Angus </a:t>
            </a:r>
            <a:r>
              <a:rPr lang="cs-CZ" sz="1100" b="1" dirty="0" err="1">
                <a:solidFill>
                  <a:prstClr val="black"/>
                </a:solidFill>
              </a:rPr>
              <a:t>cattle</a:t>
            </a:r>
            <a:r>
              <a:rPr lang="cs-CZ" sz="1100" b="1" dirty="0">
                <a:solidFill>
                  <a:prstClr val="black"/>
                </a:solidFill>
              </a:rPr>
              <a:t> 24.jpg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4"/>
              </a:rPr>
              <a:t>http://commons.wikimedia.org/wiki/File:Angus_cattle_24.jpg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sz="1100" b="1" dirty="0"/>
          </a:p>
          <a:p>
            <a:pPr marL="0" indent="0">
              <a:buNone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8147609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100" b="1" dirty="0"/>
          </a:p>
          <a:p>
            <a:pPr marL="0" indent="0">
              <a:buNone/>
            </a:pPr>
            <a:r>
              <a:rPr lang="cs-CZ" sz="1100" b="1" dirty="0" smtClean="0"/>
              <a:t>Obrázek </a:t>
            </a:r>
            <a:r>
              <a:rPr lang="cs-CZ" sz="1100" b="1" dirty="0"/>
              <a:t>č. </a:t>
            </a:r>
            <a:r>
              <a:rPr lang="cs-CZ" sz="1100" b="1" dirty="0" smtClean="0"/>
              <a:t>27,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Dirk</a:t>
            </a:r>
            <a:r>
              <a:rPr lang="cs-CZ" sz="1100" b="1" dirty="0"/>
              <a:t> Ingo </a:t>
            </a:r>
            <a:r>
              <a:rPr lang="cs-CZ" sz="1100" b="1" dirty="0" err="1" smtClean="0"/>
              <a:t>Franke</a:t>
            </a:r>
            <a:r>
              <a:rPr lang="cs-CZ" sz="1100" b="1" dirty="0"/>
              <a:t>, File:Belted </a:t>
            </a:r>
            <a:r>
              <a:rPr lang="cs-CZ" sz="1100" b="1" dirty="0" err="1"/>
              <a:t>galloway</a:t>
            </a:r>
            <a:r>
              <a:rPr lang="cs-CZ" sz="1100" b="1" dirty="0"/>
              <a:t> </a:t>
            </a:r>
            <a:r>
              <a:rPr lang="cs-CZ" sz="1100" b="1" dirty="0" err="1"/>
              <a:t>bei</a:t>
            </a:r>
            <a:r>
              <a:rPr lang="cs-CZ" sz="1100" b="1" dirty="0"/>
              <a:t> </a:t>
            </a:r>
            <a:r>
              <a:rPr lang="cs-CZ" sz="1100" b="1" dirty="0" err="1"/>
              <a:t>neukoog</a:t>
            </a:r>
            <a:r>
              <a:rPr lang="cs-CZ" sz="1100" b="1" dirty="0"/>
              <a:t> </a:t>
            </a:r>
            <a:r>
              <a:rPr lang="cs-CZ" sz="1100" b="1" dirty="0" smtClean="0"/>
              <a:t>nordstrand.JPG</a:t>
            </a:r>
          </a:p>
          <a:p>
            <a:pPr marL="0" indent="0">
              <a:buNone/>
            </a:pPr>
            <a:r>
              <a:rPr lang="cs-CZ" sz="1100" b="1" dirty="0">
                <a:hlinkClick r:id="rId2"/>
              </a:rPr>
              <a:t>http://</a:t>
            </a:r>
            <a:r>
              <a:rPr lang="cs-CZ" sz="1100" b="1" dirty="0" smtClean="0">
                <a:hlinkClick r:id="rId2"/>
              </a:rPr>
              <a:t>commons.wikimedia.org/wiki/File:Belted_galloway_bei_neukoog_nordstrand.JPG?uselang=cs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28,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Dirk Ingo </a:t>
            </a:r>
            <a:r>
              <a:rPr lang="en-US" sz="1100" b="1" dirty="0" err="1"/>
              <a:t>Franke</a:t>
            </a:r>
            <a:r>
              <a:rPr lang="en-US" sz="1100" b="1" dirty="0"/>
              <a:t>, </a:t>
            </a:r>
            <a:r>
              <a:rPr lang="cs-CZ" sz="1100" b="1" dirty="0" smtClean="0"/>
              <a:t>File:Warwerort charolais.jpg</a:t>
            </a:r>
          </a:p>
          <a:p>
            <a:pPr marL="0" indent="0">
              <a:buNone/>
            </a:pPr>
            <a:r>
              <a:rPr lang="cs-CZ" sz="1100" b="1" dirty="0">
                <a:hlinkClick r:id="rId3"/>
              </a:rPr>
              <a:t>http://</a:t>
            </a:r>
            <a:r>
              <a:rPr lang="cs-CZ" sz="1100" b="1" dirty="0" smtClean="0">
                <a:hlinkClick r:id="rId3"/>
              </a:rPr>
              <a:t>commons.wikimedia.org/wiki/File:Warwerort_charolais.jpg?uselang=cs</a:t>
            </a:r>
            <a:endParaRPr lang="cs-CZ" sz="1100" b="1" dirty="0" smtClean="0"/>
          </a:p>
          <a:p>
            <a:pPr marL="0" indent="0">
              <a:buNone/>
            </a:pPr>
            <a:r>
              <a:rPr lang="en-US" sz="1100" b="1" dirty="0" err="1"/>
              <a:t>Obrázek</a:t>
            </a:r>
            <a:r>
              <a:rPr lang="en-US" sz="1100" b="1" dirty="0"/>
              <a:t> č. </a:t>
            </a:r>
            <a:r>
              <a:rPr lang="cs-CZ" sz="1100" b="1" dirty="0" smtClean="0"/>
              <a:t>29, </a:t>
            </a:r>
            <a:r>
              <a:rPr lang="cs-CZ" sz="1100" b="1" dirty="0"/>
              <a:t>[cit. 2011-08-06], </a:t>
            </a:r>
            <a:r>
              <a:rPr lang="en-US" sz="1100" b="1" dirty="0" err="1" smtClean="0"/>
              <a:t>Licence</a:t>
            </a:r>
            <a:r>
              <a:rPr lang="en-US" sz="1100" b="1" dirty="0" smtClean="0"/>
              <a:t> </a:t>
            </a:r>
            <a:r>
              <a:rPr lang="en-US" sz="1100" b="1" dirty="0"/>
              <a:t>Creative Commons, Dirk Ingo </a:t>
            </a:r>
            <a:r>
              <a:rPr lang="en-US" sz="1100" b="1" dirty="0" err="1"/>
              <a:t>Franke</a:t>
            </a:r>
            <a:r>
              <a:rPr lang="en-US" sz="1100" b="1" dirty="0"/>
              <a:t>, </a:t>
            </a:r>
            <a:r>
              <a:rPr lang="cs-CZ" sz="1100" b="1" dirty="0" smtClean="0"/>
              <a:t>File:Neukirch </a:t>
            </a:r>
            <a:r>
              <a:rPr lang="cs-CZ" sz="1100" b="1" dirty="0" err="1"/>
              <a:t>rindviehmutter</a:t>
            </a:r>
            <a:r>
              <a:rPr lang="cs-CZ" sz="1100" b="1" dirty="0"/>
              <a:t> </a:t>
            </a:r>
            <a:r>
              <a:rPr lang="cs-CZ" sz="1100" b="1" dirty="0" err="1"/>
              <a:t>und</a:t>
            </a:r>
            <a:r>
              <a:rPr lang="cs-CZ" sz="1100" b="1" dirty="0"/>
              <a:t> </a:t>
            </a:r>
            <a:r>
              <a:rPr lang="cs-CZ" sz="1100" b="1" dirty="0" smtClean="0"/>
              <a:t>kalb.jpg</a:t>
            </a:r>
          </a:p>
          <a:p>
            <a:pPr marL="0" indent="0">
              <a:buNone/>
            </a:pPr>
            <a:r>
              <a:rPr lang="cs-CZ" sz="1100" b="1" dirty="0">
                <a:hlinkClick r:id="rId4"/>
              </a:rPr>
              <a:t>http://</a:t>
            </a:r>
            <a:r>
              <a:rPr lang="cs-CZ" sz="1100" b="1" dirty="0" smtClean="0">
                <a:hlinkClick r:id="rId4"/>
              </a:rPr>
              <a:t>commons.wikimedia.org/wiki/File:Neukirch_rindviehmutter_und_kalb.jpg?uselang=cs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30,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Kelbv</a:t>
            </a:r>
            <a:r>
              <a:rPr lang="cs-CZ" sz="1100" b="1" dirty="0" smtClean="0"/>
              <a:t>,</a:t>
            </a:r>
            <a:r>
              <a:rPr lang="en-US" sz="1100" b="1" dirty="0"/>
              <a:t> File:Flikr - alpha the cat (by).</a:t>
            </a:r>
            <a:r>
              <a:rPr lang="en-US" sz="1100" b="1" dirty="0" smtClean="0"/>
              <a:t>jpg</a:t>
            </a:r>
            <a:r>
              <a:rPr lang="cs-CZ" sz="1100" b="1" dirty="0" smtClean="0"/>
              <a:t> </a:t>
            </a:r>
          </a:p>
          <a:p>
            <a:pPr marL="0" indent="0">
              <a:buNone/>
            </a:pPr>
            <a:r>
              <a:rPr lang="cs-CZ" sz="1100" b="1" dirty="0">
                <a:hlinkClick r:id="rId5"/>
              </a:rPr>
              <a:t>http://commons.wikimedia.org/wiki/File:Flikr_-_alpha_the_cat_(by).</a:t>
            </a:r>
            <a:r>
              <a:rPr lang="cs-CZ" sz="1100" b="1" dirty="0" smtClean="0">
                <a:hlinkClick r:id="rId5"/>
              </a:rPr>
              <a:t>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31</a:t>
            </a:r>
            <a:r>
              <a:rPr lang="cs-CZ" sz="1100" b="1" dirty="0"/>
              <a:t>, [cit. 2011-08-06</a:t>
            </a:r>
            <a:r>
              <a:rPr lang="cs-CZ" sz="1100" b="1" dirty="0" smtClean="0"/>
              <a:t>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Barasoaindarra</a:t>
            </a:r>
            <a:r>
              <a:rPr lang="cs-CZ" sz="1100" b="1" dirty="0"/>
              <a:t>, File:Cat in </a:t>
            </a:r>
            <a:r>
              <a:rPr lang="cs-CZ" sz="1100" b="1" dirty="0" smtClean="0"/>
              <a:t>Kautokeino.jpg</a:t>
            </a:r>
          </a:p>
          <a:p>
            <a:pPr marL="0" indent="0">
              <a:buNone/>
            </a:pPr>
            <a:r>
              <a:rPr lang="cs-CZ" sz="1100" b="1" dirty="0">
                <a:hlinkClick r:id="rId6"/>
              </a:rPr>
              <a:t>http://</a:t>
            </a:r>
            <a:r>
              <a:rPr lang="cs-CZ" sz="1100" b="1" dirty="0" smtClean="0">
                <a:hlinkClick r:id="rId6"/>
              </a:rPr>
              <a:t>commons.wikimedia.org/wiki/File:Cat_in_Kautokeino.jpg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32,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</a:t>
            </a:r>
            <a:r>
              <a:rPr lang="cs-CZ" sz="1100" b="1" dirty="0" err="1"/>
              <a:t>ZooFari</a:t>
            </a:r>
            <a:r>
              <a:rPr lang="cs-CZ" sz="1100" b="1" dirty="0"/>
              <a:t>, File:Orange-white </a:t>
            </a:r>
            <a:r>
              <a:rPr lang="cs-CZ" sz="1100" b="1" dirty="0" smtClean="0"/>
              <a:t>kitten.jpg</a:t>
            </a:r>
          </a:p>
          <a:p>
            <a:pPr marL="0" indent="0">
              <a:buNone/>
            </a:pPr>
            <a:r>
              <a:rPr lang="cs-CZ" sz="1100" b="1" dirty="0">
                <a:hlinkClick r:id="rId7"/>
              </a:rPr>
              <a:t>http://</a:t>
            </a:r>
            <a:r>
              <a:rPr lang="cs-CZ" sz="1100" b="1" dirty="0" smtClean="0">
                <a:hlinkClick r:id="rId7"/>
              </a:rPr>
              <a:t>commons.wikimedia.org/wiki/File:Orange-white_kitten.jpg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33,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</a:t>
            </a:r>
            <a:r>
              <a:rPr lang="cs-CZ" sz="1100" b="1" dirty="0" err="1" smtClean="0"/>
              <a:t>Archivaldo</a:t>
            </a:r>
            <a:r>
              <a:rPr lang="cs-CZ" sz="1100" b="1" dirty="0" smtClean="0"/>
              <a:t> </a:t>
            </a:r>
            <a:r>
              <a:rPr lang="cs-CZ" sz="1100" b="1" dirty="0"/>
              <a:t>, File:Una </a:t>
            </a:r>
            <a:r>
              <a:rPr lang="cs-CZ" sz="1100" b="1" dirty="0" smtClean="0"/>
              <a:t>Gata.JPG</a:t>
            </a:r>
          </a:p>
          <a:p>
            <a:pPr marL="0" indent="0">
              <a:buNone/>
            </a:pPr>
            <a:r>
              <a:rPr lang="cs-CZ" sz="1100" b="1" dirty="0">
                <a:hlinkClick r:id="rId8"/>
              </a:rPr>
              <a:t>http://</a:t>
            </a:r>
            <a:r>
              <a:rPr lang="cs-CZ" sz="1100" b="1" dirty="0" smtClean="0">
                <a:hlinkClick r:id="rId8"/>
              </a:rPr>
              <a:t>commons.wikimedia.org/wiki/File:Una_Gata.JPG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34,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Robert </a:t>
            </a:r>
            <a:r>
              <a:rPr lang="cs-CZ" sz="1100" b="1" dirty="0" err="1" smtClean="0"/>
              <a:t>Jaarsma</a:t>
            </a:r>
            <a:r>
              <a:rPr lang="cs-CZ" sz="1100" b="1" dirty="0"/>
              <a:t>, File:Coco </a:t>
            </a:r>
            <a:r>
              <a:rPr lang="cs-CZ" sz="1100" b="1" dirty="0" smtClean="0"/>
              <a:t>cat.JPG</a:t>
            </a:r>
          </a:p>
          <a:p>
            <a:pPr marL="0" indent="0">
              <a:buNone/>
            </a:pPr>
            <a:r>
              <a:rPr lang="cs-CZ" sz="1100" b="1" dirty="0">
                <a:hlinkClick r:id="rId9"/>
              </a:rPr>
              <a:t>http://</a:t>
            </a:r>
            <a:r>
              <a:rPr lang="cs-CZ" sz="1100" b="1" dirty="0" smtClean="0">
                <a:hlinkClick r:id="rId9"/>
              </a:rPr>
              <a:t>commons.wikimedia.org/wiki/File:Coco_cat.JPG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35,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P.Fernandes</a:t>
            </a:r>
            <a:r>
              <a:rPr lang="cs-CZ" sz="1100" b="1" dirty="0"/>
              <a:t>, File:Detalhe </a:t>
            </a:r>
            <a:r>
              <a:rPr lang="cs-CZ" sz="1100" b="1" dirty="0" err="1"/>
              <a:t>boca</a:t>
            </a:r>
            <a:r>
              <a:rPr lang="cs-CZ" sz="1100" b="1" dirty="0"/>
              <a:t> </a:t>
            </a:r>
            <a:r>
              <a:rPr lang="cs-CZ" sz="1100" b="1" dirty="0" smtClean="0"/>
              <a:t>Fred.jpg</a:t>
            </a:r>
          </a:p>
          <a:p>
            <a:pPr marL="0" indent="0">
              <a:buNone/>
            </a:pPr>
            <a:r>
              <a:rPr lang="cs-CZ" sz="1100" b="1" dirty="0">
                <a:hlinkClick r:id="rId10"/>
              </a:rPr>
              <a:t>http://</a:t>
            </a:r>
            <a:r>
              <a:rPr lang="cs-CZ" sz="1100" b="1" dirty="0" smtClean="0">
                <a:hlinkClick r:id="rId10"/>
              </a:rPr>
              <a:t>commons.wikimedia.org/wiki/File:Detalhe_boca_Fred.jpg</a:t>
            </a:r>
            <a:endParaRPr lang="cs-CZ" sz="1100" b="1" dirty="0" smtClean="0"/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36, [cit. 2011-08-06</a:t>
            </a:r>
            <a:r>
              <a:rPr lang="cs-CZ" sz="1100" b="1" dirty="0" smtClean="0">
                <a:solidFill>
                  <a:prstClr val="black"/>
                </a:solidFill>
              </a:rPr>
              <a:t>], </a:t>
            </a:r>
            <a:r>
              <a:rPr lang="cs-CZ" sz="1100" b="1" dirty="0">
                <a:solidFill>
                  <a:prstClr val="black"/>
                </a:solidFill>
              </a:rPr>
              <a:t>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Abujoy</a:t>
            </a:r>
            <a:r>
              <a:rPr lang="cs-CZ" sz="1100" b="1" dirty="0">
                <a:solidFill>
                  <a:prstClr val="black"/>
                </a:solidFill>
              </a:rPr>
              <a:t>, File:Schema </a:t>
            </a:r>
            <a:r>
              <a:rPr lang="cs-CZ" sz="1100" b="1" dirty="0" err="1">
                <a:solidFill>
                  <a:prstClr val="black"/>
                </a:solidFill>
              </a:rPr>
              <a:t>griffe</a:t>
            </a:r>
            <a:r>
              <a:rPr lang="cs-CZ" sz="1100" b="1" dirty="0">
                <a:solidFill>
                  <a:prstClr val="black"/>
                </a:solidFill>
              </a:rPr>
              <a:t> retractile.jpg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1"/>
              </a:rPr>
              <a:t>http://commons.wikimedia.org/wiki/File:Schema_griffe_retractile.jpg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37, [cit. 2011-08-06], 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Dixi</a:t>
            </a:r>
            <a:r>
              <a:rPr lang="cs-CZ" sz="1100" b="1" dirty="0">
                <a:solidFill>
                  <a:prstClr val="black"/>
                </a:solidFill>
              </a:rPr>
              <a:t>, File:Osiol001xx.jpg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2"/>
              </a:rPr>
              <a:t>http://commons.wikimedia.org/wiki/File:Osiol001xx.jpg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38, [cit. 2011-08-06</a:t>
            </a:r>
            <a:r>
              <a:rPr lang="cs-CZ" sz="1100" b="1" dirty="0" smtClean="0">
                <a:solidFill>
                  <a:prstClr val="black"/>
                </a:solidFill>
              </a:rPr>
              <a:t>], </a:t>
            </a:r>
            <a:r>
              <a:rPr lang="cs-CZ" sz="1100" b="1" dirty="0">
                <a:solidFill>
                  <a:prstClr val="black"/>
                </a:solidFill>
              </a:rPr>
              <a:t>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A. </a:t>
            </a:r>
            <a:r>
              <a:rPr lang="cs-CZ" sz="1100" b="1" dirty="0" err="1">
                <a:solidFill>
                  <a:prstClr val="black"/>
                </a:solidFill>
              </a:rPr>
              <a:t>Davey</a:t>
            </a:r>
            <a:r>
              <a:rPr lang="cs-CZ" sz="1100" b="1" dirty="0">
                <a:solidFill>
                  <a:prstClr val="black"/>
                </a:solidFill>
              </a:rPr>
              <a:t>, File:Innocence (3426318415).jpg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3"/>
              </a:rPr>
              <a:t>http://commons.wikimedia.org/wiki/File:Innocence_(3426318415).jpg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39, [cit. 2011-08-06], Licence Public </a:t>
            </a:r>
            <a:r>
              <a:rPr lang="cs-CZ" sz="1100" b="1" dirty="0" err="1">
                <a:solidFill>
                  <a:prstClr val="black"/>
                </a:solidFill>
              </a:rPr>
              <a:t>domain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Img</a:t>
            </a:r>
            <a:r>
              <a:rPr lang="cs-CZ" sz="1100" b="1" dirty="0">
                <a:solidFill>
                  <a:prstClr val="black"/>
                </a:solidFill>
              </a:rPr>
              <a:t>, File:Equus asinus1.JPG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4"/>
              </a:rPr>
              <a:t>http://commons.wikimedia.org/wiki/File:Equus_asinus1.JPG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40, [cit. 2011-08-06], 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Carlos </a:t>
            </a:r>
            <a:r>
              <a:rPr lang="cs-CZ" sz="1100" b="1" dirty="0" err="1">
                <a:solidFill>
                  <a:prstClr val="black"/>
                </a:solidFill>
              </a:rPr>
              <a:t>Ginard</a:t>
            </a:r>
            <a:r>
              <a:rPr lang="cs-CZ" sz="1100" b="1" dirty="0">
                <a:solidFill>
                  <a:prstClr val="black"/>
                </a:solidFill>
              </a:rPr>
              <a:t>, File:Asianwaterbuffalo.jpg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5"/>
              </a:rPr>
              <a:t>http://commons.wikimedia.org/wiki/File:Asianwaterbuffalo.jpg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6038830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 smtClean="0"/>
              <a:t>Obrázek </a:t>
            </a:r>
            <a:r>
              <a:rPr lang="cs-CZ" sz="1100" b="1" dirty="0"/>
              <a:t>č. </a:t>
            </a:r>
            <a:r>
              <a:rPr lang="cs-CZ" sz="1100" b="1" dirty="0" smtClean="0"/>
              <a:t>41,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Da, </a:t>
            </a:r>
            <a:r>
              <a:rPr lang="cs-CZ" sz="1100" b="1" dirty="0" smtClean="0"/>
              <a:t>File:BUFFALO159.JPG</a:t>
            </a:r>
          </a:p>
          <a:p>
            <a:pPr marL="0" indent="0">
              <a:buNone/>
            </a:pPr>
            <a:r>
              <a:rPr lang="cs-CZ" sz="1100" b="1" dirty="0">
                <a:hlinkClick r:id="rId2"/>
              </a:rPr>
              <a:t>http://</a:t>
            </a:r>
            <a:r>
              <a:rPr lang="cs-CZ" sz="1100" b="1" dirty="0" smtClean="0">
                <a:hlinkClick r:id="rId2"/>
              </a:rPr>
              <a:t>commons.wikimedia.org/wiki/File:BUFFALO159.JPG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42,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</a:t>
            </a:r>
            <a:r>
              <a:rPr lang="cs-CZ" sz="1100" b="1" dirty="0" err="1" smtClean="0"/>
              <a:t>Yoavd</a:t>
            </a:r>
            <a:r>
              <a:rPr lang="cs-CZ" sz="1100" b="1" dirty="0"/>
              <a:t>, File:Camels </a:t>
            </a:r>
            <a:r>
              <a:rPr lang="cs-CZ" sz="1100" b="1" dirty="0" smtClean="0"/>
              <a:t>caravan1.JPG</a:t>
            </a:r>
          </a:p>
          <a:p>
            <a:pPr marL="0" indent="0">
              <a:buNone/>
            </a:pPr>
            <a:r>
              <a:rPr lang="cs-CZ" sz="1100" b="1" dirty="0">
                <a:hlinkClick r:id="rId3"/>
              </a:rPr>
              <a:t>http://</a:t>
            </a:r>
            <a:r>
              <a:rPr lang="cs-CZ" sz="1100" b="1" dirty="0" smtClean="0">
                <a:hlinkClick r:id="rId3"/>
              </a:rPr>
              <a:t>commons.wikimedia.org/wiki/File:Camels_caravan1.JPG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43, </a:t>
            </a:r>
            <a:r>
              <a:rPr lang="cs-CZ" sz="1100" b="1" dirty="0"/>
              <a:t>[cit. 2011-08-06], Licence Public </a:t>
            </a:r>
            <a:r>
              <a:rPr lang="cs-CZ" sz="1100" b="1" dirty="0" err="1"/>
              <a:t>domain</a:t>
            </a:r>
            <a:r>
              <a:rPr lang="cs-CZ" sz="1100" b="1" dirty="0"/>
              <a:t>, </a:t>
            </a:r>
            <a:r>
              <a:rPr lang="cs-CZ" sz="1100" b="1" dirty="0" smtClean="0"/>
              <a:t>File:Dromadaire4478.jpg</a:t>
            </a:r>
          </a:p>
          <a:p>
            <a:pPr marL="0" indent="0">
              <a:buNone/>
            </a:pPr>
            <a:r>
              <a:rPr lang="cs-CZ" sz="1100" b="1" dirty="0">
                <a:hlinkClick r:id="rId4"/>
              </a:rPr>
              <a:t>http://</a:t>
            </a:r>
            <a:r>
              <a:rPr lang="cs-CZ" sz="1100" b="1" dirty="0" smtClean="0">
                <a:hlinkClick r:id="rId4"/>
              </a:rPr>
              <a:t>commons.wikimedia.org/wiki/File:Dromadaire4478.jpg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44,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Rumo</a:t>
            </a:r>
            <a:r>
              <a:rPr lang="cs-CZ" sz="1100" b="1" dirty="0"/>
              <a:t>, </a:t>
            </a:r>
            <a:r>
              <a:rPr lang="cs-CZ" sz="1100" b="1" dirty="0" smtClean="0"/>
              <a:t>File:Roan.jpg</a:t>
            </a:r>
          </a:p>
          <a:p>
            <a:pPr marL="0" indent="0">
              <a:buNone/>
            </a:pPr>
            <a:r>
              <a:rPr lang="cs-CZ" sz="1100" b="1" dirty="0">
                <a:hlinkClick r:id="rId5"/>
              </a:rPr>
              <a:t>http://</a:t>
            </a:r>
            <a:r>
              <a:rPr lang="cs-CZ" sz="1100" b="1" dirty="0" smtClean="0">
                <a:hlinkClick r:id="rId5"/>
              </a:rPr>
              <a:t>commons.wikimedia.org/wiki/File:Roan.jpg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45, </a:t>
            </a:r>
            <a:r>
              <a:rPr lang="cs-CZ" sz="1100" b="1" dirty="0"/>
              <a:t>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</a:t>
            </a:r>
            <a:r>
              <a:rPr lang="cs-CZ" sz="1100" b="1" dirty="0" err="1"/>
              <a:t>Jairo</a:t>
            </a:r>
            <a:r>
              <a:rPr lang="cs-CZ" sz="1100" b="1" dirty="0"/>
              <a:t> S. </a:t>
            </a:r>
            <a:r>
              <a:rPr lang="cs-CZ" sz="1100" b="1" dirty="0" err="1"/>
              <a:t>Feris</a:t>
            </a:r>
            <a:r>
              <a:rPr lang="cs-CZ" sz="1100" b="1" dirty="0"/>
              <a:t> </a:t>
            </a:r>
            <a:r>
              <a:rPr lang="cs-CZ" sz="1100" b="1" dirty="0" err="1" smtClean="0"/>
              <a:t>Delgado</a:t>
            </a:r>
            <a:r>
              <a:rPr lang="cs-CZ" sz="1100" b="1" dirty="0"/>
              <a:t>, File:Equus </a:t>
            </a:r>
            <a:r>
              <a:rPr lang="cs-CZ" sz="1100" b="1" dirty="0" err="1"/>
              <a:t>przewalskii</a:t>
            </a:r>
            <a:r>
              <a:rPr lang="cs-CZ" sz="1100" b="1" dirty="0"/>
              <a:t> </a:t>
            </a:r>
            <a:r>
              <a:rPr lang="cs-CZ" sz="1100" b="1" dirty="0" err="1"/>
              <a:t>Parc</a:t>
            </a:r>
            <a:r>
              <a:rPr lang="cs-CZ" sz="1100" b="1" dirty="0"/>
              <a:t> </a:t>
            </a:r>
            <a:r>
              <a:rPr lang="cs-CZ" sz="1100" b="1" dirty="0" err="1"/>
              <a:t>du</a:t>
            </a:r>
            <a:r>
              <a:rPr lang="cs-CZ" sz="1100" b="1" dirty="0"/>
              <a:t> </a:t>
            </a:r>
            <a:r>
              <a:rPr lang="cs-CZ" sz="1100" b="1" dirty="0" err="1"/>
              <a:t>Thot</a:t>
            </a:r>
            <a:r>
              <a:rPr lang="cs-CZ" sz="1100" b="1" dirty="0"/>
              <a:t> 01 </a:t>
            </a:r>
            <a:r>
              <a:rPr lang="cs-CZ" sz="1100" b="1" dirty="0" smtClean="0"/>
              <a:t>2006-07-18.jpg</a:t>
            </a:r>
          </a:p>
          <a:p>
            <a:pPr marL="0" indent="0">
              <a:buNone/>
            </a:pPr>
            <a:r>
              <a:rPr lang="cs-CZ" sz="1100" b="1" dirty="0">
                <a:hlinkClick r:id="rId6"/>
              </a:rPr>
              <a:t>http://</a:t>
            </a:r>
            <a:r>
              <a:rPr lang="cs-CZ" sz="1100" b="1" dirty="0" smtClean="0">
                <a:hlinkClick r:id="rId6"/>
              </a:rPr>
              <a:t>commons.wikimedia.org/wiki/File:Equus_przewalskii_Parc_du_Thot_01_2006-07-18.jpg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/>
              <a:t>Obrázek č. </a:t>
            </a:r>
            <a:r>
              <a:rPr lang="cs-CZ" sz="1100" b="1" dirty="0" smtClean="0"/>
              <a:t>46, </a:t>
            </a:r>
            <a:r>
              <a:rPr lang="cs-CZ" sz="1100" b="1" dirty="0"/>
              <a:t>[cit. 2011-08-06], Licence </a:t>
            </a:r>
            <a:r>
              <a:rPr lang="cs-CZ" sz="1100" b="1" dirty="0" err="1" smtClean="0"/>
              <a:t>Creative</a:t>
            </a:r>
            <a:r>
              <a:rPr lang="cs-CZ" sz="1100" b="1" dirty="0" smtClean="0"/>
              <a:t> </a:t>
            </a:r>
            <a:r>
              <a:rPr lang="cs-CZ" sz="1100" b="1" dirty="0" err="1" smtClean="0"/>
              <a:t>Commons</a:t>
            </a:r>
            <a:r>
              <a:rPr lang="cs-CZ" sz="1100" b="1" dirty="0" smtClean="0"/>
              <a:t>, </a:t>
            </a:r>
            <a:r>
              <a:rPr lang="cs-CZ" sz="1100" b="1" dirty="0" err="1" smtClean="0"/>
              <a:t>Tania</a:t>
            </a:r>
            <a:r>
              <a:rPr lang="cs-CZ" sz="1100" b="1" dirty="0" smtClean="0"/>
              <a:t> </a:t>
            </a:r>
            <a:r>
              <a:rPr lang="cs-CZ" sz="1100" b="1" dirty="0" err="1" smtClean="0"/>
              <a:t>Gail</a:t>
            </a:r>
            <a:r>
              <a:rPr lang="cs-CZ" sz="1100" b="1" dirty="0" smtClean="0"/>
              <a:t>, </a:t>
            </a:r>
            <a:r>
              <a:rPr lang="en-US" sz="1100" b="1" dirty="0"/>
              <a:t>File:Wild Horses of the Outer </a:t>
            </a:r>
            <a:r>
              <a:rPr lang="en-US" sz="1100" b="1" dirty="0" smtClean="0"/>
              <a:t>Banks.jpg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>
                <a:hlinkClick r:id="rId7"/>
              </a:rPr>
              <a:t>http://</a:t>
            </a:r>
            <a:r>
              <a:rPr lang="cs-CZ" sz="1100" b="1" dirty="0" smtClean="0">
                <a:hlinkClick r:id="rId7"/>
              </a:rPr>
              <a:t>commons.wikimedia.org/wiki/File:Wild_Horses_of_the_Outer_Banks.jpg</a:t>
            </a:r>
            <a:endParaRPr lang="cs-CZ" sz="1100" b="1" dirty="0" smtClean="0"/>
          </a:p>
          <a:p>
            <a:pPr marL="0" indent="0">
              <a:buNone/>
            </a:pPr>
            <a:r>
              <a:rPr lang="cs-CZ" sz="1100" b="1" dirty="0" smtClean="0"/>
              <a:t>Obrázek </a:t>
            </a:r>
            <a:r>
              <a:rPr lang="cs-CZ" sz="1100" b="1" dirty="0"/>
              <a:t>č. </a:t>
            </a:r>
            <a:r>
              <a:rPr lang="cs-CZ" sz="1100" b="1" dirty="0" smtClean="0"/>
              <a:t>47</a:t>
            </a:r>
            <a:r>
              <a:rPr lang="cs-CZ" sz="1100" b="1" dirty="0"/>
              <a:t>, [cit. 2011-08-06], Licence </a:t>
            </a:r>
            <a:r>
              <a:rPr lang="cs-CZ" sz="1100" b="1" dirty="0" err="1"/>
              <a:t>Creative</a:t>
            </a:r>
            <a:r>
              <a:rPr lang="cs-CZ" sz="1100" b="1" dirty="0"/>
              <a:t> </a:t>
            </a:r>
            <a:r>
              <a:rPr lang="cs-CZ" sz="1100" b="1" dirty="0" err="1"/>
              <a:t>Commons</a:t>
            </a:r>
            <a:r>
              <a:rPr lang="cs-CZ" sz="1100" b="1" dirty="0"/>
              <a:t>, Olaf K., File:Connemara </a:t>
            </a:r>
            <a:r>
              <a:rPr lang="cs-CZ" sz="1100" b="1" dirty="0" smtClean="0"/>
              <a:t>pony2.jpg</a:t>
            </a:r>
          </a:p>
          <a:p>
            <a:pPr marL="0" indent="0">
              <a:buNone/>
            </a:pPr>
            <a:r>
              <a:rPr lang="cs-CZ" sz="1100" b="1" dirty="0">
                <a:hlinkClick r:id="rId8"/>
              </a:rPr>
              <a:t>http://</a:t>
            </a:r>
            <a:r>
              <a:rPr lang="cs-CZ" sz="1100" b="1" dirty="0" smtClean="0">
                <a:hlinkClick r:id="rId8"/>
              </a:rPr>
              <a:t>commons.wikimedia.org/wiki/File:Connemara_pony2.jpg</a:t>
            </a:r>
            <a:endParaRPr lang="cs-CZ" sz="1100" b="1" dirty="0" smtClean="0"/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48, [cit. 2011-08-06], 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Donar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Reiskoffer</a:t>
            </a:r>
            <a:r>
              <a:rPr lang="cs-CZ" sz="1100" b="1" dirty="0">
                <a:solidFill>
                  <a:prstClr val="black"/>
                </a:solidFill>
              </a:rPr>
              <a:t>, File:20070819 </a:t>
            </a:r>
            <a:r>
              <a:rPr lang="cs-CZ" sz="1100" b="1" dirty="0" err="1">
                <a:solidFill>
                  <a:prstClr val="black"/>
                </a:solidFill>
              </a:rPr>
              <a:t>Dierenpark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Emmen</a:t>
            </a:r>
            <a:r>
              <a:rPr lang="cs-CZ" sz="1100" b="1" dirty="0">
                <a:solidFill>
                  <a:prstClr val="black"/>
                </a:solidFill>
              </a:rPr>
              <a:t> (2).JPG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9"/>
              </a:rPr>
              <a:t>http://commons.wikimedia.org/wiki/File:20070819_Dierenpark_Emmen_(2).JPG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</a:rPr>
              <a:t>Obrázek č. 49, [cit. 2011-08-06], Licence </a:t>
            </a:r>
            <a:r>
              <a:rPr lang="cs-CZ" sz="1100" b="1" dirty="0" err="1">
                <a:solidFill>
                  <a:prstClr val="black"/>
                </a:solidFill>
              </a:rPr>
              <a:t>Creative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Commons</a:t>
            </a:r>
            <a:r>
              <a:rPr lang="cs-CZ" sz="1100" b="1" dirty="0">
                <a:solidFill>
                  <a:prstClr val="black"/>
                </a:solidFill>
              </a:rPr>
              <a:t>, </a:t>
            </a:r>
            <a:r>
              <a:rPr lang="cs-CZ" sz="1100" b="1" dirty="0" err="1">
                <a:solidFill>
                  <a:prstClr val="black"/>
                </a:solidFill>
              </a:rPr>
              <a:t>Tyler</a:t>
            </a:r>
            <a:r>
              <a:rPr lang="cs-CZ" sz="1100" b="1" dirty="0">
                <a:solidFill>
                  <a:prstClr val="black"/>
                </a:solidFill>
              </a:rPr>
              <a:t> </a:t>
            </a:r>
            <a:r>
              <a:rPr lang="cs-CZ" sz="1100" b="1" dirty="0" err="1">
                <a:solidFill>
                  <a:prstClr val="black"/>
                </a:solidFill>
              </a:rPr>
              <a:t>Brenot</a:t>
            </a:r>
            <a:r>
              <a:rPr lang="cs-CZ" sz="1100" b="1" dirty="0">
                <a:solidFill>
                  <a:prstClr val="black"/>
                </a:solidFill>
              </a:rPr>
              <a:t>, File:Chester zoo guanacos.jpg</a:t>
            </a:r>
          </a:p>
          <a:p>
            <a:pPr marL="0" lvl="0" indent="0">
              <a:buNone/>
            </a:pPr>
            <a:r>
              <a:rPr lang="cs-CZ" sz="1100" b="1" dirty="0">
                <a:solidFill>
                  <a:prstClr val="black"/>
                </a:solidFill>
                <a:hlinkClick r:id="rId10"/>
              </a:rPr>
              <a:t>http://commons.wikimedia.org/wiki/File:Chester_zoo_guanacos.jpg</a:t>
            </a:r>
            <a:endParaRPr lang="cs-CZ" sz="11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1100" b="1" dirty="0" smtClean="0"/>
          </a:p>
          <a:p>
            <a:pPr marL="0" indent="0">
              <a:buNone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8488942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/>
              <a:t>K O N E 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237795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1223</TotalTime>
  <Words>2730</Words>
  <Application>Microsoft Office PowerPoint</Application>
  <PresentationFormat>Předvádění na obrazovce (4:3)</PresentationFormat>
  <Paragraphs>466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33</vt:i4>
      </vt:variant>
    </vt:vector>
  </HeadingPairs>
  <TitlesOfParts>
    <vt:vector size="36" baseType="lpstr">
      <vt:lpstr>Motiv sady Office</vt:lpstr>
      <vt:lpstr>1_Motiv systému Office</vt:lpstr>
      <vt:lpstr>2_Motiv systému Office</vt:lpstr>
      <vt:lpstr>Prezentace aplikace PowerPoint</vt:lpstr>
      <vt:lpstr>Prezentace aplikace PowerPoint</vt:lpstr>
      <vt:lpstr>Přírodopis 8. třída ZOOLOGIE </vt:lpstr>
      <vt:lpstr>Domestikace</vt:lpstr>
      <vt:lpstr>Domestikace</vt:lpstr>
      <vt:lpstr>Prezentace aplikace PowerPoint</vt:lpstr>
      <vt:lpstr>Domestikační centra</vt:lpstr>
      <vt:lpstr>Změny způsobené adaptací na zajetí a domestikaci</vt:lpstr>
      <vt:lpstr>Pes domácí</vt:lpstr>
      <vt:lpstr>Pes domácí</vt:lpstr>
      <vt:lpstr>Koza domácí</vt:lpstr>
      <vt:lpstr>Koza domácí</vt:lpstr>
      <vt:lpstr>Ovce domácí</vt:lpstr>
      <vt:lpstr>Prase domácí</vt:lpstr>
      <vt:lpstr>Prase domácí</vt:lpstr>
      <vt:lpstr>Prase domácí</vt:lpstr>
      <vt:lpstr>Tur domácí</vt:lpstr>
      <vt:lpstr>Tur domácí</vt:lpstr>
      <vt:lpstr>Kočka domácí</vt:lpstr>
      <vt:lpstr>Kočka domácí</vt:lpstr>
      <vt:lpstr>Kočka domácí</vt:lpstr>
      <vt:lpstr>Osel domácí</vt:lpstr>
      <vt:lpstr>Osel domácí</vt:lpstr>
      <vt:lpstr>Buvol domácí</vt:lpstr>
      <vt:lpstr>Velbloud jednohrbý (dromedár)</vt:lpstr>
      <vt:lpstr>Kůň domácí</vt:lpstr>
      <vt:lpstr>Kůň domácí</vt:lpstr>
      <vt:lpstr>Lama krotká</vt:lpstr>
      <vt:lpstr>Prezentace aplikace PowerPoint</vt:lpstr>
      <vt:lpstr>Prezentace aplikace PowerPoint</vt:lpstr>
      <vt:lpstr>Prezentace aplikace PowerPoint</vt:lpstr>
      <vt:lpstr>Prezentace aplikace PowerPoint</vt:lpstr>
      <vt:lpstr>K O N E 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Pepa</cp:lastModifiedBy>
  <cp:revision>120</cp:revision>
  <dcterms:created xsi:type="dcterms:W3CDTF">2014-01-06T14:43:25Z</dcterms:created>
  <dcterms:modified xsi:type="dcterms:W3CDTF">2015-04-03T14:33:49Z</dcterms:modified>
</cp:coreProperties>
</file>