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75" r:id="rId6"/>
    <p:sldId id="284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Najdi, 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přibylo u stromečku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484" b="91953" l="9961" r="97732">
                        <a14:foregroundMark x1="53452" y1="31797" x2="52564" y2="43594"/>
                        <a14:foregroundMark x1="59665" y1="29609" x2="60552" y2="20156"/>
                        <a14:foregroundMark x1="45266" y1="32344" x2="45266" y2="32344"/>
                        <a14:foregroundMark x1="45266" y1="32344" x2="45266" y2="32344"/>
                        <a14:foregroundMark x1="44379" y1="28516" x2="45069" y2="21875"/>
                        <a14:foregroundMark x1="39645" y1="36953" x2="39645" y2="33672"/>
                        <a14:foregroundMark x1="67061" y1="43594" x2="68343" y2="33984"/>
                        <a14:foregroundMark x1="39842" y1="55078" x2="40039" y2="44453"/>
                        <a14:foregroundMark x1="57101" y1="50938" x2="58185" y2="39688"/>
                        <a14:foregroundMark x1="69231" y1="60000" x2="61637" y2="52969"/>
                        <a14:foregroundMark x1="45661" y1="64766" x2="48028" y2="51797"/>
                        <a14:foregroundMark x1="35108" y1="65625" x2="36588" y2="58125"/>
                        <a14:foregroundMark x1="74162" y1="70078" x2="73767" y2="58594"/>
                        <a14:foregroundMark x1="54142" y1="18438" x2="55819" y2="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80"/>
          <a:stretch/>
        </p:blipFill>
        <p:spPr>
          <a:xfrm>
            <a:off x="3149709" y="-328412"/>
            <a:ext cx="5210859" cy="73152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0753" y="5318974"/>
            <a:ext cx="1834137" cy="166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84" b="91953" l="9961" r="97732">
                        <a14:foregroundMark x1="53452" y1="31797" x2="52564" y2="43594"/>
                        <a14:foregroundMark x1="59665" y1="29609" x2="60552" y2="20156"/>
                        <a14:foregroundMark x1="45266" y1="32344" x2="45266" y2="32344"/>
                        <a14:foregroundMark x1="45266" y1="32344" x2="45266" y2="32344"/>
                        <a14:foregroundMark x1="44379" y1="28516" x2="45069" y2="21875"/>
                        <a14:foregroundMark x1="39645" y1="36953" x2="39645" y2="33672"/>
                        <a14:foregroundMark x1="67061" y1="43594" x2="68343" y2="33984"/>
                        <a14:foregroundMark x1="39842" y1="55078" x2="40039" y2="44453"/>
                        <a14:foregroundMark x1="57101" y1="50938" x2="58185" y2="39688"/>
                        <a14:foregroundMark x1="69231" y1="60000" x2="61637" y2="52969"/>
                        <a14:foregroundMark x1="45661" y1="64766" x2="48028" y2="51797"/>
                        <a14:foregroundMark x1="35108" y1="65625" x2="36588" y2="58125"/>
                        <a14:foregroundMark x1="74162" y1="70078" x2="73767" y2="58594"/>
                        <a14:foregroundMark x1="54142" y1="18438" x2="55819" y2="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80"/>
          <a:stretch/>
        </p:blipFill>
        <p:spPr>
          <a:xfrm>
            <a:off x="3924303" y="-153223"/>
            <a:ext cx="5210859" cy="73152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82446" y="4732986"/>
            <a:ext cx="1834137" cy="16678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2421" y="5339618"/>
            <a:ext cx="1834137" cy="166781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5" name="Obdélník 4"/>
          <p:cNvSpPr/>
          <p:nvPr/>
        </p:nvSpPr>
        <p:spPr>
          <a:xfrm>
            <a:off x="9350063" y="-1"/>
            <a:ext cx="2841938" cy="14037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54878" y="5190186"/>
            <a:ext cx="1834137" cy="166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5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repeatCount="5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84" b="91953" l="9961" r="97732">
                        <a14:foregroundMark x1="53452" y1="31797" x2="52564" y2="43594"/>
                        <a14:foregroundMark x1="59665" y1="29609" x2="60552" y2="20156"/>
                        <a14:foregroundMark x1="45266" y1="32344" x2="45266" y2="32344"/>
                        <a14:foregroundMark x1="45266" y1="32344" x2="45266" y2="32344"/>
                        <a14:foregroundMark x1="44379" y1="28516" x2="45069" y2="21875"/>
                        <a14:foregroundMark x1="39645" y1="36953" x2="39645" y2="33672"/>
                        <a14:foregroundMark x1="67061" y1="43594" x2="68343" y2="33984"/>
                        <a14:foregroundMark x1="39842" y1="55078" x2="40039" y2="44453"/>
                        <a14:foregroundMark x1="57101" y1="50938" x2="58185" y2="39688"/>
                        <a14:foregroundMark x1="69231" y1="60000" x2="61637" y2="52969"/>
                        <a14:foregroundMark x1="45661" y1="64766" x2="48028" y2="51797"/>
                        <a14:foregroundMark x1="35108" y1="65625" x2="36588" y2="58125"/>
                        <a14:foregroundMark x1="74162" y1="70078" x2="73767" y2="58594"/>
                        <a14:foregroundMark x1="54142" y1="18438" x2="55819" y2="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80"/>
          <a:stretch/>
        </p:blipFill>
        <p:spPr>
          <a:xfrm>
            <a:off x="3955329" y="-50533"/>
            <a:ext cx="5210859" cy="73152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450186">
            <a:off x="8314706" y="3802868"/>
            <a:ext cx="762000" cy="762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488141">
            <a:off x="4221028" y="3070274"/>
            <a:ext cx="867508" cy="8675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7715" y="4654351"/>
            <a:ext cx="1834137" cy="166781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710" y="5205332"/>
            <a:ext cx="1834137" cy="1667814"/>
          </a:xfrm>
          <a:prstGeom prst="rect">
            <a:avLst/>
          </a:prstGeom>
        </p:spPr>
      </p:pic>
      <p:sp>
        <p:nvSpPr>
          <p:cNvPr id="19" name="Obdélník 1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21" name="Obdélník 20"/>
          <p:cNvSpPr/>
          <p:nvPr/>
        </p:nvSpPr>
        <p:spPr>
          <a:xfrm>
            <a:off x="9350063" y="-1"/>
            <a:ext cx="2841938" cy="15409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30" b="92498" l="4576" r="918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46257" y="5385636"/>
            <a:ext cx="1834137" cy="166781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710" y="1920909"/>
            <a:ext cx="762000" cy="76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29571" y="1702969"/>
            <a:ext cx="867508" cy="86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4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repeatCount="4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repeatCount="4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repeatCount="4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ilustrace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5494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Hledáme přidaný předmět. Co přibylo u stromečku.</a:t>
            </a:r>
          </a:p>
          <a:p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Všímat si nového, změněného.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třech snímcích děti hledají co přibylo u stromku. Zvukový signál upozorní na správné řešení. Projevovat zájem o nové věci.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Využití obrázků </a:t>
            </a:r>
            <a:r>
              <a:rPr lang="cs-CZ" smtClean="0"/>
              <a:t>a magnetek.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Oblast: Dítě a jeho psychika – vnímání</a:t>
            </a:r>
          </a:p>
          <a:p>
            <a:r>
              <a:rPr lang="cs-CZ" dirty="0" smtClean="0"/>
              <a:t>Integrovaný blok:  Bílý vánoční čas.</a:t>
            </a:r>
          </a:p>
          <a:p>
            <a:r>
              <a:rPr lang="cs-CZ" dirty="0" smtClean="0"/>
              <a:t>Výstupy: Všímat si nového, změněného.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Záměrně se soustředit </a:t>
            </a:r>
            <a:r>
              <a:rPr lang="cs-CZ" smtClean="0"/>
              <a:t>a udržet </a:t>
            </a:r>
            <a:r>
              <a:rPr lang="cs-CZ" dirty="0" smtClean="0"/>
              <a:t>pozornost.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262</Words>
  <Application>Microsoft Office PowerPoint</Application>
  <PresentationFormat>Vlastní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Najdi, co přibylo u stromečku</vt:lpstr>
      <vt:lpstr>Snímek 2</vt:lpstr>
      <vt:lpstr>Snímek 3</vt:lpstr>
      <vt:lpstr>Snímek 4</vt:lpstr>
      <vt:lpstr>Použité zdroje</vt:lpstr>
      <vt:lpstr>Metodický pokyn Integrovaný blok: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2015-05-17T19:53:03Z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