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sldIdLst>
    <p:sldId id="274" r:id="rId4"/>
    <p:sldId id="275" r:id="rId5"/>
    <p:sldId id="257" r:id="rId6"/>
    <p:sldId id="258" r:id="rId7"/>
    <p:sldId id="263" r:id="rId8"/>
    <p:sldId id="259" r:id="rId9"/>
    <p:sldId id="261" r:id="rId10"/>
    <p:sldId id="262" r:id="rId11"/>
    <p:sldId id="266" r:id="rId12"/>
    <p:sldId id="268" r:id="rId13"/>
    <p:sldId id="265" r:id="rId14"/>
    <p:sldId id="267" r:id="rId15"/>
    <p:sldId id="264" r:id="rId16"/>
    <p:sldId id="269" r:id="rId17"/>
    <p:sldId id="272" r:id="rId18"/>
    <p:sldId id="260" r:id="rId19"/>
    <p:sldId id="270" r:id="rId20"/>
    <p:sldId id="273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8503580"/>
      </p:ext>
    </p:extLst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5972021"/>
      </p:ext>
    </p:extLst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4966138"/>
      </p:ext>
    </p:extLst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1861954"/>
      </p:ext>
    </p:extLst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3796711"/>
      </p:ext>
    </p:extLst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0920641"/>
      </p:ext>
    </p:extLst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6574035"/>
      </p:ext>
    </p:extLst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8703688"/>
      </p:ext>
    </p:extLst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467769"/>
      </p:ext>
    </p:extLst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1983651"/>
      </p:ext>
    </p:extLst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6304016"/>
      </p:ext>
    </p:extLst>
  </p:cSld>
  <p:clrMapOvr>
    <a:masterClrMapping/>
  </p:clrMapOvr>
  <p:transition spd="slow">
    <p:fad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2CEBD-D5E1-46EC-8167-A16ADA4589B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2DD23-9CE5-49DA-8E87-1C7DA37A589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8716248"/>
      </p:ext>
    </p:extLst>
  </p:cSld>
  <p:clrMapOvr>
    <a:masterClrMapping/>
  </p:clrMapOvr>
  <p:transition spd="slow">
    <p:fad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2CEBD-D5E1-46EC-8167-A16ADA4589B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2DD23-9CE5-49DA-8E87-1C7DA37A589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6709983"/>
      </p:ext>
    </p:extLst>
  </p:cSld>
  <p:clrMapOvr>
    <a:masterClrMapping/>
  </p:clrMapOvr>
  <p:transition spd="slow">
    <p:fad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2CEBD-D5E1-46EC-8167-A16ADA4589B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2DD23-9CE5-49DA-8E87-1C7DA37A589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1793305"/>
      </p:ext>
    </p:extLst>
  </p:cSld>
  <p:clrMapOvr>
    <a:masterClrMapping/>
  </p:clrMapOvr>
  <p:transition spd="slow">
    <p:fade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2CEBD-D5E1-46EC-8167-A16ADA4589B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2DD23-9CE5-49DA-8E87-1C7DA37A589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0599282"/>
      </p:ext>
    </p:extLst>
  </p:cSld>
  <p:clrMapOvr>
    <a:masterClrMapping/>
  </p:clrMapOvr>
  <p:transition spd="slow">
    <p:fad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2CEBD-D5E1-46EC-8167-A16ADA4589B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2DD23-9CE5-49DA-8E87-1C7DA37A589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3262138"/>
      </p:ext>
    </p:extLst>
  </p:cSld>
  <p:clrMapOvr>
    <a:masterClrMapping/>
  </p:clrMapOvr>
  <p:transition spd="slow">
    <p:fade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2CEBD-D5E1-46EC-8167-A16ADA4589B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2DD23-9CE5-49DA-8E87-1C7DA37A589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6743264"/>
      </p:ext>
    </p:extLst>
  </p:cSld>
  <p:clrMapOvr>
    <a:masterClrMapping/>
  </p:clrMapOvr>
  <p:transition spd="slow">
    <p:fade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2CEBD-D5E1-46EC-8167-A16ADA4589B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2DD23-9CE5-49DA-8E87-1C7DA37A589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7635777"/>
      </p:ext>
    </p:extLst>
  </p:cSld>
  <p:clrMapOvr>
    <a:masterClrMapping/>
  </p:clrMapOvr>
  <p:transition spd="slow">
    <p:fade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2CEBD-D5E1-46EC-8167-A16ADA4589B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2DD23-9CE5-49DA-8E87-1C7DA37A589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9523817"/>
      </p:ext>
    </p:extLst>
  </p:cSld>
  <p:clrMapOvr>
    <a:masterClrMapping/>
  </p:clrMapOvr>
  <p:transition spd="slow">
    <p:fade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2CEBD-D5E1-46EC-8167-A16ADA4589B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2DD23-9CE5-49DA-8E87-1C7DA37A589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9901038"/>
      </p:ext>
    </p:extLst>
  </p:cSld>
  <p:clrMapOvr>
    <a:masterClrMapping/>
  </p:clrMapOvr>
  <p:transition spd="slow">
    <p:fade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2CEBD-D5E1-46EC-8167-A16ADA4589B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2DD23-9CE5-49DA-8E87-1C7DA37A589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5446462"/>
      </p:ext>
    </p:extLst>
  </p:cSld>
  <p:clrMapOvr>
    <a:masterClrMapping/>
  </p:clrMapOvr>
  <p:transition spd="slow">
    <p:fade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2CEBD-D5E1-46EC-8167-A16ADA4589B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12DD23-9CE5-49DA-8E87-1C7DA37A589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0081149"/>
      </p:ext>
    </p:extLst>
  </p:cSld>
  <p:clrMapOvr>
    <a:masterClrMapping/>
  </p:clrMapOvr>
  <p:transition spd="slow">
    <p:fade/>
  </p:transition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579790"/>
      </p:ext>
    </p:extLst>
  </p:cSld>
  <p:clrMapOvr>
    <a:masterClrMapping/>
  </p:clrMapOvr>
  <p:transition spd="slow">
    <p:fade/>
  </p:transition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371903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799318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1499431"/>
      </p:ext>
    </p:extLst>
  </p:cSld>
  <p:clrMapOvr>
    <a:masterClrMapping/>
  </p:clrMapOvr>
  <p:transition spd="slow">
    <p:fade/>
  </p:transition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0734892"/>
      </p:ext>
    </p:extLst>
  </p:cSld>
  <p:clrMapOvr>
    <a:masterClrMapping/>
  </p:clrMapOvr>
  <p:transition spd="slow">
    <p:fade/>
  </p:transition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9400130"/>
      </p:ext>
    </p:extLst>
  </p:cSld>
  <p:clrMapOvr>
    <a:masterClrMapping/>
  </p:clrMapOvr>
  <p:transition spd="slow">
    <p:fade/>
  </p:transition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8147121"/>
      </p:ext>
    </p:extLst>
  </p:cSld>
  <p:clrMapOvr>
    <a:masterClrMapping/>
  </p:clrMapOvr>
  <p:transition spd="slow">
    <p:fade/>
  </p:transition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4672690"/>
      </p:ext>
    </p:extLst>
  </p:cSld>
  <p:clrMapOvr>
    <a:masterClrMapping/>
  </p:clrMapOvr>
  <p:transition spd="slow">
    <p:fade/>
  </p:transition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1097348"/>
      </p:ext>
    </p:extLst>
  </p:cSld>
  <p:clrMapOvr>
    <a:masterClrMapping/>
  </p:clrMapOvr>
  <p:transition spd="slow">
    <p:fade/>
  </p:transition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0488239"/>
      </p:ext>
    </p:extLst>
  </p:cSld>
  <p:clrMapOvr>
    <a:masterClrMapping/>
  </p:clrMapOvr>
  <p:transition spd="slow">
    <p:fade/>
  </p:transition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0994904"/>
      </p:ext>
    </p:extLst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alpha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87667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fad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02CEBD-D5E1-46EC-8167-A16ADA4589B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12DD23-9CE5-49DA-8E87-1C7DA37A589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10072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fad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9678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fade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Elefant_Tanz%C3%A0nia.JPG" TargetMode="External"/><Relationship Id="rId13" Type="http://schemas.openxmlformats.org/officeDocument/2006/relationships/hyperlink" Target="http://commons.wikimedia.org/wiki/File:Afrikanischer_Elefant,_Miami.jpg" TargetMode="External"/><Relationship Id="rId3" Type="http://schemas.openxmlformats.org/officeDocument/2006/relationships/hyperlink" Target="http://commons.wikimedia.org/wiki/File:African_Elephant.jpg" TargetMode="External"/><Relationship Id="rId7" Type="http://schemas.openxmlformats.org/officeDocument/2006/relationships/hyperlink" Target="http://commons.wikimedia.org/wiki/File:Elephant_in_Tanzania_3319_cropped_Nevit.jpg" TargetMode="External"/><Relationship Id="rId12" Type="http://schemas.openxmlformats.org/officeDocument/2006/relationships/hyperlink" Target="http://commons.wikimedia.org/wiki/File:Elephant_near_ndutu.jpg" TargetMode="External"/><Relationship Id="rId2" Type="http://schemas.openxmlformats.org/officeDocument/2006/relationships/hyperlink" Target="http://commons.wikimedia.org/wiki/File:Asian_elephant_-_melbourne_zoo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Elefantenzaehne-drawing.jpg" TargetMode="External"/><Relationship Id="rId11" Type="http://schemas.openxmlformats.org/officeDocument/2006/relationships/hyperlink" Target="http://commons.wikimedia.org/wiki/File:Elefant_Sayang.jpg" TargetMode="External"/><Relationship Id="rId5" Type="http://schemas.openxmlformats.org/officeDocument/2006/relationships/hyperlink" Target="http://commons.wikimedia.org/wiki/File:African_Elephant_Trunk.jpg" TargetMode="External"/><Relationship Id="rId10" Type="http://schemas.openxmlformats.org/officeDocument/2006/relationships/hyperlink" Target="http://commons.wikimedia.org/wiki/File:K_by_N_A_Nazeer.jpg" TargetMode="External"/><Relationship Id="rId4" Type="http://schemas.openxmlformats.org/officeDocument/2006/relationships/hyperlink" Target="http://commons.wikimedia.org/wiki/File:Afrikaanse_olifant.jpg" TargetMode="External"/><Relationship Id="rId9" Type="http://schemas.openxmlformats.org/officeDocument/2006/relationships/hyperlink" Target="http://commons.wikimedia.org/wiki/File:001_Forest_Elephant,_Kerala_by_N_A_Nazeer.jpg" TargetMode="External"/><Relationship Id="rId14" Type="http://schemas.openxmlformats.org/officeDocument/2006/relationships/hyperlink" Target="http://commons.wikimedia.org/wiki/File:African_Bush_Elephant_mud_bath.png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A_male_elephant_in_South_Africa.JPG" TargetMode="External"/><Relationship Id="rId2" Type="http://schemas.openxmlformats.org/officeDocument/2006/relationships/hyperlink" Target="http://commons.wikimedia.org/wiki/File:Two_Elephants_in_Addo_Elephant_National_Park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Deinotherium12.jpg" TargetMode="External"/><Relationship Id="rId5" Type="http://schemas.openxmlformats.org/officeDocument/2006/relationships/hyperlink" Target="http://commons.wikimedia.org/wiki/File:Woolly_mammoth_(Mammuthus_primigenius)_-_Mauricio_Ant%C3%B3n.jpg" TargetMode="External"/><Relationship Id="rId4" Type="http://schemas.openxmlformats.org/officeDocument/2006/relationships/hyperlink" Target="http://commons.wikimedia.org/wiki/File:Elephant_eating_Shea_MS5162.JPG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77650033"/>
              </p:ext>
            </p:extLst>
          </p:nvPr>
        </p:nvGraphicFramePr>
        <p:xfrm>
          <a:off x="1717049" y="1670844"/>
          <a:ext cx="5710612" cy="4525962"/>
        </p:xfrm>
        <a:graphic>
          <a:graphicData uri="http://schemas.openxmlformats.org/drawingml/2006/table">
            <a:tbl>
              <a:tblPr firstRow="1" firstCol="1" bandRow="1"/>
              <a:tblGrid>
                <a:gridCol w="2855306"/>
                <a:gridCol w="2855306"/>
              </a:tblGrid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Základní škola a Mateřská škola Sepekov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Alena Himlová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VY_32_INOVACE_202_Savci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Vzdělávací oblast: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Člověk a příroda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CZ.1.07/1.4.00/21.2046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a název klíčové aktivity: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III/2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Inovace a zkvalitnění výuky prostřednictvím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ICT.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Období vytvoření DUM: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Září 2011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8" name="Rectangle 19"/>
          <p:cNvSpPr>
            <a:spLocks noChangeArrowheads="1"/>
          </p:cNvSpPr>
          <p:nvPr/>
        </p:nvSpPr>
        <p:spPr bwMode="auto">
          <a:xfrm>
            <a:off x="1716088" y="1600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pic>
        <p:nvPicPr>
          <p:cNvPr id="1042" name="Obrázek 1" descr="Logolink_horizontal_zaklad_RG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5805" y="180975"/>
            <a:ext cx="5753100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Rectangle 20"/>
          <p:cNvSpPr>
            <a:spLocks noChangeArrowheads="1"/>
          </p:cNvSpPr>
          <p:nvPr/>
        </p:nvSpPr>
        <p:spPr bwMode="auto">
          <a:xfrm>
            <a:off x="1716088" y="34766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856420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79410056"/>
              </p:ext>
            </p:extLst>
          </p:nvPr>
        </p:nvGraphicFramePr>
        <p:xfrm>
          <a:off x="1647825" y="2127250"/>
          <a:ext cx="5849620" cy="3584575"/>
        </p:xfrm>
        <a:graphic>
          <a:graphicData uri="http://schemas.openxmlformats.org/drawingml/2006/table">
            <a:tbl>
              <a:tblPr firstRow="1" firstCol="1" bandRow="1"/>
              <a:tblGrid>
                <a:gridCol w="2924810"/>
                <a:gridCol w="2924810"/>
              </a:tblGrid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Chobotnatci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- charakteristika, rozšíření, význam.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Jazyk: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Očekávaný výstup: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Seznámení se zástupci řádu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, rozšíření ve světě,   význam.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8.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 učebního materiálu: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1647825" y="204311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49" name="Obrázek 2" descr="Logolink_horizontal_zaklad_RG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9656" y="623888"/>
            <a:ext cx="5864671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47825" y="39195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084717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210146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+mn-lt"/>
              </a:rPr>
              <a:t>Přírodopis 8. třída</a:t>
            </a:r>
            <a:br>
              <a:rPr lang="cs-CZ" b="1" dirty="0" smtClean="0">
                <a:latin typeface="+mn-lt"/>
              </a:rPr>
            </a:br>
            <a:r>
              <a:rPr lang="cs-CZ" b="1" dirty="0" smtClean="0">
                <a:latin typeface="+mn-lt"/>
              </a:rPr>
              <a:t>ZOOLOGIE </a:t>
            </a:r>
            <a:endParaRPr lang="cs-CZ" b="1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6000" b="1" smtClean="0"/>
              <a:t>CHOBOTNATCI</a:t>
            </a:r>
            <a:endParaRPr lang="cs-CZ" sz="6000" b="1" dirty="0" smtClean="0"/>
          </a:p>
          <a:p>
            <a:pPr marL="0" indent="0" algn="ctr">
              <a:buNone/>
            </a:pPr>
            <a:endParaRPr lang="cs-CZ" sz="6000" b="1" dirty="0" smtClean="0"/>
          </a:p>
          <a:p>
            <a:pPr marL="0" indent="0" algn="ctr">
              <a:buNone/>
            </a:pPr>
            <a:endParaRPr lang="cs-CZ" sz="6000" b="1" dirty="0"/>
          </a:p>
          <a:p>
            <a:pPr marL="0" indent="0" algn="ctr">
              <a:buNone/>
            </a:pPr>
            <a:endParaRPr lang="cs-CZ" sz="1400" b="1" dirty="0" smtClean="0"/>
          </a:p>
          <a:p>
            <a:pPr marL="0" indent="0" algn="ctr">
              <a:buNone/>
            </a:pPr>
            <a:endParaRPr lang="cs-CZ" sz="1400" b="1" dirty="0"/>
          </a:p>
          <a:p>
            <a:pPr marL="0" indent="0" algn="ctr">
              <a:buNone/>
            </a:pPr>
            <a:r>
              <a:rPr lang="cs-CZ" sz="2200" b="1" dirty="0" smtClean="0"/>
              <a:t>Základní škola a Mateřská škola Sepekov</a:t>
            </a:r>
            <a:endParaRPr lang="cs-CZ" sz="2200" b="1" dirty="0"/>
          </a:p>
        </p:txBody>
      </p:sp>
    </p:spTree>
    <p:extLst>
      <p:ext uri="{BB962C8B-B14F-4D97-AF65-F5344CB8AC3E}">
        <p14:creationId xmlns:p14="http://schemas.microsoft.com/office/powerpoint/2010/main" val="55481780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Chobotnatci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686800" cy="54726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v současnosti tři druhy</a:t>
            </a:r>
          </a:p>
          <a:p>
            <a:pPr marL="0" indent="0">
              <a:buNone/>
            </a:pPr>
            <a:r>
              <a:rPr lang="cs-CZ" sz="2400" b="1" dirty="0" smtClean="0"/>
              <a:t>- největší </a:t>
            </a:r>
            <a:r>
              <a:rPr lang="cs-CZ" sz="2400" b="1" dirty="0"/>
              <a:t>suchozemští savci </a:t>
            </a:r>
            <a:r>
              <a:rPr lang="cs-CZ" sz="2400" b="1" dirty="0" smtClean="0"/>
              <a:t>(až 4 m, 10 tun)</a:t>
            </a:r>
          </a:p>
          <a:p>
            <a:pPr marL="0" indent="0">
              <a:buNone/>
            </a:pPr>
            <a:r>
              <a:rPr lang="cs-CZ" sz="2400" b="1" dirty="0" smtClean="0"/>
              <a:t>- pokryv těla - silná, vrásčitá, velmi </a:t>
            </a:r>
            <a:r>
              <a:rPr lang="cs-CZ" sz="2400" b="1" dirty="0"/>
              <a:t>citlivá kůže, řídce porostlá tuhými chlupy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v kůži velké množství </a:t>
            </a:r>
            <a:r>
              <a:rPr lang="cs-CZ" sz="2400" b="1" dirty="0"/>
              <a:t>potních a mazových </a:t>
            </a:r>
            <a:r>
              <a:rPr lang="cs-CZ" sz="2400" b="1" dirty="0" smtClean="0"/>
              <a:t>žláz</a:t>
            </a:r>
          </a:p>
          <a:p>
            <a:pPr marL="0" indent="0">
              <a:buNone/>
            </a:pPr>
            <a:r>
              <a:rPr lang="cs-CZ" sz="2400" b="1" dirty="0" smtClean="0"/>
              <a:t>- před </a:t>
            </a:r>
            <a:r>
              <a:rPr lang="cs-CZ" sz="2400" b="1" dirty="0"/>
              <a:t>cizopasníky a ultrafialovým zářením je téměř lysá kůže chráněna vrstvou zaschlého bahna nebo </a:t>
            </a:r>
            <a:r>
              <a:rPr lang="cs-CZ" sz="2400" b="1" dirty="0" smtClean="0"/>
              <a:t>prachu </a:t>
            </a: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77072"/>
            <a:ext cx="1800200" cy="259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077073"/>
            <a:ext cx="1944216" cy="259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077073"/>
            <a:ext cx="1931863" cy="259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6453336"/>
            <a:ext cx="79928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Obr. č. 1          Slon indický		      Obr. č. 2              Slon africký                                      Obr. č. 3          Slon pralesní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562897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Chobotnatci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686800" cy="568863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/>
              <a:t>Chobot - nejvýraznější znak </a:t>
            </a:r>
          </a:p>
          <a:p>
            <a:pPr marL="0" indent="0">
              <a:buNone/>
            </a:pPr>
            <a:r>
              <a:rPr lang="cs-CZ" sz="2400" b="1" dirty="0" smtClean="0"/>
              <a:t>- uchopovací orgán (</a:t>
            </a:r>
            <a:r>
              <a:rPr lang="pl-PL" sz="2400" b="1" dirty="0" smtClean="0"/>
              <a:t>všestranně užitečný, </a:t>
            </a:r>
            <a:r>
              <a:rPr lang="pl-PL" sz="2400" b="1" dirty="0"/>
              <a:t>velmi </a:t>
            </a:r>
            <a:r>
              <a:rPr lang="pl-PL" sz="2400" b="1" dirty="0" smtClean="0"/>
              <a:t>citlivý)</a:t>
            </a:r>
          </a:p>
          <a:p>
            <a:pPr marL="0" indent="0">
              <a:buNone/>
            </a:pPr>
            <a:r>
              <a:rPr lang="pl-PL" sz="2400" b="1" dirty="0" smtClean="0"/>
              <a:t>- </a:t>
            </a:r>
            <a:r>
              <a:rPr lang="cs-CZ" sz="2400" b="1" dirty="0" smtClean="0"/>
              <a:t>vznik </a:t>
            </a:r>
            <a:r>
              <a:rPr lang="cs-CZ" sz="2400" b="1" dirty="0"/>
              <a:t>srůstem </a:t>
            </a:r>
            <a:r>
              <a:rPr lang="cs-CZ" sz="2400" b="1" dirty="0" smtClean="0"/>
              <a:t>prodlouženého </a:t>
            </a:r>
            <a:r>
              <a:rPr lang="cs-CZ" sz="2400" b="1" dirty="0"/>
              <a:t>nosu s horním </a:t>
            </a:r>
            <a:r>
              <a:rPr lang="cs-CZ" sz="2400" b="1" dirty="0" smtClean="0"/>
              <a:t>pyskem</a:t>
            </a:r>
          </a:p>
          <a:p>
            <a:pPr marL="0" indent="0">
              <a:buNone/>
            </a:pPr>
            <a:r>
              <a:rPr lang="cs-CZ" sz="2400" b="1" dirty="0" smtClean="0"/>
              <a:t>- na bázi vyztužen chrupavkou</a:t>
            </a:r>
          </a:p>
          <a:p>
            <a:pPr marL="0" indent="0">
              <a:buNone/>
            </a:pPr>
            <a:r>
              <a:rPr lang="cs-CZ" sz="2400" b="1" dirty="0" smtClean="0"/>
              <a:t>- složen </a:t>
            </a:r>
            <a:r>
              <a:rPr lang="cs-CZ" sz="2400" b="1" dirty="0"/>
              <a:t>z mnoha svalů, pojivových </a:t>
            </a:r>
            <a:r>
              <a:rPr lang="cs-CZ" sz="2400" b="1" dirty="0" smtClean="0"/>
              <a:t>tkání</a:t>
            </a:r>
          </a:p>
          <a:p>
            <a:pPr marL="0" indent="0">
              <a:buNone/>
            </a:pPr>
            <a:r>
              <a:rPr lang="cs-CZ" sz="2400" b="1" dirty="0" smtClean="0"/>
              <a:t>- prostoupen sítí </a:t>
            </a:r>
            <a:r>
              <a:rPr lang="cs-CZ" sz="2400" b="1" dirty="0"/>
              <a:t>nervových </a:t>
            </a:r>
            <a:r>
              <a:rPr lang="cs-CZ" sz="2400" b="1" dirty="0" smtClean="0"/>
              <a:t>vláken</a:t>
            </a:r>
          </a:p>
          <a:p>
            <a:pPr marL="0" indent="0">
              <a:buNone/>
            </a:pPr>
            <a:r>
              <a:rPr lang="cs-CZ" sz="2400" b="1" dirty="0" smtClean="0"/>
              <a:t>- zakončen </a:t>
            </a:r>
            <a:r>
              <a:rPr lang="cs-CZ" sz="2400" b="1" dirty="0"/>
              <a:t>1 - 2 uchopovacími </a:t>
            </a:r>
            <a:r>
              <a:rPr lang="cs-CZ" sz="2400" b="1" dirty="0" smtClean="0"/>
              <a:t>prstíky</a:t>
            </a:r>
          </a:p>
          <a:p>
            <a:pPr marL="0" indent="0">
              <a:buNone/>
            </a:pPr>
            <a:r>
              <a:rPr lang="cs-CZ" sz="2400" b="1" dirty="0" smtClean="0"/>
              <a:t>- význam - uchopování předmětů	</a:t>
            </a:r>
          </a:p>
          <a:p>
            <a:pPr marL="0" indent="0">
              <a:buNone/>
            </a:pPr>
            <a:r>
              <a:rPr lang="cs-CZ" sz="2400" b="1" dirty="0"/>
              <a:t>	</a:t>
            </a:r>
            <a:r>
              <a:rPr lang="cs-CZ" sz="2400" b="1" dirty="0" smtClean="0"/>
              <a:t>    - podávání potravy</a:t>
            </a:r>
          </a:p>
          <a:p>
            <a:pPr marL="0" indent="0">
              <a:buNone/>
            </a:pPr>
            <a:r>
              <a:rPr lang="cs-CZ" sz="2400" b="1" dirty="0"/>
              <a:t>	</a:t>
            </a:r>
            <a:r>
              <a:rPr lang="cs-CZ" sz="2400" b="1" dirty="0" smtClean="0"/>
              <a:t>    - péče </a:t>
            </a:r>
            <a:r>
              <a:rPr lang="cs-CZ" sz="2400" b="1" dirty="0"/>
              <a:t>o povrch </a:t>
            </a:r>
            <a:r>
              <a:rPr lang="cs-CZ" sz="2400" b="1" dirty="0" smtClean="0"/>
              <a:t>těla</a:t>
            </a:r>
          </a:p>
          <a:p>
            <a:pPr marL="0" indent="0">
              <a:buNone/>
            </a:pPr>
            <a:r>
              <a:rPr lang="cs-CZ" sz="2400" b="1" dirty="0"/>
              <a:t>	</a:t>
            </a:r>
            <a:r>
              <a:rPr lang="cs-CZ" sz="2400" b="1" dirty="0" smtClean="0"/>
              <a:t>    - dýchání</a:t>
            </a:r>
          </a:p>
          <a:p>
            <a:pPr marL="0" indent="0">
              <a:buNone/>
            </a:pPr>
            <a:r>
              <a:rPr lang="cs-CZ" sz="2400" b="1" dirty="0"/>
              <a:t>	</a:t>
            </a:r>
            <a:r>
              <a:rPr lang="cs-CZ" sz="2400" b="1" dirty="0" smtClean="0"/>
              <a:t>    - komunikace </a:t>
            </a:r>
          </a:p>
          <a:p>
            <a:pPr marL="0" indent="0">
              <a:buNone/>
            </a:pPr>
            <a:r>
              <a:rPr lang="cs-CZ" sz="2400" b="1" dirty="0" smtClean="0"/>
              <a:t> 	    - nabírání vody a vstřikování </a:t>
            </a:r>
            <a:r>
              <a:rPr lang="cs-CZ" sz="2400" b="1" dirty="0"/>
              <a:t>do </a:t>
            </a:r>
            <a:r>
              <a:rPr lang="cs-CZ" sz="2400" b="1" dirty="0" smtClean="0"/>
              <a:t>úst (chobotem nepijí!) </a:t>
            </a:r>
            <a:endParaRPr lang="cs-CZ" sz="2400" b="1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3983" y="2348880"/>
            <a:ext cx="3312368" cy="363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723983" y="5733256"/>
            <a:ext cx="216038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4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370736038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/>
              <a:t>Chobotnatci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166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odlehčená lebka (dutiny)</a:t>
            </a:r>
          </a:p>
          <a:p>
            <a:pPr marL="0" indent="0">
              <a:buNone/>
            </a:pPr>
            <a:r>
              <a:rPr lang="cs-CZ" sz="2400" b="1" dirty="0" smtClean="0"/>
              <a:t>- malý mozek (do 5 kg)</a:t>
            </a:r>
          </a:p>
          <a:p>
            <a:pPr marL="0" indent="0">
              <a:buNone/>
            </a:pPr>
            <a:r>
              <a:rPr lang="cs-CZ" sz="2400" b="1" dirty="0" smtClean="0"/>
              <a:t>- patří </a:t>
            </a:r>
            <a:r>
              <a:rPr lang="cs-CZ" sz="2400" b="1" dirty="0"/>
              <a:t>mezi </a:t>
            </a:r>
            <a:r>
              <a:rPr lang="cs-CZ" sz="2400" b="1" dirty="0" smtClean="0"/>
              <a:t>„</a:t>
            </a:r>
            <a:r>
              <a:rPr lang="cs-CZ" sz="2400" b="1" dirty="0" err="1" smtClean="0"/>
              <a:t>nehetnaté</a:t>
            </a:r>
            <a:r>
              <a:rPr lang="cs-CZ" sz="2400" b="1" dirty="0" smtClean="0"/>
              <a:t>“ </a:t>
            </a:r>
            <a:r>
              <a:rPr lang="cs-CZ" sz="2400" b="1" dirty="0"/>
              <a:t>savce - </a:t>
            </a:r>
            <a:r>
              <a:rPr lang="cs-CZ" sz="2400" b="1" dirty="0" smtClean="0"/>
              <a:t>kopytníky</a:t>
            </a:r>
          </a:p>
          <a:p>
            <a:pPr marL="0" indent="0">
              <a:buNone/>
            </a:pPr>
            <a:r>
              <a:rPr lang="cs-CZ" sz="2400" b="1" dirty="0" smtClean="0"/>
              <a:t>- pět </a:t>
            </a:r>
            <a:r>
              <a:rPr lang="cs-CZ" sz="2400" b="1" dirty="0"/>
              <a:t>srostlých prstů, </a:t>
            </a:r>
            <a:r>
              <a:rPr lang="cs-CZ" sz="2400" b="1" dirty="0" smtClean="0"/>
              <a:t>špičky </a:t>
            </a:r>
            <a:r>
              <a:rPr lang="cs-CZ" sz="2400" b="1" dirty="0"/>
              <a:t>zakončené </a:t>
            </a:r>
            <a:r>
              <a:rPr lang="cs-CZ" sz="2400" b="1" dirty="0" err="1"/>
              <a:t>nehtovitými</a:t>
            </a:r>
            <a:r>
              <a:rPr lang="cs-CZ" sz="2400" b="1" dirty="0"/>
              <a:t> kopýtky 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noha podložena vazivovými </a:t>
            </a:r>
            <a:r>
              <a:rPr lang="cs-CZ" sz="2400" b="1" dirty="0"/>
              <a:t>polštářky, </a:t>
            </a:r>
            <a:r>
              <a:rPr lang="cs-CZ" sz="2400" b="1" dirty="0" smtClean="0"/>
              <a:t>měkký došlap celou </a:t>
            </a:r>
            <a:r>
              <a:rPr lang="cs-CZ" sz="2400" b="1" dirty="0"/>
              <a:t>plochou </a:t>
            </a:r>
            <a:r>
              <a:rPr lang="cs-CZ" sz="2400" b="1" dirty="0" smtClean="0"/>
              <a:t>chodidla</a:t>
            </a:r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3796462"/>
            <a:ext cx="5085819" cy="28897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23728" y="6453336"/>
            <a:ext cx="2736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black"/>
                </a:solidFill>
              </a:rPr>
              <a:t>Obrázek č. </a:t>
            </a:r>
            <a:r>
              <a:rPr lang="cs-CZ" sz="1200" b="1" dirty="0" smtClean="0">
                <a:solidFill>
                  <a:prstClr val="black"/>
                </a:solidFill>
              </a:rPr>
              <a:t>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562897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Chobotnatci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00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výrazný znak </a:t>
            </a:r>
            <a:r>
              <a:rPr lang="cs-CZ" sz="2400" b="1" dirty="0"/>
              <a:t>chobotnatců </a:t>
            </a:r>
            <a:r>
              <a:rPr lang="cs-CZ" sz="2400" b="1" dirty="0" smtClean="0"/>
              <a:t>- chrup</a:t>
            </a:r>
          </a:p>
          <a:p>
            <a:pPr marL="0" indent="0">
              <a:buNone/>
            </a:pPr>
            <a:r>
              <a:rPr lang="cs-CZ" sz="2400" b="1" dirty="0" smtClean="0"/>
              <a:t>- kly 	- přeměněné </a:t>
            </a:r>
            <a:r>
              <a:rPr lang="cs-CZ" sz="2400" b="1" dirty="0"/>
              <a:t>horní řezáky (nikoliv špičáky</a:t>
            </a:r>
            <a:r>
              <a:rPr lang="cs-CZ" sz="2400" b="1" dirty="0" smtClean="0"/>
              <a:t>)</a:t>
            </a:r>
          </a:p>
          <a:p>
            <a:pPr marL="0" indent="0">
              <a:buNone/>
            </a:pPr>
            <a:r>
              <a:rPr lang="cs-CZ" sz="2400" b="1" dirty="0" smtClean="0"/>
              <a:t>	- slouží při </a:t>
            </a:r>
            <a:r>
              <a:rPr lang="cs-CZ" sz="2400" b="1" dirty="0"/>
              <a:t>loupání kůry stromů a hrabání v </a:t>
            </a:r>
            <a:r>
              <a:rPr lang="cs-CZ" sz="2400" b="1" dirty="0" smtClean="0"/>
              <a:t>zemi</a:t>
            </a:r>
          </a:p>
          <a:p>
            <a:pPr marL="0" indent="0">
              <a:buNone/>
            </a:pPr>
            <a:r>
              <a:rPr lang="cs-CZ" sz="2400" b="1" dirty="0" smtClean="0"/>
              <a:t>- žvýkací </a:t>
            </a:r>
            <a:r>
              <a:rPr lang="cs-CZ" sz="2400" b="1" dirty="0"/>
              <a:t>zuby </a:t>
            </a:r>
            <a:r>
              <a:rPr lang="cs-CZ" sz="2400" b="1" dirty="0" smtClean="0"/>
              <a:t>- široká lamelovitá plocha</a:t>
            </a:r>
          </a:p>
          <a:p>
            <a:pPr marL="0" indent="0">
              <a:buNone/>
            </a:pPr>
            <a:r>
              <a:rPr lang="cs-CZ" sz="2400" b="1" dirty="0" smtClean="0"/>
              <a:t>- v </a:t>
            </a:r>
            <a:r>
              <a:rPr lang="cs-CZ" sz="2400" b="1" dirty="0"/>
              <a:t>každé polovině čelisti </a:t>
            </a:r>
            <a:r>
              <a:rPr lang="cs-CZ" sz="2400" b="1" dirty="0" smtClean="0"/>
              <a:t>jeden </a:t>
            </a:r>
            <a:r>
              <a:rPr lang="cs-CZ" sz="2400" b="1" dirty="0"/>
              <a:t>funkční zub, který po opotřebení vypadne a je </a:t>
            </a:r>
            <a:r>
              <a:rPr lang="cs-CZ" sz="2400" b="1" dirty="0" smtClean="0"/>
              <a:t>nahrazen novým (opakuje se až 6x)</a:t>
            </a:r>
          </a:p>
          <a:p>
            <a:pPr marL="0" indent="0">
              <a:buNone/>
            </a:pPr>
            <a:r>
              <a:rPr lang="cs-CZ" sz="2400" b="1" dirty="0" smtClean="0"/>
              <a:t>- po </a:t>
            </a:r>
            <a:r>
              <a:rPr lang="cs-CZ" sz="2400" b="1" dirty="0"/>
              <a:t>vypadnutí posledního </a:t>
            </a:r>
            <a:r>
              <a:rPr lang="cs-CZ" sz="2400" b="1" dirty="0" smtClean="0"/>
              <a:t>zubu další nevyroste - staří </a:t>
            </a:r>
            <a:r>
              <a:rPr lang="cs-CZ" sz="2400" b="1" dirty="0"/>
              <a:t>jedinci strádají hlady a </a:t>
            </a:r>
            <a:r>
              <a:rPr lang="cs-CZ" sz="2400" b="1" dirty="0" smtClean="0"/>
              <a:t>hynou</a:t>
            </a:r>
          </a:p>
          <a:p>
            <a:pPr marL="0" indent="0">
              <a:buNone/>
            </a:pPr>
            <a:r>
              <a:rPr lang="cs-CZ" sz="2400" b="1" dirty="0" smtClean="0"/>
              <a:t>- sloni </a:t>
            </a:r>
            <a:r>
              <a:rPr lang="cs-CZ" sz="2400" b="1" dirty="0"/>
              <a:t>se </a:t>
            </a:r>
            <a:r>
              <a:rPr lang="cs-CZ" sz="2400" b="1" dirty="0" smtClean="0"/>
              <a:t>dožívají </a:t>
            </a:r>
            <a:r>
              <a:rPr lang="cs-CZ" sz="2400" b="1" dirty="0"/>
              <a:t>až 70 </a:t>
            </a:r>
            <a:r>
              <a:rPr lang="cs-CZ" sz="2400" b="1" dirty="0" smtClean="0"/>
              <a:t>let </a:t>
            </a:r>
            <a:endParaRPr lang="cs-CZ" sz="24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920703"/>
            <a:ext cx="2448272" cy="1823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7082" y="4210820"/>
            <a:ext cx="3378462" cy="25338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331640" y="6525344"/>
            <a:ext cx="691276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black"/>
                </a:solidFill>
              </a:rPr>
              <a:t>Obrázek č. </a:t>
            </a:r>
            <a:r>
              <a:rPr lang="cs-CZ" sz="1200" b="1" dirty="0" smtClean="0">
                <a:solidFill>
                  <a:prstClr val="black"/>
                </a:solidFill>
              </a:rPr>
              <a:t>6				</a:t>
            </a:r>
            <a:r>
              <a:rPr lang="cs-CZ" sz="1200" b="1" dirty="0" smtClean="0">
                <a:solidFill>
                  <a:schemeClr val="bg1"/>
                </a:solidFill>
              </a:rPr>
              <a:t>Obrázek č. 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866208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Slon indický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8326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největší suchozemský tvor v Asii</a:t>
            </a:r>
          </a:p>
          <a:p>
            <a:pPr marL="0" indent="0">
              <a:buNone/>
            </a:pPr>
            <a:r>
              <a:rPr lang="cs-CZ" sz="2400" b="1" dirty="0" smtClean="0"/>
              <a:t>- menší než afričtí příbuzní (do 3 m)</a:t>
            </a:r>
          </a:p>
          <a:p>
            <a:pPr marL="0" indent="0">
              <a:buNone/>
            </a:pPr>
            <a:r>
              <a:rPr lang="pl-PL" sz="2400" b="1" dirty="0" smtClean="0"/>
              <a:t>- hmotnost 3 – 6 t</a:t>
            </a:r>
          </a:p>
          <a:p>
            <a:pPr marL="0" indent="0">
              <a:buNone/>
            </a:pPr>
            <a:r>
              <a:rPr lang="pl-PL" sz="2400" b="1" dirty="0" smtClean="0"/>
              <a:t>- chobot </a:t>
            </a:r>
            <a:r>
              <a:rPr lang="pl-PL" sz="2400" b="1" dirty="0"/>
              <a:t>pouze jeden prstík </a:t>
            </a:r>
            <a:endParaRPr lang="pl-PL" sz="2400" b="1" dirty="0" smtClean="0"/>
          </a:p>
          <a:p>
            <a:pPr marL="0" indent="0">
              <a:buNone/>
            </a:pPr>
            <a:r>
              <a:rPr lang="cs-CZ" sz="2400" b="1" dirty="0" smtClean="0"/>
              <a:t>- na zadních chodidlech čtyři </a:t>
            </a:r>
            <a:r>
              <a:rPr lang="cs-CZ" sz="2400" b="1" dirty="0" smtClean="0"/>
              <a:t>prsty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na </a:t>
            </a:r>
            <a:r>
              <a:rPr lang="cs-CZ" sz="2400" b="1" dirty="0"/>
              <a:t>čele dvě vybouleniny 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- 19 </a:t>
            </a:r>
            <a:r>
              <a:rPr lang="cs-CZ" sz="2400" b="1" dirty="0"/>
              <a:t>párů žeber (slon africký </a:t>
            </a:r>
            <a:r>
              <a:rPr lang="cs-CZ" sz="2400" b="1" dirty="0" smtClean="0"/>
              <a:t>21) </a:t>
            </a:r>
          </a:p>
          <a:p>
            <a:pPr marL="0" indent="0">
              <a:buNone/>
            </a:pPr>
            <a:r>
              <a:rPr lang="cs-CZ" sz="2400" b="1" dirty="0" smtClean="0"/>
              <a:t>- samice </a:t>
            </a:r>
            <a:r>
              <a:rPr lang="cs-CZ" sz="2400" b="1" dirty="0"/>
              <a:t>obvykle </a:t>
            </a:r>
            <a:r>
              <a:rPr lang="cs-CZ" sz="2400" b="1" dirty="0" smtClean="0"/>
              <a:t>bez klů (nebo </a:t>
            </a:r>
          </a:p>
          <a:p>
            <a:pPr marL="0" indent="0">
              <a:buNone/>
            </a:pPr>
            <a:r>
              <a:rPr lang="cs-CZ" sz="2400" b="1" dirty="0" smtClean="0"/>
              <a:t>jen </a:t>
            </a:r>
            <a:r>
              <a:rPr lang="cs-CZ" sz="2400" b="1" dirty="0"/>
              <a:t>stěží </a:t>
            </a:r>
            <a:r>
              <a:rPr lang="cs-CZ" sz="2400" b="1" dirty="0" smtClean="0"/>
              <a:t>viditelné)</a:t>
            </a:r>
          </a:p>
          <a:p>
            <a:pPr marL="0" indent="0">
              <a:buNone/>
            </a:pPr>
            <a:r>
              <a:rPr lang="cs-CZ" sz="2400" b="1" dirty="0" smtClean="0"/>
              <a:t>- samci </a:t>
            </a:r>
            <a:r>
              <a:rPr lang="cs-CZ" sz="2400" b="1" dirty="0"/>
              <a:t>také mohou postrádat </a:t>
            </a:r>
            <a:r>
              <a:rPr lang="cs-CZ" sz="2400" b="1" dirty="0" smtClean="0"/>
              <a:t>kly</a:t>
            </a:r>
          </a:p>
          <a:p>
            <a:pPr marL="0" indent="0">
              <a:buNone/>
            </a:pPr>
            <a:r>
              <a:rPr lang="cs-CZ" sz="2400" b="1" dirty="0" smtClean="0"/>
              <a:t>- lépe využívá </a:t>
            </a:r>
            <a:r>
              <a:rPr lang="cs-CZ" sz="2400" b="1" dirty="0"/>
              <a:t>přední končetiny 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k </a:t>
            </a:r>
            <a:r>
              <a:rPr lang="cs-CZ" sz="2400" b="1" dirty="0"/>
              <a:t>manipulaci s </a:t>
            </a:r>
            <a:r>
              <a:rPr lang="cs-CZ" sz="2400" b="1" dirty="0" smtClean="0"/>
              <a:t>objekty</a:t>
            </a:r>
          </a:p>
          <a:p>
            <a:pPr marL="0" indent="0">
              <a:buNone/>
            </a:pPr>
            <a:r>
              <a:rPr lang="cs-CZ" sz="2400" b="1" dirty="0" smtClean="0"/>
              <a:t>- nechá se vycvičit (cirkus, zoo)</a:t>
            </a:r>
            <a:endParaRPr lang="cs-CZ" sz="2400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836712"/>
            <a:ext cx="3752850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220072" y="6309320"/>
            <a:ext cx="22322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/>
              <a:t>Obrázek č</a:t>
            </a:r>
            <a:r>
              <a:rPr lang="cs-CZ" sz="1200" b="1" dirty="0" smtClean="0"/>
              <a:t>. 8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090474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/>
              <a:t>Slon indický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8052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denně zkonzumuje - 170 - 230 kg potravy</a:t>
            </a:r>
          </a:p>
          <a:p>
            <a:pPr marL="0" indent="0">
              <a:buNone/>
            </a:pPr>
            <a:r>
              <a:rPr lang="cs-CZ" sz="2400" b="1" dirty="0" smtClean="0"/>
              <a:t>		</a:t>
            </a:r>
            <a:r>
              <a:rPr lang="cs-CZ" sz="2400" b="1" dirty="0"/>
              <a:t> </a:t>
            </a:r>
            <a:r>
              <a:rPr lang="cs-CZ" sz="2400" b="1" dirty="0" smtClean="0"/>
              <a:t>           - 80 - 200 l </a:t>
            </a:r>
            <a:r>
              <a:rPr lang="cs-CZ" sz="2400" b="1" dirty="0"/>
              <a:t>vody </a:t>
            </a:r>
            <a:r>
              <a:rPr lang="cs-CZ" sz="2400" b="1" dirty="0" smtClean="0"/>
              <a:t>(další  </a:t>
            </a:r>
            <a:r>
              <a:rPr lang="cs-CZ" sz="2400" b="1" dirty="0"/>
              <a:t>ke </a:t>
            </a:r>
            <a:r>
              <a:rPr lang="cs-CZ" sz="2400" b="1" dirty="0" smtClean="0"/>
              <a:t>koupání)</a:t>
            </a:r>
          </a:p>
          <a:p>
            <a:pPr marL="0" indent="0">
              <a:buNone/>
            </a:pPr>
            <a:r>
              <a:rPr lang="cs-CZ" sz="2400" b="1" dirty="0" smtClean="0"/>
              <a:t>- samice </a:t>
            </a:r>
            <a:r>
              <a:rPr lang="cs-CZ" sz="2400" b="1" dirty="0"/>
              <a:t>z mláďaty tvoří nepočetné </a:t>
            </a:r>
            <a:r>
              <a:rPr lang="cs-CZ" sz="2400" b="1" dirty="0" smtClean="0"/>
              <a:t>skupinky</a:t>
            </a:r>
          </a:p>
          <a:p>
            <a:pPr marL="0" indent="0">
              <a:buNone/>
            </a:pPr>
            <a:r>
              <a:rPr lang="cs-CZ" sz="2400" b="1" dirty="0" smtClean="0"/>
              <a:t>- samci žijí spíše samotářsky</a:t>
            </a:r>
          </a:p>
          <a:p>
            <a:pPr marL="0" indent="0">
              <a:buNone/>
            </a:pPr>
            <a:r>
              <a:rPr lang="cs-CZ" sz="2400" b="1" dirty="0" smtClean="0"/>
              <a:t>- ke </a:t>
            </a:r>
            <a:r>
              <a:rPr lang="cs-CZ" sz="2400" b="1" dirty="0"/>
              <a:t>skupinám samic se přibližují jen </a:t>
            </a:r>
            <a:r>
              <a:rPr lang="cs-CZ" sz="2400" b="1" dirty="0" smtClean="0"/>
              <a:t>v říji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plod </a:t>
            </a:r>
            <a:r>
              <a:rPr lang="cs-CZ" sz="2400" b="1" dirty="0"/>
              <a:t>se </a:t>
            </a:r>
            <a:r>
              <a:rPr lang="cs-CZ" sz="2400" b="1" dirty="0" smtClean="0"/>
              <a:t>vyvíjí </a:t>
            </a:r>
            <a:r>
              <a:rPr lang="cs-CZ" sz="2400" b="1" dirty="0"/>
              <a:t>22 </a:t>
            </a:r>
            <a:r>
              <a:rPr lang="cs-CZ" sz="2400" b="1" dirty="0" smtClean="0"/>
              <a:t>měsíců</a:t>
            </a:r>
          </a:p>
          <a:p>
            <a:pPr marL="0" indent="0">
              <a:buNone/>
            </a:pPr>
            <a:r>
              <a:rPr lang="cs-CZ" sz="2400" b="1" dirty="0" smtClean="0"/>
              <a:t>- hmotnost </a:t>
            </a:r>
            <a:r>
              <a:rPr lang="cs-CZ" sz="2400" b="1" dirty="0"/>
              <a:t>mláděte při porodu </a:t>
            </a:r>
            <a:r>
              <a:rPr lang="cs-CZ" sz="2400" b="1" dirty="0" smtClean="0"/>
              <a:t>-  </a:t>
            </a:r>
            <a:r>
              <a:rPr lang="cs-CZ" sz="2400" b="1" dirty="0"/>
              <a:t>50 až 150 </a:t>
            </a:r>
            <a:r>
              <a:rPr lang="cs-CZ" sz="2400" b="1" dirty="0" smtClean="0"/>
              <a:t>kg (průměr 110kg)</a:t>
            </a:r>
            <a:endParaRPr lang="cs-CZ" sz="2400" b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409945"/>
            <a:ext cx="2808312" cy="37444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286424"/>
            <a:ext cx="4032448" cy="25908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5661248"/>
            <a:ext cx="23042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</a:t>
            </a:r>
            <a:r>
              <a:rPr lang="cs-CZ" sz="1200" b="1" dirty="0" smtClean="0">
                <a:solidFill>
                  <a:prstClr val="white"/>
                </a:solidFill>
              </a:rPr>
              <a:t>. 9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868144" y="5938247"/>
            <a:ext cx="151216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/>
              <a:t>Obrázek č. </a:t>
            </a:r>
            <a:r>
              <a:rPr lang="cs-CZ" sz="1200" b="1" dirty="0" smtClean="0"/>
              <a:t>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422874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Slon africký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55446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největší </a:t>
            </a:r>
            <a:r>
              <a:rPr lang="cs-CZ" sz="2400" b="1" dirty="0"/>
              <a:t>suchozemský </a:t>
            </a:r>
            <a:r>
              <a:rPr lang="cs-CZ" sz="2400" b="1" dirty="0" smtClean="0"/>
              <a:t>savec</a:t>
            </a:r>
          </a:p>
          <a:p>
            <a:pPr marL="0" indent="0">
              <a:buNone/>
            </a:pPr>
            <a:r>
              <a:rPr lang="cs-CZ" sz="2400" b="1" dirty="0" smtClean="0"/>
              <a:t>- na konci chobotu 2 prstíky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výška </a:t>
            </a:r>
            <a:r>
              <a:rPr lang="cs-CZ" sz="2400" b="1" dirty="0"/>
              <a:t>až 4 </a:t>
            </a:r>
            <a:r>
              <a:rPr lang="cs-CZ" sz="2400" b="1" dirty="0" smtClean="0"/>
              <a:t>m</a:t>
            </a:r>
          </a:p>
          <a:p>
            <a:pPr marL="0" indent="0">
              <a:buNone/>
            </a:pPr>
            <a:r>
              <a:rPr lang="cs-CZ" sz="2400" b="1" dirty="0" smtClean="0"/>
              <a:t>- výška </a:t>
            </a:r>
            <a:r>
              <a:rPr lang="cs-CZ" sz="2400" b="1" dirty="0"/>
              <a:t>v </a:t>
            </a:r>
            <a:r>
              <a:rPr lang="cs-CZ" sz="2400" b="1" dirty="0" smtClean="0"/>
              <a:t>kohoutku 3 - 4 </a:t>
            </a:r>
            <a:r>
              <a:rPr lang="cs-CZ" sz="2400" b="1" dirty="0"/>
              <a:t>m</a:t>
            </a:r>
          </a:p>
          <a:p>
            <a:pPr marL="0" indent="0">
              <a:buNone/>
            </a:pPr>
            <a:r>
              <a:rPr lang="cs-CZ" sz="2400" b="1" dirty="0" smtClean="0"/>
              <a:t>- délka těla </a:t>
            </a:r>
            <a:r>
              <a:rPr lang="cs-CZ" sz="2400" b="1" dirty="0"/>
              <a:t>7-9 m (samice 6,5-8,5m)</a:t>
            </a:r>
          </a:p>
          <a:p>
            <a:pPr marL="0" indent="0">
              <a:buNone/>
            </a:pPr>
            <a:r>
              <a:rPr lang="cs-CZ" sz="2400" b="1" dirty="0" smtClean="0"/>
              <a:t>- hmotnost 6 - 7 </a:t>
            </a:r>
            <a:r>
              <a:rPr lang="cs-CZ" sz="2400" b="1" dirty="0"/>
              <a:t>tun (samice 4 </a:t>
            </a:r>
            <a:r>
              <a:rPr lang="cs-CZ" sz="2400" b="1" dirty="0" smtClean="0"/>
              <a:t>t)</a:t>
            </a: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rychlost běhu </a:t>
            </a:r>
            <a:r>
              <a:rPr lang="cs-CZ" sz="2400" b="1" dirty="0"/>
              <a:t>až 40 </a:t>
            </a:r>
            <a:r>
              <a:rPr lang="cs-CZ" sz="2400" b="1" dirty="0" smtClean="0"/>
              <a:t>km/h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délka života </a:t>
            </a:r>
            <a:r>
              <a:rPr lang="cs-CZ" sz="2400" b="1" dirty="0"/>
              <a:t>65-90 let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endParaRPr lang="cs-CZ" sz="2400" b="1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196752"/>
            <a:ext cx="3670944" cy="51845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148064" y="6165304"/>
            <a:ext cx="25202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52723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Slon africký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166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/>
              <a:t>- denně - až 225 kg potravy</a:t>
            </a:r>
          </a:p>
          <a:p>
            <a:pPr marL="0" indent="0">
              <a:buNone/>
            </a:pPr>
            <a:r>
              <a:rPr lang="cs-CZ" sz="2400" b="1" dirty="0"/>
              <a:t>- toto množství potravy požírá 15 až 18 hodin denně </a:t>
            </a:r>
          </a:p>
          <a:p>
            <a:pPr marL="0" indent="0">
              <a:buNone/>
            </a:pPr>
            <a:r>
              <a:rPr lang="cs-CZ" sz="2400" b="1" dirty="0" smtClean="0"/>
              <a:t>- přibližně </a:t>
            </a:r>
            <a:r>
              <a:rPr lang="cs-CZ" sz="2400" b="1" dirty="0"/>
              <a:t>4 hodiny denně </a:t>
            </a:r>
            <a:r>
              <a:rPr lang="cs-CZ" sz="2400" b="1" dirty="0" smtClean="0"/>
              <a:t>spí</a:t>
            </a:r>
          </a:p>
          <a:p>
            <a:pPr marL="0" indent="0">
              <a:buNone/>
            </a:pPr>
            <a:r>
              <a:rPr lang="cs-CZ" sz="2400" b="1" dirty="0" smtClean="0"/>
              <a:t>- potrava zužitkována ze 35 - 40% (denně </a:t>
            </a:r>
            <a:r>
              <a:rPr lang="cs-CZ" sz="2400" b="1" dirty="0"/>
              <a:t>až 180 kg trusu a </a:t>
            </a:r>
            <a:r>
              <a:rPr lang="cs-CZ" sz="2400" b="1" dirty="0" smtClean="0"/>
              <a:t>40 -</a:t>
            </a:r>
            <a:r>
              <a:rPr lang="cs-CZ" sz="2400" b="1" dirty="0"/>
              <a:t>60 litrů </a:t>
            </a:r>
            <a:r>
              <a:rPr lang="cs-CZ" sz="2400" b="1" dirty="0" smtClean="0"/>
              <a:t>moči)</a:t>
            </a:r>
            <a:endParaRPr lang="cs-CZ" sz="2400" b="1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208602"/>
            <a:ext cx="4536504" cy="34023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339752" y="6381328"/>
            <a:ext cx="165618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861676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/>
              <a:t>Slon africký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507288" cy="60212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samice rodí </a:t>
            </a:r>
            <a:r>
              <a:rPr lang="cs-CZ" sz="2400" b="1" dirty="0"/>
              <a:t>zpravidla jednou za čtyři </a:t>
            </a:r>
            <a:r>
              <a:rPr lang="cs-CZ" sz="2400" b="1" dirty="0" smtClean="0"/>
              <a:t>roky</a:t>
            </a:r>
          </a:p>
          <a:p>
            <a:pPr marL="0" indent="0">
              <a:buNone/>
            </a:pPr>
            <a:r>
              <a:rPr lang="cs-CZ" sz="2400" b="1" dirty="0" smtClean="0"/>
              <a:t>- mládě většinou jedno </a:t>
            </a:r>
            <a:r>
              <a:rPr lang="cs-CZ" sz="2400" b="1" dirty="0"/>
              <a:t>po 22 měsíční </a:t>
            </a:r>
            <a:r>
              <a:rPr lang="cs-CZ" sz="2400" b="1" dirty="0" smtClean="0"/>
              <a:t>březosti</a:t>
            </a:r>
          </a:p>
          <a:p>
            <a:pPr marL="0" indent="0">
              <a:buNone/>
            </a:pPr>
            <a:r>
              <a:rPr lang="cs-CZ" sz="2400" b="1" dirty="0" smtClean="0"/>
              <a:t>- slůně </a:t>
            </a:r>
            <a:r>
              <a:rPr lang="cs-CZ" sz="2400" b="1" dirty="0"/>
              <a:t>měří po porodu jen 85 centimetrů a váží 110 </a:t>
            </a:r>
            <a:r>
              <a:rPr lang="cs-CZ" sz="2400" b="1" dirty="0" smtClean="0"/>
              <a:t>kg</a:t>
            </a:r>
          </a:p>
          <a:p>
            <a:pPr marL="0" indent="0">
              <a:buNone/>
            </a:pPr>
            <a:r>
              <a:rPr lang="cs-CZ" sz="2400" b="1" dirty="0" smtClean="0"/>
              <a:t>- sloni </a:t>
            </a:r>
            <a:r>
              <a:rPr lang="cs-CZ" sz="2400" b="1" dirty="0"/>
              <a:t>dospívají </a:t>
            </a:r>
            <a:r>
              <a:rPr lang="cs-CZ" sz="2400" b="1" dirty="0" smtClean="0"/>
              <a:t>v 10 letech</a:t>
            </a:r>
          </a:p>
          <a:p>
            <a:pPr marL="0" indent="0">
              <a:buNone/>
            </a:pPr>
            <a:r>
              <a:rPr lang="cs-CZ" sz="2400" b="1" dirty="0" smtClean="0"/>
              <a:t>- do </a:t>
            </a:r>
            <a:r>
              <a:rPr lang="cs-CZ" sz="2400" b="1" dirty="0"/>
              <a:t>rozmnožování se zapojují až za dalších 5 až 10 </a:t>
            </a:r>
            <a:r>
              <a:rPr lang="cs-CZ" sz="2400" b="1" dirty="0" smtClean="0"/>
              <a:t>let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1200" b="1" dirty="0" smtClean="0"/>
          </a:p>
          <a:p>
            <a:pPr marL="0" indent="0">
              <a:buNone/>
            </a:pPr>
            <a:endParaRPr lang="cs-CZ" sz="1200" b="1" dirty="0"/>
          </a:p>
          <a:p>
            <a:pPr marL="0" indent="0">
              <a:buNone/>
            </a:pPr>
            <a:endParaRPr lang="cs-CZ" sz="1200" b="1" dirty="0"/>
          </a:p>
          <a:p>
            <a:pPr marL="0" indent="0">
              <a:buNone/>
            </a:pPr>
            <a:r>
              <a:rPr lang="cs-CZ" sz="2400" b="1" dirty="0" smtClean="0"/>
              <a:t>- samci </a:t>
            </a:r>
            <a:r>
              <a:rPr lang="cs-CZ" sz="2400" b="1" dirty="0"/>
              <a:t>žijí </a:t>
            </a:r>
            <a:r>
              <a:rPr lang="cs-CZ" sz="2400" b="1" dirty="0" smtClean="0"/>
              <a:t>ve skupinách, starší </a:t>
            </a:r>
            <a:r>
              <a:rPr lang="cs-CZ" sz="2400" b="1" dirty="0"/>
              <a:t>jedinci </a:t>
            </a:r>
            <a:r>
              <a:rPr lang="cs-CZ" sz="2400" b="1" dirty="0" smtClean="0"/>
              <a:t>samotářsky, dospívají ve věku 25 let</a:t>
            </a:r>
          </a:p>
          <a:p>
            <a:pPr marL="0" indent="0">
              <a:buNone/>
            </a:pPr>
            <a:endParaRPr lang="cs-CZ" sz="2400" b="1" dirty="0" smtClean="0"/>
          </a:p>
          <a:p>
            <a:endParaRPr lang="cs-CZ" sz="2400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829" y="3068960"/>
            <a:ext cx="3809999" cy="2719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086436"/>
            <a:ext cx="3864138" cy="27019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74829" y="5589240"/>
            <a:ext cx="637343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</a:t>
            </a:r>
            <a:r>
              <a:rPr lang="cs-CZ" sz="1200" b="1" dirty="0" smtClean="0">
                <a:solidFill>
                  <a:prstClr val="white"/>
                </a:solidFill>
              </a:rPr>
              <a:t>.</a:t>
            </a:r>
            <a:r>
              <a:rPr lang="cs-CZ" sz="1200" b="1" dirty="0">
                <a:solidFill>
                  <a:prstClr val="white"/>
                </a:solidFill>
              </a:rPr>
              <a:t> </a:t>
            </a:r>
            <a:r>
              <a:rPr lang="cs-CZ" sz="1200" b="1" dirty="0" smtClean="0">
                <a:solidFill>
                  <a:prstClr val="white"/>
                </a:solidFill>
              </a:rPr>
              <a:t>13				            Obrázek </a:t>
            </a:r>
            <a:r>
              <a:rPr lang="cs-CZ" sz="1200" b="1" dirty="0">
                <a:solidFill>
                  <a:prstClr val="white"/>
                </a:solidFill>
              </a:rPr>
              <a:t>č.</a:t>
            </a:r>
            <a:r>
              <a:rPr lang="cs-CZ" sz="1200" b="1" dirty="0" smtClean="0">
                <a:solidFill>
                  <a:prstClr val="white"/>
                </a:solidFill>
              </a:rPr>
              <a:t> 14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275384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Slon pralesní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686800" cy="57606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dříve </a:t>
            </a:r>
            <a:r>
              <a:rPr lang="cs-CZ" sz="2400" b="1" dirty="0"/>
              <a:t>považován za poddruh slona </a:t>
            </a:r>
            <a:r>
              <a:rPr lang="cs-CZ" sz="2400" b="1" dirty="0" smtClean="0"/>
              <a:t>afrického</a:t>
            </a:r>
          </a:p>
          <a:p>
            <a:pPr marL="0" indent="0">
              <a:buNone/>
            </a:pPr>
            <a:r>
              <a:rPr lang="cs-CZ" sz="2400" b="1" dirty="0" smtClean="0"/>
              <a:t>- je </a:t>
            </a:r>
            <a:r>
              <a:rPr lang="cs-CZ" sz="2400" b="1" dirty="0"/>
              <a:t>menší, má tmavší kůži, zaoblenější </a:t>
            </a:r>
            <a:r>
              <a:rPr lang="cs-CZ" sz="2400" b="1" dirty="0" smtClean="0"/>
              <a:t>uši, chobot </a:t>
            </a:r>
            <a:r>
              <a:rPr lang="cs-CZ" sz="2400" b="1" dirty="0"/>
              <a:t>více </a:t>
            </a:r>
            <a:r>
              <a:rPr lang="cs-CZ" sz="2400" b="1" dirty="0" smtClean="0"/>
              <a:t>osrstěný</a:t>
            </a:r>
          </a:p>
          <a:p>
            <a:pPr marL="0" indent="0">
              <a:buNone/>
            </a:pPr>
            <a:r>
              <a:rPr lang="cs-CZ" sz="2400" b="1" dirty="0" smtClean="0"/>
              <a:t>- kly 	- žluté </a:t>
            </a:r>
            <a:r>
              <a:rPr lang="cs-CZ" sz="2400" b="1" dirty="0"/>
              <a:t>nebo </a:t>
            </a:r>
            <a:r>
              <a:rPr lang="cs-CZ" sz="2400" b="1" dirty="0" smtClean="0"/>
              <a:t>nahnědlé</a:t>
            </a:r>
          </a:p>
          <a:p>
            <a:pPr marL="0" indent="0">
              <a:buNone/>
            </a:pPr>
            <a:r>
              <a:rPr lang="cs-CZ" sz="2400" b="1" dirty="0" smtClean="0"/>
              <a:t>	- rovnoběžné</a:t>
            </a:r>
            <a:r>
              <a:rPr lang="cs-CZ" sz="2400" b="1" dirty="0"/>
              <a:t>, směřují dolů 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/>
              <a:t>	</a:t>
            </a:r>
            <a:r>
              <a:rPr lang="cs-CZ" sz="2400" b="1" dirty="0" smtClean="0"/>
              <a:t>- dlouhé </a:t>
            </a:r>
            <a:r>
              <a:rPr lang="cs-CZ" sz="2400" b="1" dirty="0"/>
              <a:t>asi </a:t>
            </a:r>
            <a:r>
              <a:rPr lang="cs-CZ" sz="2400" b="1" dirty="0" smtClean="0"/>
              <a:t>80 cm, hmotnost </a:t>
            </a:r>
            <a:r>
              <a:rPr lang="cs-CZ" sz="2400" b="1" dirty="0"/>
              <a:t>jen 7 </a:t>
            </a:r>
            <a:r>
              <a:rPr lang="cs-CZ" sz="2400" b="1" dirty="0" smtClean="0"/>
              <a:t>kg </a:t>
            </a:r>
          </a:p>
          <a:p>
            <a:pPr marL="0" indent="0">
              <a:buNone/>
            </a:pPr>
            <a:r>
              <a:rPr lang="cs-CZ" sz="2400" b="1" dirty="0" smtClean="0"/>
              <a:t>- délka </a:t>
            </a:r>
            <a:r>
              <a:rPr lang="cs-CZ" sz="2400" b="1" dirty="0"/>
              <a:t>těla </a:t>
            </a:r>
            <a:r>
              <a:rPr lang="cs-CZ" sz="2400" b="1" dirty="0" smtClean="0"/>
              <a:t>3 - </a:t>
            </a:r>
            <a:r>
              <a:rPr lang="cs-CZ" sz="2400" b="1" dirty="0"/>
              <a:t>4 m, výška v kohoutku </a:t>
            </a:r>
            <a:r>
              <a:rPr lang="cs-CZ" sz="2400" b="1" dirty="0" smtClean="0"/>
              <a:t>2 m</a:t>
            </a:r>
            <a:r>
              <a:rPr lang="cs-CZ" sz="2400" b="1" dirty="0"/>
              <a:t>, hmotnost </a:t>
            </a:r>
            <a:r>
              <a:rPr lang="cs-CZ" sz="2400" b="1" dirty="0" smtClean="0"/>
              <a:t> </a:t>
            </a:r>
            <a:r>
              <a:rPr lang="cs-CZ" sz="2400" b="1" dirty="0"/>
              <a:t>0,9 – 3 </a:t>
            </a:r>
            <a:r>
              <a:rPr lang="cs-CZ" sz="2400" b="1" dirty="0" smtClean="0"/>
              <a:t>t</a:t>
            </a:r>
            <a:endParaRPr lang="cs-CZ" sz="2400" b="1" dirty="0"/>
          </a:p>
          <a:p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Výskyt - </a:t>
            </a:r>
            <a:r>
              <a:rPr lang="cs-CZ" sz="2400" b="1" dirty="0"/>
              <a:t>západní a střední </a:t>
            </a:r>
            <a:r>
              <a:rPr lang="cs-CZ" sz="2400" b="1" dirty="0" smtClean="0"/>
              <a:t>Afrika, </a:t>
            </a:r>
            <a:r>
              <a:rPr lang="cs-CZ" sz="2400" b="1" dirty="0"/>
              <a:t>v tropických a deštných </a:t>
            </a:r>
            <a:r>
              <a:rPr lang="cs-CZ" sz="2400" b="1" dirty="0" smtClean="0"/>
              <a:t>pralesích</a:t>
            </a:r>
            <a:r>
              <a:rPr lang="cs-CZ" sz="2400" b="1" dirty="0"/>
              <a:t>, na horách, vysočinách a suťových </a:t>
            </a:r>
            <a:r>
              <a:rPr lang="cs-CZ" sz="2400" b="1" dirty="0" smtClean="0"/>
              <a:t>svazích.</a:t>
            </a:r>
            <a:endParaRPr lang="cs-CZ" sz="2400" b="1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660551"/>
            <a:ext cx="3240360" cy="21588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660460"/>
            <a:ext cx="3240496" cy="21589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71600" y="5589417"/>
            <a:ext cx="691276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15				               Obrázek </a:t>
            </a:r>
            <a:r>
              <a:rPr lang="cs-CZ" sz="1200" b="1" dirty="0">
                <a:solidFill>
                  <a:prstClr val="white"/>
                </a:solidFill>
              </a:rPr>
              <a:t>č. </a:t>
            </a:r>
            <a:r>
              <a:rPr lang="cs-CZ" sz="1200" b="1" dirty="0" smtClean="0">
                <a:solidFill>
                  <a:prstClr val="white"/>
                </a:solidFill>
              </a:rPr>
              <a:t>16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211837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Mamuti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166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všichni zástupci rodu  vyhynuli</a:t>
            </a:r>
          </a:p>
          <a:p>
            <a:pPr marL="0" indent="0">
              <a:buNone/>
            </a:pPr>
            <a:r>
              <a:rPr lang="cs-CZ" sz="2400" b="1" dirty="0" smtClean="0"/>
              <a:t>- rozšířeni na severní polokouli (Afrika, Evropa, Asie, Severní Amerika)</a:t>
            </a:r>
          </a:p>
          <a:p>
            <a:pPr marL="0" indent="0">
              <a:buNone/>
            </a:pPr>
            <a:r>
              <a:rPr lang="cs-CZ" sz="2400" b="1" dirty="0" smtClean="0"/>
              <a:t>- poslední </a:t>
            </a:r>
            <a:r>
              <a:rPr lang="cs-CZ" sz="2400" b="1" dirty="0"/>
              <a:t>druhy </a:t>
            </a:r>
            <a:r>
              <a:rPr lang="cs-CZ" sz="2400" b="1" dirty="0" smtClean="0"/>
              <a:t>žily </a:t>
            </a:r>
            <a:r>
              <a:rPr lang="cs-CZ" sz="2400" b="1" dirty="0"/>
              <a:t>ještě před </a:t>
            </a:r>
            <a:r>
              <a:rPr lang="cs-CZ" sz="2400" b="1" dirty="0" smtClean="0"/>
              <a:t>deseti </a:t>
            </a:r>
            <a:r>
              <a:rPr lang="cs-CZ" sz="2400" b="1" dirty="0"/>
              <a:t>tisíci lety (někde dokonce ještě déle</a:t>
            </a:r>
            <a:r>
              <a:rPr lang="cs-CZ" sz="2400" b="1" dirty="0" smtClean="0"/>
              <a:t>)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Mamut srstnatý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velký jako slon indický</a:t>
            </a:r>
          </a:p>
          <a:p>
            <a:pPr marL="0" indent="0">
              <a:buNone/>
            </a:pPr>
            <a:r>
              <a:rPr lang="cs-CZ" sz="2400" b="1" dirty="0" smtClean="0"/>
              <a:t>- hustá </a:t>
            </a:r>
            <a:r>
              <a:rPr lang="cs-CZ" sz="2400" b="1" dirty="0"/>
              <a:t>a </a:t>
            </a:r>
            <a:r>
              <a:rPr lang="cs-CZ" sz="2400" b="1" dirty="0" smtClean="0"/>
              <a:t>dlouhá srst</a:t>
            </a:r>
          </a:p>
          <a:p>
            <a:pPr marL="0" indent="0">
              <a:buNone/>
            </a:pPr>
            <a:r>
              <a:rPr lang="cs-CZ" sz="2400" b="1" dirty="0" smtClean="0"/>
              <a:t>- potrava lovců mamutů</a:t>
            </a:r>
          </a:p>
          <a:p>
            <a:pPr marL="0" indent="0">
              <a:buNone/>
            </a:pPr>
            <a:r>
              <a:rPr lang="cs-CZ" sz="2400" b="1" dirty="0" smtClean="0"/>
              <a:t>- </a:t>
            </a:r>
            <a:r>
              <a:rPr lang="en-US" sz="2400" b="1" dirty="0" err="1" smtClean="0"/>
              <a:t>přes</a:t>
            </a:r>
            <a:r>
              <a:rPr lang="en-US" sz="2400" b="1" dirty="0" smtClean="0"/>
              <a:t> </a:t>
            </a:r>
            <a:r>
              <a:rPr lang="en-US" sz="2400" b="1" dirty="0"/>
              <a:t>4 </a:t>
            </a:r>
            <a:r>
              <a:rPr lang="en-US" sz="2400" b="1" dirty="0" smtClean="0"/>
              <a:t>m </a:t>
            </a:r>
            <a:r>
              <a:rPr lang="en-US" sz="2400" b="1" dirty="0" err="1"/>
              <a:t>dlouhé</a:t>
            </a:r>
            <a:r>
              <a:rPr lang="en-US" sz="2400" b="1" dirty="0"/>
              <a:t> </a:t>
            </a:r>
            <a:r>
              <a:rPr lang="en-US" sz="2400" b="1" dirty="0" err="1"/>
              <a:t>kly</a:t>
            </a:r>
            <a:r>
              <a:rPr lang="en-US" sz="2400" b="1" dirty="0"/>
              <a:t> </a:t>
            </a: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501008"/>
            <a:ext cx="4988596" cy="30243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779912" y="6309320"/>
            <a:ext cx="28083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/>
              <a:t>Obrázek č. </a:t>
            </a:r>
            <a:r>
              <a:rPr lang="cs-CZ" sz="1200" b="1" dirty="0" smtClean="0"/>
              <a:t>17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70789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err="1"/>
              <a:t>Deinotherium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4726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na konci třetihor</a:t>
            </a:r>
          </a:p>
          <a:p>
            <a:pPr marL="0" indent="0">
              <a:buNone/>
            </a:pPr>
            <a:r>
              <a:rPr lang="cs-CZ" sz="2400" b="1" dirty="0" smtClean="0"/>
              <a:t>- samostatná </a:t>
            </a:r>
            <a:r>
              <a:rPr lang="cs-CZ" sz="2400" b="1" dirty="0"/>
              <a:t>slepě končící větev</a:t>
            </a:r>
          </a:p>
          <a:p>
            <a:pPr marL="0" indent="0">
              <a:buNone/>
            </a:pPr>
            <a:r>
              <a:rPr lang="cs-CZ" sz="2400" b="1" dirty="0" smtClean="0"/>
              <a:t>- kratší trup</a:t>
            </a:r>
          </a:p>
          <a:p>
            <a:pPr marL="0" indent="0">
              <a:buNone/>
            </a:pPr>
            <a:r>
              <a:rPr lang="cs-CZ" sz="2400" b="1" dirty="0" smtClean="0"/>
              <a:t>- nohy delší než u slonů</a:t>
            </a:r>
          </a:p>
          <a:p>
            <a:pPr marL="0" indent="0">
              <a:buNone/>
            </a:pPr>
            <a:r>
              <a:rPr lang="cs-CZ" sz="2400" b="1" dirty="0" smtClean="0"/>
              <a:t>- spodní čelist zahnutá </a:t>
            </a:r>
          </a:p>
          <a:p>
            <a:pPr marL="0" indent="0">
              <a:buNone/>
            </a:pPr>
            <a:r>
              <a:rPr lang="cs-CZ" sz="2400" b="1" dirty="0" smtClean="0"/>
              <a:t>kolmo dolů</a:t>
            </a:r>
          </a:p>
          <a:p>
            <a:pPr marL="0" indent="0">
              <a:buNone/>
            </a:pPr>
            <a:r>
              <a:rPr lang="cs-CZ" sz="2400" b="1" dirty="0" smtClean="0"/>
              <a:t>- výška 3 m</a:t>
            </a:r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209777"/>
            <a:ext cx="5028975" cy="45856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851920" y="6525344"/>
            <a:ext cx="194421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/>
              <a:t>Obrázek č. </a:t>
            </a:r>
            <a:r>
              <a:rPr lang="cs-CZ" sz="1200" b="1" dirty="0" smtClean="0"/>
              <a:t>18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661514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92688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2400" b="1" dirty="0">
                <a:solidFill>
                  <a:prstClr val="black"/>
                </a:solidFill>
              </a:rPr>
              <a:t>Zdroje informací, snímků, citací</a:t>
            </a:r>
          </a:p>
          <a:p>
            <a:pPr marL="0" indent="0">
              <a:buNone/>
            </a:pPr>
            <a:endParaRPr lang="cs-CZ" sz="1100" b="1" dirty="0" smtClean="0"/>
          </a:p>
          <a:p>
            <a:pPr marL="0" indent="0">
              <a:buNone/>
            </a:pPr>
            <a:r>
              <a:rPr lang="cs-CZ" sz="1100" b="1" dirty="0" smtClean="0"/>
              <a:t>Obrázek č. 1, </a:t>
            </a:r>
            <a:r>
              <a:rPr lang="cs-CZ" sz="1100" b="1" dirty="0"/>
              <a:t>[cit. </a:t>
            </a:r>
            <a:r>
              <a:rPr lang="cs-CZ" sz="1100" b="1" dirty="0" smtClean="0"/>
              <a:t>2011-08-15], </a:t>
            </a:r>
            <a:r>
              <a:rPr lang="cs-CZ" sz="1100" b="1" dirty="0"/>
              <a:t>Licence </a:t>
            </a:r>
            <a:r>
              <a:rPr lang="cs-CZ" sz="1100" b="1" dirty="0" err="1"/>
              <a:t>Creative</a:t>
            </a:r>
            <a:r>
              <a:rPr lang="cs-CZ" sz="1100" b="1" dirty="0"/>
              <a:t> </a:t>
            </a:r>
            <a:r>
              <a:rPr lang="cs-CZ" sz="1100" b="1" dirty="0" err="1"/>
              <a:t>Commons</a:t>
            </a:r>
            <a:r>
              <a:rPr lang="cs-CZ" sz="1100" b="1" dirty="0"/>
              <a:t>, Fir0002, File:Asian </a:t>
            </a:r>
            <a:r>
              <a:rPr lang="cs-CZ" sz="1100" b="1" dirty="0" err="1"/>
              <a:t>elephant</a:t>
            </a:r>
            <a:r>
              <a:rPr lang="cs-CZ" sz="1100" b="1" dirty="0"/>
              <a:t> - </a:t>
            </a:r>
            <a:r>
              <a:rPr lang="cs-CZ" sz="1100" b="1" dirty="0" err="1"/>
              <a:t>melbourne</a:t>
            </a:r>
            <a:r>
              <a:rPr lang="cs-CZ" sz="1100" b="1" dirty="0"/>
              <a:t> </a:t>
            </a:r>
            <a:r>
              <a:rPr lang="cs-CZ" sz="1100" b="1" dirty="0" smtClean="0"/>
              <a:t>zoo.jpg</a:t>
            </a:r>
          </a:p>
          <a:p>
            <a:pPr marL="0" indent="0">
              <a:buNone/>
            </a:pPr>
            <a:r>
              <a:rPr lang="cs-CZ" sz="1100" b="1" dirty="0">
                <a:hlinkClick r:id="rId2"/>
              </a:rPr>
              <a:t>http://commons.wikimedia.org/wiki/File:Asian_elephant_-_</a:t>
            </a:r>
            <a:r>
              <a:rPr lang="cs-CZ" sz="1100" b="1" dirty="0" smtClean="0">
                <a:hlinkClick r:id="rId2"/>
              </a:rPr>
              <a:t>melbourne_zoo.jpg</a:t>
            </a:r>
            <a:endParaRPr lang="cs-CZ" sz="1100" b="1" dirty="0" smtClean="0"/>
          </a:p>
          <a:p>
            <a:pPr marL="0" indent="0">
              <a:buNone/>
            </a:pPr>
            <a:r>
              <a:rPr lang="cs-CZ" sz="1100" b="1" dirty="0"/>
              <a:t>Obrázek č. </a:t>
            </a:r>
            <a:r>
              <a:rPr lang="cs-CZ" sz="1100" b="1" dirty="0" smtClean="0"/>
              <a:t>2, </a:t>
            </a:r>
            <a:r>
              <a:rPr lang="cs-CZ" sz="1100" b="1" dirty="0"/>
              <a:t>[cit. 2011-08-15], Licence Public </a:t>
            </a:r>
            <a:r>
              <a:rPr lang="cs-CZ" sz="1100" b="1" dirty="0" err="1"/>
              <a:t>domain</a:t>
            </a:r>
            <a:r>
              <a:rPr lang="cs-CZ" sz="1100" b="1" dirty="0"/>
              <a:t>, </a:t>
            </a:r>
            <a:r>
              <a:rPr lang="cs-CZ" sz="1100" b="1" dirty="0" err="1"/>
              <a:t>Trevor</a:t>
            </a:r>
            <a:r>
              <a:rPr lang="cs-CZ" sz="1100" b="1" dirty="0"/>
              <a:t> </a:t>
            </a:r>
            <a:r>
              <a:rPr lang="cs-CZ" sz="1100" b="1" dirty="0" err="1" smtClean="0"/>
              <a:t>Ohlssen</a:t>
            </a:r>
            <a:r>
              <a:rPr lang="cs-CZ" sz="1100" b="1" dirty="0"/>
              <a:t>, File:African </a:t>
            </a:r>
            <a:r>
              <a:rPr lang="cs-CZ" sz="1100" b="1" dirty="0" smtClean="0"/>
              <a:t>Elephant.jpg</a:t>
            </a:r>
          </a:p>
          <a:p>
            <a:pPr marL="0" indent="0">
              <a:buNone/>
            </a:pPr>
            <a:r>
              <a:rPr lang="cs-CZ" sz="1100" b="1" dirty="0">
                <a:hlinkClick r:id="rId3"/>
              </a:rPr>
              <a:t>http://</a:t>
            </a:r>
            <a:r>
              <a:rPr lang="cs-CZ" sz="1100" b="1" dirty="0" smtClean="0">
                <a:hlinkClick r:id="rId3"/>
              </a:rPr>
              <a:t>commons.wikimedia.org/wiki/File:African_Elephant.jpg</a:t>
            </a:r>
            <a:endParaRPr lang="cs-CZ" sz="1100" b="1" dirty="0" smtClean="0"/>
          </a:p>
          <a:p>
            <a:pPr marL="0" indent="0">
              <a:buNone/>
            </a:pPr>
            <a:r>
              <a:rPr lang="cs-CZ" sz="1100" b="1" dirty="0"/>
              <a:t>Obrázek č. </a:t>
            </a:r>
            <a:r>
              <a:rPr lang="cs-CZ" sz="1100" b="1" dirty="0" smtClean="0"/>
              <a:t>3, </a:t>
            </a:r>
            <a:r>
              <a:rPr lang="cs-CZ" sz="1100" b="1" dirty="0"/>
              <a:t>[cit. 2011-08-15], Licence </a:t>
            </a:r>
            <a:r>
              <a:rPr lang="cs-CZ" sz="1100" b="1" dirty="0" err="1"/>
              <a:t>Creative</a:t>
            </a:r>
            <a:r>
              <a:rPr lang="cs-CZ" sz="1100" b="1" dirty="0"/>
              <a:t> </a:t>
            </a:r>
            <a:r>
              <a:rPr lang="cs-CZ" sz="1100" b="1" dirty="0" err="1"/>
              <a:t>Commons</a:t>
            </a:r>
            <a:r>
              <a:rPr lang="cs-CZ" sz="1100" b="1" dirty="0"/>
              <a:t>, Niels R., File:Afrikaanse </a:t>
            </a:r>
            <a:r>
              <a:rPr lang="cs-CZ" sz="1100" b="1" dirty="0" smtClean="0"/>
              <a:t>olifant.jpg</a:t>
            </a:r>
          </a:p>
          <a:p>
            <a:pPr marL="0" indent="0">
              <a:buNone/>
            </a:pPr>
            <a:r>
              <a:rPr lang="cs-CZ" sz="1100" b="1" dirty="0">
                <a:hlinkClick r:id="rId4"/>
              </a:rPr>
              <a:t>http://</a:t>
            </a:r>
            <a:r>
              <a:rPr lang="cs-CZ" sz="1100" b="1" dirty="0" smtClean="0">
                <a:hlinkClick r:id="rId4"/>
              </a:rPr>
              <a:t>commons.wikimedia.org/wiki/File:Afrikaanse_olifant.jpg</a:t>
            </a:r>
            <a:endParaRPr lang="cs-CZ" sz="1100" b="1" dirty="0" smtClean="0"/>
          </a:p>
          <a:p>
            <a:pPr marL="0" indent="0">
              <a:buNone/>
            </a:pPr>
            <a:r>
              <a:rPr lang="cs-CZ" sz="1100" b="1" dirty="0"/>
              <a:t>Obrázek č. </a:t>
            </a:r>
            <a:r>
              <a:rPr lang="cs-CZ" sz="1100" b="1" dirty="0" smtClean="0"/>
              <a:t>4</a:t>
            </a:r>
            <a:r>
              <a:rPr lang="cs-CZ" sz="1100" b="1" dirty="0"/>
              <a:t>, [cit. 2011-08-15], Licence </a:t>
            </a:r>
            <a:r>
              <a:rPr lang="cs-CZ" sz="1100" b="1" dirty="0" err="1"/>
              <a:t>Creative</a:t>
            </a:r>
            <a:r>
              <a:rPr lang="cs-CZ" sz="1100" b="1" dirty="0"/>
              <a:t> </a:t>
            </a:r>
            <a:r>
              <a:rPr lang="cs-CZ" sz="1100" b="1" dirty="0" err="1" smtClean="0"/>
              <a:t>Commons</a:t>
            </a:r>
            <a:r>
              <a:rPr lang="cs-CZ" sz="1100" b="1" dirty="0" smtClean="0"/>
              <a:t>, Just chaos</a:t>
            </a:r>
            <a:r>
              <a:rPr lang="cs-CZ" sz="1100" b="1" dirty="0"/>
              <a:t>, File:African </a:t>
            </a:r>
            <a:r>
              <a:rPr lang="cs-CZ" sz="1100" b="1" dirty="0" err="1"/>
              <a:t>Elephant</a:t>
            </a:r>
            <a:r>
              <a:rPr lang="cs-CZ" sz="1100" b="1" dirty="0"/>
              <a:t> </a:t>
            </a:r>
            <a:r>
              <a:rPr lang="cs-CZ" sz="1100" b="1" dirty="0" smtClean="0"/>
              <a:t>Trunk.jpg</a:t>
            </a:r>
          </a:p>
          <a:p>
            <a:pPr marL="0" indent="0">
              <a:buNone/>
            </a:pPr>
            <a:r>
              <a:rPr lang="cs-CZ" sz="1100" b="1" dirty="0">
                <a:hlinkClick r:id="rId5"/>
              </a:rPr>
              <a:t>http://</a:t>
            </a:r>
            <a:r>
              <a:rPr lang="cs-CZ" sz="1100" b="1" dirty="0" smtClean="0">
                <a:hlinkClick r:id="rId5"/>
              </a:rPr>
              <a:t>commons.wikimedia.org/wiki/File:African_Elephant_Trunk.jpg</a:t>
            </a:r>
            <a:endParaRPr lang="cs-CZ" sz="1100" b="1" dirty="0" smtClean="0"/>
          </a:p>
          <a:p>
            <a:pPr marL="0" indent="0">
              <a:buNone/>
            </a:pPr>
            <a:r>
              <a:rPr lang="cs-CZ" sz="1100" b="1" dirty="0"/>
              <a:t>Obrázek č. </a:t>
            </a:r>
            <a:r>
              <a:rPr lang="cs-CZ" sz="1100" b="1" dirty="0" smtClean="0"/>
              <a:t>5, </a:t>
            </a:r>
            <a:r>
              <a:rPr lang="cs-CZ" sz="1100" b="1" dirty="0"/>
              <a:t>[cit. 2011-08-15], Licence </a:t>
            </a:r>
            <a:r>
              <a:rPr lang="cs-CZ" sz="1100" b="1" dirty="0" smtClean="0"/>
              <a:t>Public </a:t>
            </a:r>
            <a:r>
              <a:rPr lang="cs-CZ" sz="1100" b="1" dirty="0" err="1" smtClean="0"/>
              <a:t>domain</a:t>
            </a:r>
            <a:r>
              <a:rPr lang="cs-CZ" sz="1100" b="1" dirty="0"/>
              <a:t>, Hubert </a:t>
            </a:r>
            <a:r>
              <a:rPr lang="cs-CZ" sz="1100" b="1" dirty="0" smtClean="0"/>
              <a:t>Ludwig, File:Elefantenzaehne-drawing.jpg</a:t>
            </a:r>
          </a:p>
          <a:p>
            <a:pPr marL="0" indent="0">
              <a:buNone/>
            </a:pPr>
            <a:r>
              <a:rPr lang="cs-CZ" sz="1100" b="1" dirty="0">
                <a:hlinkClick r:id="rId6"/>
              </a:rPr>
              <a:t>http://</a:t>
            </a:r>
            <a:r>
              <a:rPr lang="cs-CZ" sz="1100" b="1" dirty="0" smtClean="0">
                <a:hlinkClick r:id="rId6"/>
              </a:rPr>
              <a:t>commons.wikimedia.org/wiki/File:Elefantenzaehne-drawing.jpg</a:t>
            </a:r>
            <a:endParaRPr lang="cs-CZ" sz="1100" b="1" dirty="0" smtClean="0"/>
          </a:p>
          <a:p>
            <a:pPr marL="0" indent="0">
              <a:buNone/>
            </a:pPr>
            <a:r>
              <a:rPr lang="cs-CZ" sz="1100" b="1" dirty="0"/>
              <a:t>Obrázek č. </a:t>
            </a:r>
            <a:r>
              <a:rPr lang="cs-CZ" sz="1100" b="1" dirty="0" smtClean="0"/>
              <a:t>6, </a:t>
            </a:r>
            <a:r>
              <a:rPr lang="cs-CZ" sz="1100" b="1" dirty="0"/>
              <a:t>[cit. 2011-08-15], Licence </a:t>
            </a:r>
            <a:r>
              <a:rPr lang="cs-CZ" sz="1100" b="1" dirty="0" err="1"/>
              <a:t>Creative</a:t>
            </a:r>
            <a:r>
              <a:rPr lang="cs-CZ" sz="1100" b="1" dirty="0"/>
              <a:t> </a:t>
            </a:r>
            <a:r>
              <a:rPr lang="cs-CZ" sz="1100" b="1" dirty="0" err="1"/>
              <a:t>Commons</a:t>
            </a:r>
            <a:r>
              <a:rPr lang="cs-CZ" sz="1100" b="1" dirty="0"/>
              <a:t>, </a:t>
            </a:r>
            <a:r>
              <a:rPr lang="cs-CZ" sz="1100" b="1" dirty="0" smtClean="0"/>
              <a:t>Nevit </a:t>
            </a:r>
            <a:r>
              <a:rPr lang="cs-CZ" sz="1100" b="1" dirty="0" err="1" smtClean="0"/>
              <a:t>Dilmen</a:t>
            </a:r>
            <a:r>
              <a:rPr lang="cs-CZ" sz="1100" b="1" dirty="0"/>
              <a:t>, File:Elephant in </a:t>
            </a:r>
            <a:r>
              <a:rPr lang="cs-CZ" sz="1100" b="1" dirty="0" err="1"/>
              <a:t>Tanzania</a:t>
            </a:r>
            <a:r>
              <a:rPr lang="cs-CZ" sz="1100" b="1" dirty="0"/>
              <a:t> 3319 </a:t>
            </a:r>
            <a:r>
              <a:rPr lang="cs-CZ" sz="1100" b="1" dirty="0" err="1"/>
              <a:t>cropped</a:t>
            </a:r>
            <a:r>
              <a:rPr lang="cs-CZ" sz="1100" b="1" dirty="0"/>
              <a:t> </a:t>
            </a:r>
            <a:r>
              <a:rPr lang="cs-CZ" sz="1100" b="1" dirty="0" smtClean="0"/>
              <a:t>Nevit.jpg</a:t>
            </a:r>
          </a:p>
          <a:p>
            <a:pPr marL="0" indent="0">
              <a:buNone/>
            </a:pPr>
            <a:r>
              <a:rPr lang="cs-CZ" sz="1100" b="1" dirty="0">
                <a:hlinkClick r:id="rId7"/>
              </a:rPr>
              <a:t>http://</a:t>
            </a:r>
            <a:r>
              <a:rPr lang="cs-CZ" sz="1100" b="1" dirty="0" smtClean="0">
                <a:hlinkClick r:id="rId7"/>
              </a:rPr>
              <a:t>commons.wikimedia.org/wiki/File:Elephant_in_Tanzania_3319_cropped_Nevit.jpg</a:t>
            </a:r>
            <a:endParaRPr lang="cs-CZ" sz="1100" b="1" dirty="0" smtClean="0"/>
          </a:p>
          <a:p>
            <a:pPr marL="0" indent="0">
              <a:buNone/>
            </a:pPr>
            <a:r>
              <a:rPr lang="cs-CZ" sz="1100" b="1" dirty="0"/>
              <a:t>Obrázek č. </a:t>
            </a:r>
            <a:r>
              <a:rPr lang="cs-CZ" sz="1100" b="1" dirty="0" smtClean="0"/>
              <a:t>7, </a:t>
            </a:r>
            <a:r>
              <a:rPr lang="cs-CZ" sz="1100" b="1" dirty="0"/>
              <a:t>[cit. 2011-08-15], Licence Public </a:t>
            </a:r>
            <a:r>
              <a:rPr lang="cs-CZ" sz="1100" b="1" dirty="0" err="1"/>
              <a:t>domain</a:t>
            </a:r>
            <a:r>
              <a:rPr lang="cs-CZ" sz="1100" b="1" dirty="0"/>
              <a:t>, </a:t>
            </a:r>
            <a:r>
              <a:rPr lang="cs-CZ" sz="1100" b="1" dirty="0" err="1"/>
              <a:t>Xavier</a:t>
            </a:r>
            <a:r>
              <a:rPr lang="cs-CZ" sz="1100" b="1" dirty="0"/>
              <a:t> </a:t>
            </a:r>
            <a:r>
              <a:rPr lang="cs-CZ" sz="1100" b="1" dirty="0" err="1" smtClean="0"/>
              <a:t>caihuelas</a:t>
            </a:r>
            <a:r>
              <a:rPr lang="cs-CZ" sz="1100" b="1" dirty="0"/>
              <a:t>, File:Elefant </a:t>
            </a:r>
            <a:r>
              <a:rPr lang="cs-CZ" sz="1100" b="1" dirty="0" smtClean="0"/>
              <a:t>Tanzània.JPG</a:t>
            </a:r>
          </a:p>
          <a:p>
            <a:pPr marL="0" indent="0">
              <a:buNone/>
            </a:pPr>
            <a:r>
              <a:rPr lang="cs-CZ" sz="1100" b="1" dirty="0">
                <a:hlinkClick r:id="rId8"/>
              </a:rPr>
              <a:t>http://</a:t>
            </a:r>
            <a:r>
              <a:rPr lang="cs-CZ" sz="1100" b="1" dirty="0" smtClean="0">
                <a:hlinkClick r:id="rId8"/>
              </a:rPr>
              <a:t>commons.wikimedia.org/wiki/File:Elefant_Tanz%C3%A0nia.JPG</a:t>
            </a:r>
            <a:endParaRPr lang="cs-CZ" sz="1100" b="1" dirty="0" smtClean="0"/>
          </a:p>
          <a:p>
            <a:pPr marL="0" indent="0">
              <a:buNone/>
            </a:pPr>
            <a:r>
              <a:rPr lang="en-US" sz="1100" b="1" dirty="0" err="1"/>
              <a:t>Obrázek</a:t>
            </a:r>
            <a:r>
              <a:rPr lang="en-US" sz="1100" b="1" dirty="0"/>
              <a:t> č. </a:t>
            </a:r>
            <a:r>
              <a:rPr lang="cs-CZ" sz="1100" b="1" dirty="0" smtClean="0"/>
              <a:t>8, </a:t>
            </a:r>
            <a:r>
              <a:rPr lang="cs-CZ" sz="1100" b="1" dirty="0"/>
              <a:t>[cit. 2011-08-15], </a:t>
            </a:r>
            <a:r>
              <a:rPr lang="en-US" sz="1100" b="1" dirty="0" err="1" smtClean="0"/>
              <a:t>Licence</a:t>
            </a:r>
            <a:r>
              <a:rPr lang="en-US" sz="1100" b="1" dirty="0" smtClean="0"/>
              <a:t> </a:t>
            </a:r>
            <a:r>
              <a:rPr lang="en-US" sz="1100" b="1" dirty="0"/>
              <a:t>Creative Commons, N. A. </a:t>
            </a:r>
            <a:r>
              <a:rPr lang="en-US" sz="1100" b="1" dirty="0" err="1" smtClean="0"/>
              <a:t>Naseer</a:t>
            </a:r>
            <a:r>
              <a:rPr lang="cs-CZ" sz="1100" b="1" dirty="0"/>
              <a:t>, File:001 </a:t>
            </a:r>
            <a:r>
              <a:rPr lang="cs-CZ" sz="1100" b="1" dirty="0" err="1"/>
              <a:t>Forest</a:t>
            </a:r>
            <a:r>
              <a:rPr lang="cs-CZ" sz="1100" b="1" dirty="0"/>
              <a:t> </a:t>
            </a:r>
            <a:r>
              <a:rPr lang="cs-CZ" sz="1100" b="1" dirty="0" err="1"/>
              <a:t>Elephant</a:t>
            </a:r>
            <a:r>
              <a:rPr lang="cs-CZ" sz="1100" b="1" dirty="0"/>
              <a:t>, </a:t>
            </a:r>
            <a:r>
              <a:rPr lang="cs-CZ" sz="1100" b="1" dirty="0" err="1"/>
              <a:t>Kerala</a:t>
            </a:r>
            <a:r>
              <a:rPr lang="cs-CZ" sz="1100" b="1" dirty="0"/>
              <a:t> by N A </a:t>
            </a:r>
            <a:r>
              <a:rPr lang="cs-CZ" sz="1100" b="1" dirty="0" smtClean="0"/>
              <a:t>Nazeer.jpg</a:t>
            </a:r>
          </a:p>
          <a:p>
            <a:pPr marL="0" indent="0">
              <a:buNone/>
            </a:pPr>
            <a:r>
              <a:rPr lang="cs-CZ" sz="1100" b="1" dirty="0">
                <a:hlinkClick r:id="rId9"/>
              </a:rPr>
              <a:t>http://commons.wikimedia.org/wiki/File:001_Forest_Elephant,_</a:t>
            </a:r>
            <a:r>
              <a:rPr lang="cs-CZ" sz="1100" b="1" dirty="0" smtClean="0">
                <a:hlinkClick r:id="rId9"/>
              </a:rPr>
              <a:t>Kerala_by_N_A_Nazeer.jpg</a:t>
            </a:r>
            <a:endParaRPr lang="cs-CZ" sz="1100" b="1" dirty="0" smtClean="0"/>
          </a:p>
          <a:p>
            <a:pPr marL="0" indent="0">
              <a:buNone/>
            </a:pPr>
            <a:r>
              <a:rPr lang="en-US" sz="1100" b="1" dirty="0" err="1"/>
              <a:t>Obrázek</a:t>
            </a:r>
            <a:r>
              <a:rPr lang="en-US" sz="1100" b="1" dirty="0"/>
              <a:t> č. </a:t>
            </a:r>
            <a:r>
              <a:rPr lang="cs-CZ" sz="1100" b="1" dirty="0" smtClean="0"/>
              <a:t>9, </a:t>
            </a:r>
            <a:r>
              <a:rPr lang="cs-CZ" sz="1100" b="1" dirty="0"/>
              <a:t>[cit. 2011-08-15], </a:t>
            </a:r>
            <a:r>
              <a:rPr lang="en-US" sz="1100" b="1" dirty="0" err="1" smtClean="0"/>
              <a:t>Licence</a:t>
            </a:r>
            <a:r>
              <a:rPr lang="en-US" sz="1100" b="1" dirty="0" smtClean="0"/>
              <a:t> </a:t>
            </a:r>
            <a:r>
              <a:rPr lang="en-US" sz="1100" b="1" dirty="0"/>
              <a:t>Creative Commons, N. A. </a:t>
            </a:r>
            <a:r>
              <a:rPr lang="en-US" sz="1100" b="1" dirty="0" err="1"/>
              <a:t>Naseer</a:t>
            </a:r>
            <a:r>
              <a:rPr lang="en-US" sz="1100" b="1" dirty="0"/>
              <a:t>, </a:t>
            </a:r>
            <a:r>
              <a:rPr lang="pl-PL" sz="1100" b="1" dirty="0" smtClean="0"/>
              <a:t>File:K </a:t>
            </a:r>
            <a:r>
              <a:rPr lang="pl-PL" sz="1100" b="1" dirty="0"/>
              <a:t>by N A </a:t>
            </a:r>
            <a:r>
              <a:rPr lang="pl-PL" sz="1100" b="1" dirty="0" smtClean="0"/>
              <a:t>Nazeer.jpg</a:t>
            </a:r>
          </a:p>
          <a:p>
            <a:pPr marL="0" indent="0">
              <a:buNone/>
            </a:pPr>
            <a:r>
              <a:rPr lang="cs-CZ" sz="1100" b="1" dirty="0">
                <a:hlinkClick r:id="rId10"/>
              </a:rPr>
              <a:t>http://</a:t>
            </a:r>
            <a:r>
              <a:rPr lang="cs-CZ" sz="1100" b="1" dirty="0" smtClean="0">
                <a:hlinkClick r:id="rId10"/>
              </a:rPr>
              <a:t>commons.wikimedia.org/wiki/File:K_by_N_A_Nazeer.jpg</a:t>
            </a:r>
            <a:endParaRPr lang="cs-CZ" sz="1100" b="1" dirty="0" smtClean="0"/>
          </a:p>
          <a:p>
            <a:pPr marL="0" indent="0">
              <a:buNone/>
            </a:pPr>
            <a:r>
              <a:rPr lang="cs-CZ" sz="1100" b="1" dirty="0"/>
              <a:t>Obrázek č. </a:t>
            </a:r>
            <a:r>
              <a:rPr lang="cs-CZ" sz="1100" b="1" dirty="0" smtClean="0"/>
              <a:t>10, </a:t>
            </a:r>
            <a:r>
              <a:rPr lang="cs-CZ" sz="1100" b="1" dirty="0"/>
              <a:t>[cit. 2011-08-15], Licence </a:t>
            </a:r>
            <a:r>
              <a:rPr lang="cs-CZ" sz="1100" b="1" dirty="0" err="1"/>
              <a:t>Creative</a:t>
            </a:r>
            <a:r>
              <a:rPr lang="cs-CZ" sz="1100" b="1" dirty="0"/>
              <a:t> </a:t>
            </a:r>
            <a:r>
              <a:rPr lang="cs-CZ" sz="1100" b="1" dirty="0" err="1"/>
              <a:t>Commons</a:t>
            </a:r>
            <a:r>
              <a:rPr lang="cs-CZ" sz="1100" b="1" dirty="0"/>
              <a:t>, </a:t>
            </a:r>
            <a:r>
              <a:rPr lang="cs-CZ" sz="1100" b="1" dirty="0" err="1"/>
              <a:t>Christoph</a:t>
            </a:r>
            <a:r>
              <a:rPr lang="cs-CZ" sz="1100" b="1" dirty="0"/>
              <a:t> </a:t>
            </a:r>
            <a:r>
              <a:rPr lang="cs-CZ" sz="1100" b="1" dirty="0" err="1" smtClean="0"/>
              <a:t>Wilhelms</a:t>
            </a:r>
            <a:r>
              <a:rPr lang="cs-CZ" sz="1100" b="1" dirty="0"/>
              <a:t>, File:Elefant </a:t>
            </a:r>
            <a:r>
              <a:rPr lang="cs-CZ" sz="1100" b="1" dirty="0" smtClean="0"/>
              <a:t>Sayang.jpg</a:t>
            </a:r>
          </a:p>
          <a:p>
            <a:pPr marL="0" indent="0">
              <a:buNone/>
            </a:pPr>
            <a:r>
              <a:rPr lang="cs-CZ" sz="1100" b="1" dirty="0">
                <a:hlinkClick r:id="rId11"/>
              </a:rPr>
              <a:t>http://</a:t>
            </a:r>
            <a:r>
              <a:rPr lang="cs-CZ" sz="1100" b="1" dirty="0" smtClean="0">
                <a:hlinkClick r:id="rId11"/>
              </a:rPr>
              <a:t>commons.wikimedia.org/wiki/File:Elefant_Sayang.jpg</a:t>
            </a:r>
            <a:endParaRPr lang="cs-CZ" sz="1100" b="1" dirty="0" smtClean="0"/>
          </a:p>
          <a:p>
            <a:pPr marL="0" indent="0">
              <a:buNone/>
            </a:pPr>
            <a:r>
              <a:rPr lang="cs-CZ" sz="1100" b="1" dirty="0"/>
              <a:t>Obrázek č. </a:t>
            </a:r>
            <a:r>
              <a:rPr lang="cs-CZ" sz="1100" b="1" dirty="0" smtClean="0"/>
              <a:t>11, </a:t>
            </a:r>
            <a:r>
              <a:rPr lang="cs-CZ" sz="1100" b="1" dirty="0"/>
              <a:t>[cit. 2011-08-15], Licence </a:t>
            </a:r>
            <a:r>
              <a:rPr lang="cs-CZ" sz="1100" b="1" dirty="0" err="1"/>
              <a:t>Creative</a:t>
            </a:r>
            <a:r>
              <a:rPr lang="cs-CZ" sz="1100" b="1" dirty="0"/>
              <a:t> </a:t>
            </a:r>
            <a:r>
              <a:rPr lang="cs-CZ" sz="1100" b="1" dirty="0" err="1"/>
              <a:t>Commons</a:t>
            </a:r>
            <a:r>
              <a:rPr lang="cs-CZ" sz="1100" b="1" dirty="0"/>
              <a:t>, </a:t>
            </a:r>
            <a:r>
              <a:rPr lang="cs-CZ" sz="1100" b="1" dirty="0" err="1" smtClean="0"/>
              <a:t>Flickr</a:t>
            </a:r>
            <a:r>
              <a:rPr lang="cs-CZ" sz="1100" b="1" dirty="0"/>
              <a:t>, File:Elephant </a:t>
            </a:r>
            <a:r>
              <a:rPr lang="cs-CZ" sz="1100" b="1" dirty="0" err="1"/>
              <a:t>near</a:t>
            </a:r>
            <a:r>
              <a:rPr lang="cs-CZ" sz="1100" b="1" dirty="0"/>
              <a:t> </a:t>
            </a:r>
            <a:r>
              <a:rPr lang="cs-CZ" sz="1100" b="1" dirty="0" smtClean="0"/>
              <a:t>ndutu.jpg</a:t>
            </a:r>
          </a:p>
          <a:p>
            <a:pPr marL="0" indent="0">
              <a:buNone/>
            </a:pPr>
            <a:r>
              <a:rPr lang="cs-CZ" sz="1100" b="1" dirty="0">
                <a:hlinkClick r:id="rId12"/>
              </a:rPr>
              <a:t>http://</a:t>
            </a:r>
            <a:r>
              <a:rPr lang="cs-CZ" sz="1100" b="1" dirty="0" smtClean="0">
                <a:hlinkClick r:id="rId12"/>
              </a:rPr>
              <a:t>commons.wikimedia.org/wiki/File:Elephant_near_ndutu.jpg</a:t>
            </a:r>
            <a:endParaRPr lang="cs-CZ" sz="1100" b="1" dirty="0" smtClean="0"/>
          </a:p>
          <a:p>
            <a:pPr marL="0" indent="0">
              <a:buNone/>
            </a:pPr>
            <a:r>
              <a:rPr lang="cs-CZ" sz="1100" b="1" dirty="0"/>
              <a:t>Obrázek č. </a:t>
            </a:r>
            <a:r>
              <a:rPr lang="cs-CZ" sz="1100" b="1" dirty="0" smtClean="0"/>
              <a:t>12, </a:t>
            </a:r>
            <a:r>
              <a:rPr lang="cs-CZ" sz="1100" b="1" dirty="0"/>
              <a:t>[cit. 2011-08-15], Licence </a:t>
            </a:r>
            <a:r>
              <a:rPr lang="cs-CZ" sz="1100" b="1" dirty="0" err="1"/>
              <a:t>Creative</a:t>
            </a:r>
            <a:r>
              <a:rPr lang="cs-CZ" sz="1100" b="1" dirty="0"/>
              <a:t> </a:t>
            </a:r>
            <a:r>
              <a:rPr lang="cs-CZ" sz="1100" b="1" dirty="0" err="1"/>
              <a:t>Commons</a:t>
            </a:r>
            <a:r>
              <a:rPr lang="cs-CZ" sz="1100" b="1" dirty="0"/>
              <a:t>, Eugenia &amp; Julian, File:Afrikanischer </a:t>
            </a:r>
            <a:r>
              <a:rPr lang="cs-CZ" sz="1100" b="1" dirty="0" err="1"/>
              <a:t>Elefant</a:t>
            </a:r>
            <a:r>
              <a:rPr lang="cs-CZ" sz="1100" b="1" dirty="0"/>
              <a:t>, </a:t>
            </a:r>
            <a:r>
              <a:rPr lang="cs-CZ" sz="1100" b="1" dirty="0" smtClean="0"/>
              <a:t>Miami.jpg</a:t>
            </a:r>
          </a:p>
          <a:p>
            <a:pPr marL="0" indent="0">
              <a:buNone/>
            </a:pPr>
            <a:r>
              <a:rPr lang="cs-CZ" sz="1100" b="1" dirty="0">
                <a:hlinkClick r:id="rId13"/>
              </a:rPr>
              <a:t>http://commons.wikimedia.org/wiki/File:Afrikanischer_Elefant,_</a:t>
            </a:r>
            <a:r>
              <a:rPr lang="cs-CZ" sz="1100" b="1" dirty="0" smtClean="0">
                <a:hlinkClick r:id="rId13"/>
              </a:rPr>
              <a:t>Miami.jpg</a:t>
            </a:r>
            <a:endParaRPr lang="cs-CZ" sz="1100" b="1" dirty="0" smtClean="0"/>
          </a:p>
          <a:p>
            <a:pPr marL="0" indent="0">
              <a:buNone/>
            </a:pPr>
            <a:r>
              <a:rPr lang="cs-CZ" sz="1100" b="1" dirty="0"/>
              <a:t>Obrázek č. </a:t>
            </a:r>
            <a:r>
              <a:rPr lang="cs-CZ" sz="1100" b="1" dirty="0" smtClean="0"/>
              <a:t>13, </a:t>
            </a:r>
            <a:r>
              <a:rPr lang="cs-CZ" sz="1100" b="1" dirty="0"/>
              <a:t>[cit. 2011-08-15], Licence </a:t>
            </a:r>
            <a:r>
              <a:rPr lang="cs-CZ" sz="1100" b="1" dirty="0" err="1"/>
              <a:t>Creative</a:t>
            </a:r>
            <a:r>
              <a:rPr lang="cs-CZ" sz="1100" b="1" dirty="0"/>
              <a:t> </a:t>
            </a:r>
            <a:r>
              <a:rPr lang="cs-CZ" sz="1100" b="1" dirty="0" err="1"/>
              <a:t>Commons</a:t>
            </a:r>
            <a:r>
              <a:rPr lang="cs-CZ" sz="1100" b="1" dirty="0"/>
              <a:t>, </a:t>
            </a:r>
            <a:r>
              <a:rPr lang="cs-CZ" sz="1100" b="1" dirty="0" err="1"/>
              <a:t>Mgiganteus</a:t>
            </a:r>
            <a:r>
              <a:rPr lang="cs-CZ" sz="1100" b="1" dirty="0" smtClean="0"/>
              <a:t>, </a:t>
            </a:r>
            <a:r>
              <a:rPr lang="en-US" sz="1100" b="1" dirty="0"/>
              <a:t>File:African Bush Elephant mud </a:t>
            </a:r>
            <a:r>
              <a:rPr lang="en-US" sz="1100" b="1" dirty="0" smtClean="0"/>
              <a:t>bath.png</a:t>
            </a:r>
            <a:endParaRPr lang="cs-CZ" sz="1100" b="1" dirty="0" smtClean="0"/>
          </a:p>
          <a:p>
            <a:pPr marL="0" indent="0">
              <a:buNone/>
            </a:pPr>
            <a:r>
              <a:rPr lang="cs-CZ" sz="1100" b="1" dirty="0">
                <a:hlinkClick r:id="rId14"/>
              </a:rPr>
              <a:t>http://</a:t>
            </a:r>
            <a:r>
              <a:rPr lang="cs-CZ" sz="1100" b="1" dirty="0" smtClean="0">
                <a:hlinkClick r:id="rId14"/>
              </a:rPr>
              <a:t>commons.wikimedia.org/wiki/File:African_Bush_Elephant_mud_bath.png</a:t>
            </a:r>
            <a:endParaRPr lang="cs-CZ" sz="1100" b="1" dirty="0" smtClean="0"/>
          </a:p>
          <a:p>
            <a:pPr marL="0" indent="0">
              <a:buNone/>
            </a:pPr>
            <a:endParaRPr lang="cs-CZ" sz="1400" b="1" dirty="0"/>
          </a:p>
        </p:txBody>
      </p:sp>
    </p:spTree>
    <p:extLst>
      <p:ext uri="{BB962C8B-B14F-4D97-AF65-F5344CB8AC3E}">
        <p14:creationId xmlns:p14="http://schemas.microsoft.com/office/powerpoint/2010/main" val="315179581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92688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2400" b="1" dirty="0">
                <a:solidFill>
                  <a:prstClr val="black"/>
                </a:solidFill>
              </a:rPr>
              <a:t>Zdroje informací, snímků, citací</a:t>
            </a:r>
          </a:p>
          <a:p>
            <a:pPr marL="0" indent="0">
              <a:buNone/>
            </a:pPr>
            <a:endParaRPr lang="cs-CZ" sz="1100" b="1" dirty="0"/>
          </a:p>
          <a:p>
            <a:pPr marL="0" indent="0">
              <a:buNone/>
            </a:pPr>
            <a:r>
              <a:rPr lang="cs-CZ" sz="1100" b="1" dirty="0" smtClean="0"/>
              <a:t>Obrázek č. 14, </a:t>
            </a:r>
            <a:r>
              <a:rPr lang="cs-CZ" sz="1100" b="1" dirty="0"/>
              <a:t>[cit. 2011-08-15], Licence </a:t>
            </a:r>
            <a:r>
              <a:rPr lang="cs-CZ" sz="1100" b="1" dirty="0" err="1"/>
              <a:t>Creative</a:t>
            </a:r>
            <a:r>
              <a:rPr lang="cs-CZ" sz="1100" b="1" dirty="0"/>
              <a:t> </a:t>
            </a:r>
            <a:r>
              <a:rPr lang="cs-CZ" sz="1100" b="1" dirty="0" err="1"/>
              <a:t>Commons</a:t>
            </a:r>
            <a:r>
              <a:rPr lang="cs-CZ" sz="1100" b="1" dirty="0"/>
              <a:t>, Brian </a:t>
            </a:r>
            <a:r>
              <a:rPr lang="cs-CZ" sz="1100" b="1" dirty="0" err="1" smtClean="0"/>
              <a:t>Snelson</a:t>
            </a:r>
            <a:r>
              <a:rPr lang="cs-CZ" sz="1100" b="1" dirty="0" smtClean="0"/>
              <a:t>, </a:t>
            </a:r>
            <a:r>
              <a:rPr lang="en-US" sz="1100" b="1" dirty="0"/>
              <a:t>File:Two Elephants in </a:t>
            </a:r>
            <a:r>
              <a:rPr lang="en-US" sz="1100" b="1" dirty="0" err="1"/>
              <a:t>Addo</a:t>
            </a:r>
            <a:r>
              <a:rPr lang="en-US" sz="1100" b="1" dirty="0"/>
              <a:t> Elephant National </a:t>
            </a:r>
            <a:r>
              <a:rPr lang="en-US" sz="1100" b="1" dirty="0" smtClean="0"/>
              <a:t>Park.jpg</a:t>
            </a:r>
            <a:endParaRPr lang="cs-CZ" sz="1100" b="1" dirty="0" smtClean="0"/>
          </a:p>
          <a:p>
            <a:pPr marL="0" indent="0">
              <a:buNone/>
            </a:pPr>
            <a:r>
              <a:rPr lang="cs-CZ" sz="1100" b="1" dirty="0">
                <a:hlinkClick r:id="rId2"/>
              </a:rPr>
              <a:t>http://</a:t>
            </a:r>
            <a:r>
              <a:rPr lang="cs-CZ" sz="1100" b="1" dirty="0" smtClean="0">
                <a:hlinkClick r:id="rId2"/>
              </a:rPr>
              <a:t>commons.wikimedia.org/wiki/File:Two_Elephants_in_Addo_Elephant_National_Park.jpg</a:t>
            </a:r>
            <a:endParaRPr lang="cs-CZ" sz="1100" b="1" dirty="0" smtClean="0"/>
          </a:p>
          <a:p>
            <a:pPr marL="0" indent="0">
              <a:buNone/>
            </a:pPr>
            <a:r>
              <a:rPr lang="cs-CZ" sz="1100" b="1" dirty="0"/>
              <a:t>Obrázek č. </a:t>
            </a:r>
            <a:r>
              <a:rPr lang="cs-CZ" sz="1100" b="1" dirty="0" smtClean="0"/>
              <a:t>15, </a:t>
            </a:r>
            <a:r>
              <a:rPr lang="cs-CZ" sz="1100" b="1" dirty="0"/>
              <a:t>[cit. 2011-08-15], Licence </a:t>
            </a:r>
            <a:r>
              <a:rPr lang="cs-CZ" sz="1100" b="1" dirty="0" err="1"/>
              <a:t>Creative</a:t>
            </a:r>
            <a:r>
              <a:rPr lang="cs-CZ" sz="1100" b="1" dirty="0"/>
              <a:t> </a:t>
            </a:r>
            <a:r>
              <a:rPr lang="cs-CZ" sz="1100" b="1" dirty="0" err="1"/>
              <a:t>Commons</a:t>
            </a:r>
            <a:r>
              <a:rPr lang="cs-CZ" sz="1100" b="1" dirty="0"/>
              <a:t>, </a:t>
            </a:r>
            <a:r>
              <a:rPr lang="cs-CZ" sz="1100" b="1" dirty="0" err="1"/>
              <a:t>Super.lukas</a:t>
            </a:r>
            <a:r>
              <a:rPr lang="cs-CZ" sz="1100" b="1" dirty="0" smtClean="0"/>
              <a:t>, </a:t>
            </a:r>
            <a:r>
              <a:rPr lang="en-US" sz="1100" b="1" dirty="0"/>
              <a:t>File:A male elephant in South </a:t>
            </a:r>
            <a:r>
              <a:rPr lang="en-US" sz="1100" b="1" dirty="0" smtClean="0"/>
              <a:t>Africa.JPG</a:t>
            </a:r>
            <a:endParaRPr lang="cs-CZ" sz="1100" b="1" dirty="0" smtClean="0"/>
          </a:p>
          <a:p>
            <a:pPr marL="0" indent="0">
              <a:buNone/>
            </a:pPr>
            <a:r>
              <a:rPr lang="cs-CZ" sz="1100" b="1" dirty="0">
                <a:hlinkClick r:id="rId3"/>
              </a:rPr>
              <a:t>http://</a:t>
            </a:r>
            <a:r>
              <a:rPr lang="cs-CZ" sz="1100" b="1" dirty="0" smtClean="0">
                <a:hlinkClick r:id="rId3"/>
              </a:rPr>
              <a:t>commons.wikimedia.org/wiki/File:A_male_elephant_in_South_Africa.JPG</a:t>
            </a:r>
            <a:endParaRPr lang="cs-CZ" sz="1100" b="1" dirty="0" smtClean="0"/>
          </a:p>
          <a:p>
            <a:pPr marL="0" indent="0">
              <a:buNone/>
            </a:pPr>
            <a:r>
              <a:rPr lang="cs-CZ" sz="1100" b="1" dirty="0"/>
              <a:t>Obrázek č. </a:t>
            </a:r>
            <a:r>
              <a:rPr lang="cs-CZ" sz="1100" b="1" dirty="0" smtClean="0"/>
              <a:t>16, </a:t>
            </a:r>
            <a:r>
              <a:rPr lang="cs-CZ" sz="1100" b="1" dirty="0"/>
              <a:t>[cit. 2011-08-15], Licence </a:t>
            </a:r>
            <a:r>
              <a:rPr lang="cs-CZ" sz="1100" b="1" dirty="0" err="1" smtClean="0"/>
              <a:t>Creative</a:t>
            </a:r>
            <a:r>
              <a:rPr lang="cs-CZ" sz="1100" b="1" dirty="0" smtClean="0"/>
              <a:t> </a:t>
            </a:r>
            <a:r>
              <a:rPr lang="cs-CZ" sz="1100" b="1" dirty="0" err="1" smtClean="0"/>
              <a:t>Commons</a:t>
            </a:r>
            <a:r>
              <a:rPr lang="cs-CZ" sz="1100" b="1" dirty="0" smtClean="0"/>
              <a:t>, Marco </a:t>
            </a:r>
            <a:r>
              <a:rPr lang="cs-CZ" sz="1100" b="1" dirty="0"/>
              <a:t>Schmidt, File:Elephant </a:t>
            </a:r>
            <a:r>
              <a:rPr lang="cs-CZ" sz="1100" b="1" dirty="0" err="1"/>
              <a:t>eating</a:t>
            </a:r>
            <a:r>
              <a:rPr lang="cs-CZ" sz="1100" b="1" dirty="0"/>
              <a:t> </a:t>
            </a:r>
            <a:r>
              <a:rPr lang="cs-CZ" sz="1100" b="1" dirty="0" err="1"/>
              <a:t>Shea</a:t>
            </a:r>
            <a:r>
              <a:rPr lang="cs-CZ" sz="1100" b="1" dirty="0"/>
              <a:t> </a:t>
            </a:r>
            <a:r>
              <a:rPr lang="cs-CZ" sz="1100" b="1" dirty="0" smtClean="0"/>
              <a:t>MS5162.JPG</a:t>
            </a:r>
          </a:p>
          <a:p>
            <a:pPr marL="0" indent="0">
              <a:buNone/>
            </a:pPr>
            <a:r>
              <a:rPr lang="cs-CZ" sz="1100" b="1" dirty="0">
                <a:hlinkClick r:id="rId4"/>
              </a:rPr>
              <a:t>http://</a:t>
            </a:r>
            <a:r>
              <a:rPr lang="cs-CZ" sz="1100" b="1" dirty="0" smtClean="0">
                <a:hlinkClick r:id="rId4"/>
              </a:rPr>
              <a:t>commons.wikimedia.org/wiki/File:Elephant_eating_Shea_MS5162.JPG</a:t>
            </a:r>
            <a:endParaRPr lang="cs-CZ" sz="1100" b="1" dirty="0" smtClean="0"/>
          </a:p>
          <a:p>
            <a:pPr marL="0" indent="0">
              <a:buNone/>
            </a:pPr>
            <a:r>
              <a:rPr lang="cs-CZ" sz="1100" b="1" dirty="0"/>
              <a:t>Obrázek č. </a:t>
            </a:r>
            <a:r>
              <a:rPr lang="cs-CZ" sz="1100" b="1" dirty="0" smtClean="0"/>
              <a:t>17, </a:t>
            </a:r>
            <a:r>
              <a:rPr lang="cs-CZ" sz="1100" b="1" dirty="0"/>
              <a:t>[cit. 2011-08-15], Licence </a:t>
            </a:r>
            <a:r>
              <a:rPr lang="cs-CZ" sz="1100" b="1" dirty="0" err="1"/>
              <a:t>Creative</a:t>
            </a:r>
            <a:r>
              <a:rPr lang="cs-CZ" sz="1100" b="1" dirty="0"/>
              <a:t> </a:t>
            </a:r>
            <a:r>
              <a:rPr lang="cs-CZ" sz="1100" b="1" dirty="0" err="1"/>
              <a:t>Commons</a:t>
            </a:r>
            <a:r>
              <a:rPr lang="cs-CZ" sz="1100" b="1" dirty="0"/>
              <a:t>, </a:t>
            </a:r>
            <a:r>
              <a:rPr lang="cs-CZ" sz="1100" b="1" dirty="0" err="1"/>
              <a:t>Mauricio</a:t>
            </a:r>
            <a:r>
              <a:rPr lang="cs-CZ" sz="1100" b="1" dirty="0"/>
              <a:t> </a:t>
            </a:r>
            <a:r>
              <a:rPr lang="cs-CZ" sz="1100" b="1" dirty="0" smtClean="0"/>
              <a:t>Antón</a:t>
            </a:r>
            <a:r>
              <a:rPr lang="cs-CZ" sz="1100" b="1" dirty="0"/>
              <a:t>, File:Woolly </a:t>
            </a:r>
            <a:r>
              <a:rPr lang="cs-CZ" sz="1100" b="1" dirty="0" err="1"/>
              <a:t>mammoth</a:t>
            </a:r>
            <a:r>
              <a:rPr lang="cs-CZ" sz="1100" b="1" dirty="0"/>
              <a:t> (</a:t>
            </a:r>
            <a:r>
              <a:rPr lang="cs-CZ" sz="1100" b="1" dirty="0" err="1"/>
              <a:t>Mammuthus</a:t>
            </a:r>
            <a:r>
              <a:rPr lang="cs-CZ" sz="1100" b="1" dirty="0"/>
              <a:t> </a:t>
            </a:r>
            <a:r>
              <a:rPr lang="cs-CZ" sz="1100" b="1" dirty="0" err="1"/>
              <a:t>primigenius</a:t>
            </a:r>
            <a:r>
              <a:rPr lang="cs-CZ" sz="1100" b="1" dirty="0"/>
              <a:t>) - </a:t>
            </a:r>
            <a:r>
              <a:rPr lang="cs-CZ" sz="1100" b="1" dirty="0" err="1"/>
              <a:t>Mauricio</a:t>
            </a:r>
            <a:r>
              <a:rPr lang="cs-CZ" sz="1100" b="1" dirty="0"/>
              <a:t> </a:t>
            </a:r>
            <a:r>
              <a:rPr lang="cs-CZ" sz="1100" b="1" dirty="0" smtClean="0"/>
              <a:t>Antón.jpg</a:t>
            </a:r>
          </a:p>
          <a:p>
            <a:pPr marL="0" indent="0">
              <a:buNone/>
            </a:pPr>
            <a:r>
              <a:rPr lang="cs-CZ" sz="1100" b="1" dirty="0">
                <a:hlinkClick r:id="rId5"/>
              </a:rPr>
              <a:t>http://commons.wikimedia.org/wiki/File:Woolly_mammoth_(Mammuthus_primigenius)_-_</a:t>
            </a:r>
            <a:r>
              <a:rPr lang="cs-CZ" sz="1100" b="1" dirty="0" smtClean="0">
                <a:hlinkClick r:id="rId5"/>
              </a:rPr>
              <a:t>Mauricio_Ant%C3%B3n.jpg</a:t>
            </a:r>
            <a:endParaRPr lang="cs-CZ" sz="1100" b="1" dirty="0" smtClean="0"/>
          </a:p>
          <a:p>
            <a:pPr marL="0" indent="0">
              <a:buNone/>
            </a:pPr>
            <a:r>
              <a:rPr lang="cs-CZ" sz="1100" b="1" dirty="0"/>
              <a:t>Obrázek č</a:t>
            </a:r>
            <a:r>
              <a:rPr lang="cs-CZ" sz="1100" b="1" dirty="0" smtClean="0"/>
              <a:t>. 18, </a:t>
            </a:r>
            <a:r>
              <a:rPr lang="cs-CZ" sz="1100" b="1" dirty="0"/>
              <a:t>[cit. </a:t>
            </a:r>
            <a:r>
              <a:rPr lang="cs-CZ" sz="1100" b="1"/>
              <a:t>2011-08-15], Licence </a:t>
            </a:r>
            <a:r>
              <a:rPr lang="cs-CZ" sz="1100" b="1" dirty="0" err="1"/>
              <a:t>Creative</a:t>
            </a:r>
            <a:r>
              <a:rPr lang="cs-CZ" sz="1100" b="1" dirty="0"/>
              <a:t> </a:t>
            </a:r>
            <a:r>
              <a:rPr lang="cs-CZ" sz="1100" b="1" dirty="0" err="1"/>
              <a:t>Commons</a:t>
            </a:r>
            <a:r>
              <a:rPr lang="cs-CZ" sz="1100" b="1" dirty="0"/>
              <a:t>, </a:t>
            </a:r>
            <a:r>
              <a:rPr lang="cs-CZ" sz="1100" b="1" dirty="0" err="1"/>
              <a:t>Dmitry</a:t>
            </a:r>
            <a:r>
              <a:rPr lang="cs-CZ" sz="1100" b="1" dirty="0"/>
              <a:t> </a:t>
            </a:r>
            <a:r>
              <a:rPr lang="cs-CZ" sz="1100" b="1" dirty="0" err="1" smtClean="0"/>
              <a:t>Bogdanov</a:t>
            </a:r>
            <a:r>
              <a:rPr lang="cs-CZ" sz="1100" b="1" dirty="0"/>
              <a:t>, </a:t>
            </a:r>
            <a:r>
              <a:rPr lang="cs-CZ" sz="1100" b="1" dirty="0" smtClean="0"/>
              <a:t>File:Deinotherium12.jpg</a:t>
            </a:r>
          </a:p>
          <a:p>
            <a:pPr marL="0" indent="0">
              <a:buNone/>
            </a:pPr>
            <a:r>
              <a:rPr lang="cs-CZ" sz="1100" b="1" dirty="0">
                <a:hlinkClick r:id="rId6"/>
              </a:rPr>
              <a:t>http://</a:t>
            </a:r>
            <a:r>
              <a:rPr lang="cs-CZ" sz="1100" b="1" dirty="0" smtClean="0">
                <a:hlinkClick r:id="rId6"/>
              </a:rPr>
              <a:t>commons.wikimedia.org/wiki/File:Deinotherium12.jpg</a:t>
            </a:r>
            <a:endParaRPr lang="cs-CZ" sz="1100" b="1" dirty="0" smtClean="0"/>
          </a:p>
          <a:p>
            <a:pPr marL="0" indent="0">
              <a:buNone/>
            </a:pPr>
            <a:endParaRPr lang="cs-CZ" sz="1100" b="1" dirty="0"/>
          </a:p>
        </p:txBody>
      </p:sp>
    </p:spTree>
    <p:extLst>
      <p:ext uri="{BB962C8B-B14F-4D97-AF65-F5344CB8AC3E}">
        <p14:creationId xmlns:p14="http://schemas.microsoft.com/office/powerpoint/2010/main" val="375288132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pt-BR" b="1" dirty="0"/>
              <a:t>K O N E C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47087865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448</TotalTime>
  <Words>1069</Words>
  <Application>Microsoft Office PowerPoint</Application>
  <PresentationFormat>Předvádění na obrazovce (4:3)</PresentationFormat>
  <Paragraphs>241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18</vt:i4>
      </vt:variant>
    </vt:vector>
  </HeadingPairs>
  <TitlesOfParts>
    <vt:vector size="21" baseType="lpstr">
      <vt:lpstr>1_Motiv systému Office</vt:lpstr>
      <vt:lpstr>Motiv sady Office</vt:lpstr>
      <vt:lpstr>2_Motiv systému Office</vt:lpstr>
      <vt:lpstr>Prezentace aplikace PowerPoint</vt:lpstr>
      <vt:lpstr>Prezentace aplikace PowerPoint</vt:lpstr>
      <vt:lpstr>Přírodopis 8. třída ZOOLOGIE </vt:lpstr>
      <vt:lpstr>Chobotnatci</vt:lpstr>
      <vt:lpstr>Chobotnatci</vt:lpstr>
      <vt:lpstr>Chobotnatci</vt:lpstr>
      <vt:lpstr>Chobotnatci</vt:lpstr>
      <vt:lpstr>Slon indický</vt:lpstr>
      <vt:lpstr>Slon indický</vt:lpstr>
      <vt:lpstr>Slon africký</vt:lpstr>
      <vt:lpstr>Slon africký</vt:lpstr>
      <vt:lpstr>Slon africký</vt:lpstr>
      <vt:lpstr>Slon pralesní</vt:lpstr>
      <vt:lpstr>Mamuti</vt:lpstr>
      <vt:lpstr>Deinotherium</vt:lpstr>
      <vt:lpstr>Prezentace aplikace PowerPoint</vt:lpstr>
      <vt:lpstr>Prezentace aplikace PowerPoint</vt:lpstr>
      <vt:lpstr>K O N E C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Přírodopis 8. třída ZOOLOGIE </dc:title>
  <dc:creator>Pepa</dc:creator>
  <cp:lastModifiedBy>Pepa</cp:lastModifiedBy>
  <cp:revision>39</cp:revision>
  <dcterms:created xsi:type="dcterms:W3CDTF">2014-01-05T07:46:33Z</dcterms:created>
  <dcterms:modified xsi:type="dcterms:W3CDTF">2015-04-03T14:39:22Z</dcterms:modified>
</cp:coreProperties>
</file>